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8" r:id="rId1"/>
  </p:sldMasterIdLst>
  <p:notesMasterIdLst>
    <p:notesMasterId r:id="rId21"/>
  </p:notesMasterIdLst>
  <p:sldIdLst>
    <p:sldId id="268" r:id="rId2"/>
    <p:sldId id="619" r:id="rId3"/>
    <p:sldId id="292" r:id="rId4"/>
    <p:sldId id="275" r:id="rId5"/>
    <p:sldId id="408" r:id="rId6"/>
    <p:sldId id="912" r:id="rId7"/>
    <p:sldId id="434" r:id="rId8"/>
    <p:sldId id="913" r:id="rId9"/>
    <p:sldId id="665" r:id="rId10"/>
    <p:sldId id="327" r:id="rId11"/>
    <p:sldId id="914" r:id="rId12"/>
    <p:sldId id="624" r:id="rId13"/>
    <p:sldId id="398" r:id="rId14"/>
    <p:sldId id="337" r:id="rId15"/>
    <p:sldId id="404" r:id="rId16"/>
    <p:sldId id="690" r:id="rId17"/>
    <p:sldId id="542" r:id="rId18"/>
    <p:sldId id="410" r:id="rId19"/>
    <p:sldId id="54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30" autoAdjust="0"/>
  </p:normalViewPr>
  <p:slideViewPr>
    <p:cSldViewPr>
      <p:cViewPr varScale="1">
        <p:scale>
          <a:sx n="65" d="100"/>
          <a:sy n="65" d="100"/>
        </p:scale>
        <p:origin x="1323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59F07-1DD7-4DCF-BF17-E303730D4D5F}" type="datetimeFigureOut">
              <a:rPr lang="ru-RU" smtClean="0"/>
              <a:pPr/>
              <a:t>07.06.2026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146FA-7490-4927-A99B-ECFC12D58F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Точка зрения, которую я буду представлять в докладе, является согласованные мнением ведущих специалистов и организаций в области геокриологии или мерзлотоведения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142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Вечная мерзлота занимает около 65% территории РФ и является важным фактором стабильности зданий, сооружений и всей инфраструктуры. Мерзлота – это в значительной степени льдистые породы, зависимые от температурного режима, - больше, чем почвы биосфера или другие компоненты природной среды.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431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Расчеты показывают, что к середине столетия температуры мерзлоты изменятся. Это подтверждают данные наблюдений в скважинах не только в РФ, но во всей Арктике.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782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Запас прочности, закладываемый при проектировании, не так велик, и по сути составляет около 15% для большинства объектов. Если несущая способность свай изменится на 15%, здание с высокой вероятностью деформируется или даже разрушится.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857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27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Соотношение выпуска и потребности: 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выпуск в стране в год -35-50 чел. Оценка потребности: 200. </a:t>
            </a:r>
          </a:p>
          <a:p>
            <a:pPr algn="just"/>
            <a:endParaRPr lang="ru-RU" sz="12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Абитуриенты-сибиряки и северяне, коренные жители: 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миграционный поток населения направлен в центр. Несмотря на субсидии выпускникам, подготовка в региональной школе недостаточна для поступления в ведущие вузы. В новой (8 мая 2025 года №1161-р) Концепции устойчивого развития коренных малочисленных народов Севера (КМНС)Сибири и Дальнего Востока на 2026-2036 </a:t>
            </a:r>
            <a:r>
              <a:rPr lang="ru-RU" sz="12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гг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 предусмотрена </a:t>
            </a:r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только подготовка педагогических кадров, 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в единственном </a:t>
            </a:r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ВУЗе 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(университет им. А.И. Герцена, С.-Петербург). </a:t>
            </a:r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Необходима государственная программа обучения для северян и коренных северных народов.</a:t>
            </a:r>
          </a:p>
          <a:p>
            <a:pPr algn="just"/>
            <a:endParaRPr lang="ru-RU" sz="1200" b="1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Необходимо расширение послевузовского образования, нужны варианты </a:t>
            </a:r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подготовки кадров для работников организаций или предприятий, имеющих высшее образование (ФПК). </a:t>
            </a:r>
            <a:endParaRPr lang="ru-RU" sz="12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0D47F-7213-48EC-B732-C087E0B378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525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683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Ущерб будет отличаться в разных регионах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949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Актуальность создания системы мониторинга определяется тем, что: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ru-RU" sz="18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изменения теплового состояния вечной мерзлоты под влиянием климатических вариаций происходят на протяжении многих лет, но не достигли своего максимума;	2) возросшие техногенные нагрузки и нарушения условий эксплуатации привели к значительному росту деформаций, доля деформированных объектов в отдельных регионах уже достигает 40% и более; 3) средний расчетный срок службы многих городских, муниципальных зданий и промышленных сооружений превышен; 4) отсутствуют координация и регулирование работ недропользователей по ведению геотехнического мониторинга; 5) отсутствует единая техническая политика в отношении методики измерений и обработки данных наблюдений фонового и геотехнического мониторинга, что не позволяет проводить их сравнение и анализ; 6) отсутствует межведомственный обмен информацией, массивы данных инженерных изысканий, фонового мониторинга, проводимого научными и образовательными учреждениями, и ГТМ не доступны; 7) методики проведения мониторинга не обеспечивают возможность получения параметров, необходимых для прогнозов; 8) определения параметров геологической среды носят вероятностный характер и не обеспечивают необходимой надежности оснований строительных объектов..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0D47F-7213-48EC-B732-C087E0B3784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019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748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54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Соотношение выпуска и потребности: 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выпуск в стране в год -35-50 чел. Оценка потребности: 200. </a:t>
            </a:r>
          </a:p>
          <a:p>
            <a:pPr algn="just"/>
            <a:endParaRPr lang="ru-RU" sz="12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Абитуриенты-сибиряки и северяне, коренные жители: 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миграционный поток населения направлен в центр. Несмотря на субсидии выпускникам, подготовка в региональной школе недостаточна для поступления в ведущие вузы. В новой (8 мая 2025 года №1161-р) Концепции устойчивого развития коренных малочисленных народов Севера (КМНС)Сибири и Дальнего Востока на 2026-2036 </a:t>
            </a:r>
            <a:r>
              <a:rPr lang="ru-RU" sz="12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гг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 предусмотрена </a:t>
            </a:r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только подготовка педагогических кадров, 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в единственном </a:t>
            </a:r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ВУЗе </a:t>
            </a:r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(университет им. А.И. Герцена, С.-Петербург). </a:t>
            </a:r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Необходима государственная программа обучения для северян и коренных северных народов.</a:t>
            </a:r>
          </a:p>
          <a:p>
            <a:pPr algn="just"/>
            <a:endParaRPr lang="ru-RU" sz="1200" b="1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Необходимо расширение послевузовского образования, нужны варианты </a:t>
            </a:r>
            <a:r>
              <a:rPr lang="ru-RU" sz="12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подготовки кадров для работников организаций или предприятий, имеющих высшее образование (ФПК). </a:t>
            </a:r>
            <a:endParaRPr lang="ru-RU" sz="12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0D47F-7213-48EC-B732-C087E0B3784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350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146FA-7490-4927-A99B-ECFC12D58FA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037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C72759-DF7C-4240-8301-EB03F9D17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918813-51CE-465A-A2BB-691D7A097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01AFE7-2E7E-46EE-9AC2-8199C5447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8F8E-75C1-4FCD-9508-2AF9DB5A87B1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8FFBCD-5396-49FE-996E-ADD1CFBB4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985685-4545-4512-8ECA-6E85D665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43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E13FF2-B91B-488F-BCEC-CE157CC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2A212E-F786-48EC-B29F-6A41AF513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ED3E93-8825-42EE-ACB3-596791A49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8F8E-75C1-4FCD-9508-2AF9DB5A87B1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F3AD66-3702-47C7-8C88-6DA7871AE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58CDB4-4FB0-4DC6-9FB5-CBCDF83C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43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E0B68-88AA-4E56-941A-A2417C27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8AE2CA-0BBF-413C-B1F8-2CFB291F2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83D71E-2A1A-4962-A04E-466EEBFBA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E045BA-6C76-4848-A5CB-D527A2AFC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68986E-D85B-4CE6-8528-0042B6164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315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0C7430-A898-45D2-8F83-284B68C48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D53D83-2EF7-4AF5-B668-5C8097F01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34EBF9-D913-4F14-83C4-237AF1DB2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C75F75-9457-4228-9347-8595A600D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6F456C-EBEB-4569-90A1-C074AE01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DE0242-CB50-478F-9740-47BA7796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02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EA23D-8FD3-4027-BD4D-A67C539A4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0403FE-2E70-4541-92B2-DF45C5903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3A4394-9ED4-41BC-85B2-A113C0F7A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184F74-774F-4C57-9324-93A08D6DA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29BB9C7-8445-4F10-8D1C-7A10AF95C9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6A9402-21CB-4C56-BE1F-87C7F900F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2E27726-DCAE-4980-AC4A-8CBE5C633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706E82A-7A1C-4B04-96F3-0000FAC97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333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E8D5D9-DB02-45FF-AD73-81CA6FF71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02EEC8-1BD3-4DEB-9E83-57E1CC23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70A752-50A9-4153-A3AA-94CDADC5C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6CDD537-9465-47C2-A276-33EB29D7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549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BF4679-8B34-4B76-8DF0-B1009A7FD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C493598-6B81-4F5E-921E-CF8C78351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48ABF2-AE2A-4940-869E-9CC16113A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905-1B85-4000-BFF1-67FCFEA378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563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8AB86D-2896-4BBC-9020-D2C164A7B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9E7726-C56E-41E4-9331-FECD1BF2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2E38C7-104D-4924-A8AD-EBB72B78B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55F161-3110-4539-A131-73198B8B0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5A0D61-32D7-4979-91A1-263B5B4D9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E4484C-2AE5-42C8-8BC4-81EFC0CB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478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20F95C-6855-4337-855E-7C472C5C0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4FA5C98-06F8-4887-A77A-A8DD54509D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FB3A52-1AC7-404B-97E9-1DEC12258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D34CB0-5140-42AB-AB6D-2F4846C1E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9F8B6A-88D4-48C3-BFE0-997848867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792467-B30B-46FE-BEB1-1C2E0EB7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316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0A7E3-357F-4408-B581-20220E39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E184D30-82E2-483E-9027-5EE8F2B61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D3F1F8-0576-47E0-B194-20E2F7B98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9BEA71-F394-434A-9DC4-463D66E1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1264B2-44A0-458B-A369-EE7AC39D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91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C34E09A-9AE7-4028-877F-45486936C8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367571-5F6C-4A4A-82FC-5AB300239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7C43B3-AB68-4F27-8528-B97CD60E5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DC2E27-18D7-4C7D-B850-96E15CF1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41E2B5-2E28-457A-880E-1BF1C6D9B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318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213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chemeClr val="accent1">
                <a:lumMod val="75000"/>
                <a:alpha val="31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94000">
              <a:srgbClr val="F1C9D0"/>
            </a:gs>
            <a:gs pos="100000">
              <a:srgbClr val="E5ABBC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008AAF-0FF9-4F59-8C1A-D42FBBC05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603BC1-716F-4169-B1F8-95BFF3F6C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E89EE2-AF47-4A54-A01D-326B173B8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70B48-81A3-4CF5-B0A9-21BB732247DB}" type="datetimeFigureOut">
              <a:rPr lang="ru-RU" smtClean="0"/>
              <a:t>07.06.2026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6D5E0E-FF2D-4ED0-A4CB-BE0A9DDC0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AA917D-BFE3-4905-87F3-48C3F02B3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87EA4-9C64-403A-BD77-7380AC33D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517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.jp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jp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6">
            <a:extLst>
              <a:ext uri="{FF2B5EF4-FFF2-40B4-BE49-F238E27FC236}">
                <a16:creationId xmlns:a16="http://schemas.microsoft.com/office/drawing/2014/main" id="{9DD0B207-655A-49D8-84DC-157A434B1E7C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E69B3069-24F1-470A-AEB3-733C753EC09A}"/>
              </a:ext>
            </a:extLst>
          </p:cNvPr>
          <p:cNvSpPr txBox="1">
            <a:spLocks/>
          </p:cNvSpPr>
          <p:nvPr/>
        </p:nvSpPr>
        <p:spPr>
          <a:xfrm>
            <a:off x="1269196" y="1782206"/>
            <a:ext cx="6534536" cy="329358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 fontAlgn="auto">
              <a:spcAft>
                <a:spcPts val="0"/>
              </a:spcAft>
              <a:defRPr/>
            </a:pPr>
            <a:endParaRPr lang="en-US" sz="2700" dirty="0">
              <a:solidFill>
                <a:sysClr val="windowText" lastClr="000000"/>
              </a:solidFill>
              <a:latin typeface="Century Gothic" panose="020B0502020202020204"/>
            </a:endParaRPr>
          </a:p>
          <a:p>
            <a:pPr algn="ctr" defTabSz="685800"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ysClr val="windowText" lastClr="000000"/>
                </a:solidFill>
                <a:latin typeface="Century Gothic" panose="020B0502020202020204"/>
              </a:rPr>
              <a:t>Современные проблемы геокриологии</a:t>
            </a:r>
          </a:p>
          <a:p>
            <a:pPr algn="ctr" defTabSz="685800" fontAlgn="auto">
              <a:spcAft>
                <a:spcPts val="0"/>
              </a:spcAft>
              <a:defRPr/>
            </a:pPr>
            <a:endParaRPr lang="en-US" sz="2700" dirty="0">
              <a:solidFill>
                <a:sysClr val="windowText" lastClr="000000"/>
              </a:solidFill>
              <a:latin typeface="Century Gothic" panose="020B0502020202020204"/>
            </a:endParaRPr>
          </a:p>
          <a:p>
            <a:pPr algn="ctr" defTabSz="685800" fontAlgn="auto">
              <a:spcAft>
                <a:spcPts val="0"/>
              </a:spcAft>
              <a:defRPr/>
            </a:pPr>
            <a:endParaRPr lang="ru-RU" sz="2700" dirty="0">
              <a:solidFill>
                <a:sysClr val="windowText" lastClr="000000"/>
              </a:solidFill>
              <a:latin typeface="Century Gothic" panose="020B050202020202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116ECD-CD67-43BB-BCC0-BD39BF36F195}"/>
              </a:ext>
            </a:extLst>
          </p:cNvPr>
          <p:cNvSpPr txBox="1"/>
          <p:nvPr/>
        </p:nvSpPr>
        <p:spPr>
          <a:xfrm>
            <a:off x="727738" y="4340716"/>
            <a:ext cx="7075994" cy="1884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8588" algn="ctr">
              <a:lnSpc>
                <a:spcPct val="107000"/>
              </a:lnSpc>
              <a:spcAft>
                <a:spcPts val="600"/>
              </a:spcAft>
            </a:pPr>
            <a:r>
              <a:rPr lang="ru-RU" sz="2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Брушков Анатолий Викторович</a:t>
            </a:r>
          </a:p>
          <a:p>
            <a:pPr indent="128588" algn="ctr">
              <a:lnSpc>
                <a:spcPct val="107000"/>
              </a:lnSpc>
              <a:spcAft>
                <a:spcPts val="600"/>
              </a:spcAft>
            </a:pPr>
            <a:r>
              <a:rPr lang="ru-RU" sz="16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Заведующий кафедрой геокриологии</a:t>
            </a:r>
          </a:p>
          <a:p>
            <a:pPr indent="128588" algn="ctr">
              <a:lnSpc>
                <a:spcPct val="107000"/>
              </a:lnSpc>
              <a:spcAft>
                <a:spcPts val="600"/>
              </a:spcAft>
            </a:pPr>
            <a:r>
              <a:rPr lang="ru-RU" sz="16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МГУ им. М.В. Ломоносова,  д.г.-</a:t>
            </a:r>
            <a:r>
              <a:rPr lang="ru-RU" sz="16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м.н</a:t>
            </a:r>
            <a:r>
              <a:rPr lang="ru-RU" sz="16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00038" algn="ctr">
              <a:lnSpc>
                <a:spcPct val="107000"/>
              </a:lnSpc>
              <a:spcAft>
                <a:spcPts val="600"/>
              </a:spcAft>
            </a:pPr>
            <a:endParaRPr lang="ru-RU" baseline="30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038" algn="ctr">
              <a:lnSpc>
                <a:spcPct val="107000"/>
              </a:lnSpc>
              <a:spcAft>
                <a:spcPts val="600"/>
              </a:spcAft>
            </a:pPr>
            <a:r>
              <a:rPr lang="ru-RU" sz="2400" baseline="30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Конференция геокриологов России, Москва 2026 г</a:t>
            </a:r>
            <a:endParaRPr lang="ru-RU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8AE95AD-2FAC-443E-B943-F7829A0A6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" y="0"/>
            <a:ext cx="935831" cy="9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63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68590FA-C6E6-4D66-B105-4C631B31F5E9}"/>
              </a:ext>
            </a:extLst>
          </p:cNvPr>
          <p:cNvSpPr txBox="1">
            <a:spLocks/>
          </p:cNvSpPr>
          <p:nvPr/>
        </p:nvSpPr>
        <p:spPr>
          <a:xfrm>
            <a:off x="3619171" y="5459106"/>
            <a:ext cx="40377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675">
              <a:solidFill>
                <a:prstClr val="black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0E6D2D37-6907-4902-8BF7-7A89A3FAAE14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  <p:txBody>
          <a:bodyPr/>
          <a:lstStyle/>
          <a:p>
            <a:endParaRPr lang="en-C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3874A5-E2BB-4EF2-A2C2-5614BA4B5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125" y="855588"/>
            <a:ext cx="7704331" cy="4621743"/>
          </a:xfrm>
          <a:prstGeom prst="rect">
            <a:avLst/>
          </a:prstGeom>
        </p:spPr>
      </p:pic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AA4A3DE2-B35A-463A-93C0-7B3456257E67}"/>
              </a:ext>
            </a:extLst>
          </p:cNvPr>
          <p:cNvSpPr txBox="1">
            <a:spLocks/>
          </p:cNvSpPr>
          <p:nvPr/>
        </p:nvSpPr>
        <p:spPr>
          <a:xfrm>
            <a:off x="1458239" y="260648"/>
            <a:ext cx="7217702" cy="52904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latin typeface="Century Gothic" panose="020B0502020202020204" pitchFamily="34" charset="0"/>
                <a:ea typeface="Cambria" panose="02040503050406030204" pitchFamily="18" charset="0"/>
              </a:rPr>
              <a:t>Вечная мерзлота в РФ: температуры грунтов 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BE83F8-C5FA-4825-870A-5E593A1D34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" y="10144"/>
            <a:ext cx="935831" cy="9358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BD3B24-569D-4153-AD77-8B330186F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390" y="5620363"/>
            <a:ext cx="4187219" cy="524072"/>
          </a:xfrm>
          <a:prstGeom prst="rect">
            <a:avLst/>
          </a:prstGeom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060AA3FE-4369-48A1-AF12-F23980835639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56391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">
            <a:extLst>
              <a:ext uri="{FF2B5EF4-FFF2-40B4-BE49-F238E27FC236}">
                <a16:creationId xmlns:a16="http://schemas.microsoft.com/office/drawing/2014/main" id="{8B2C1A41-8EAC-433C-998D-E57DFB6C6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8476" b="6311"/>
          <a:stretch/>
        </p:blipFill>
        <p:spPr bwMode="auto">
          <a:xfrm>
            <a:off x="935832" y="872383"/>
            <a:ext cx="7743689" cy="461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68590FA-C6E6-4D66-B105-4C631B31F5E9}"/>
              </a:ext>
            </a:extLst>
          </p:cNvPr>
          <p:cNvSpPr txBox="1">
            <a:spLocks/>
          </p:cNvSpPr>
          <p:nvPr/>
        </p:nvSpPr>
        <p:spPr>
          <a:xfrm>
            <a:off x="3619171" y="5459106"/>
            <a:ext cx="40377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675">
              <a:solidFill>
                <a:prstClr val="black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0E6D2D37-6907-4902-8BF7-7A89A3FAAE14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290BCE64-5E22-46F0-A86C-CD95FFBB58AD}"/>
              </a:ext>
            </a:extLst>
          </p:cNvPr>
          <p:cNvSpPr txBox="1">
            <a:spLocks/>
          </p:cNvSpPr>
          <p:nvPr/>
        </p:nvSpPr>
        <p:spPr>
          <a:xfrm>
            <a:off x="1403648" y="176741"/>
            <a:ext cx="7128792" cy="52904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latin typeface="Century Gothic" panose="020B0502020202020204" pitchFamily="34" charset="0"/>
                <a:ea typeface="Cambria" panose="02040503050406030204" pitchFamily="18" charset="0"/>
              </a:rPr>
              <a:t>Вечная мерзлота в РФ: температуры грунтов к 2050 г 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6F5DDC-6AB3-4208-BAAA-AE509AF3F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4780" y="5612989"/>
            <a:ext cx="4187219" cy="52407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BF3DC90-9684-4138-80B5-5511690B28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" y="10144"/>
            <a:ext cx="935831" cy="935831"/>
          </a:xfrm>
          <a:prstGeom prst="rect">
            <a:avLst/>
          </a:prstGeom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5190B2E5-8AB2-48C0-AFD8-D7ADD3872855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2DB01D-95A1-4078-B8E9-0AA8063ABCF7}"/>
              </a:ext>
            </a:extLst>
          </p:cNvPr>
          <p:cNvSpPr txBox="1"/>
          <p:nvPr/>
        </p:nvSpPr>
        <p:spPr>
          <a:xfrm>
            <a:off x="1979712" y="6319856"/>
            <a:ext cx="7114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Развитие геоинформационных систем – одна из важнейших задач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9296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C6DC6E-6D31-48DB-8F73-7890557C610E}"/>
              </a:ext>
            </a:extLst>
          </p:cNvPr>
          <p:cNvSpPr txBox="1"/>
          <p:nvPr/>
        </p:nvSpPr>
        <p:spPr>
          <a:xfrm>
            <a:off x="358419" y="1841878"/>
            <a:ext cx="4037738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/>
            <a:r>
              <a:rPr lang="ru-RU" sz="1500" dirty="0">
                <a:solidFill>
                  <a:prstClr val="black"/>
                </a:solidFill>
                <a:latin typeface="Century Gothic" panose="020B0502020202020204"/>
              </a:rPr>
              <a:t>Величины несущей способности сравниваются, и, если сокращение несущей способности в результате потепления грунтов основания составляет </a:t>
            </a:r>
            <a:r>
              <a:rPr lang="ru-RU" sz="1500" b="1" dirty="0">
                <a:solidFill>
                  <a:prstClr val="black"/>
                </a:solidFill>
                <a:latin typeface="Century Gothic" panose="020B0502020202020204"/>
              </a:rPr>
              <a:t>15%, </a:t>
            </a:r>
            <a:r>
              <a:rPr lang="ru-RU" sz="1500" dirty="0">
                <a:solidFill>
                  <a:prstClr val="black"/>
                </a:solidFill>
                <a:latin typeface="Century Gothic" panose="020B0502020202020204"/>
              </a:rPr>
              <a:t>фундамент здания считается потерявшим несущую способность по п. 7.2.1 СП 25.13330.2012 и п. 5.7.2 СП 22.13330.2016 Основания зданий и сооружений.</a:t>
            </a:r>
          </a:p>
          <a:p>
            <a:pPr defTabSz="342900"/>
            <a:r>
              <a:rPr lang="ru-RU" sz="1500" i="1" dirty="0">
                <a:solidFill>
                  <a:prstClr val="black"/>
                </a:solidFill>
                <a:latin typeface="Century Gothic" panose="020B0502020202020204"/>
              </a:rPr>
              <a:t>Эти разделы определяют коэффициент надежности по ответственности, принимаемый равным 1,2; 1,15 и 1,10 соответственно для сооружений геотехнических категорий 3, 2 и 1. </a:t>
            </a:r>
            <a:endParaRPr lang="ru-RU" sz="1500" dirty="0">
              <a:solidFill>
                <a:prstClr val="black"/>
              </a:solidFill>
              <a:latin typeface="Century Gothic" panose="020B0502020202020204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D2431-F005-4654-B143-994942DFB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1884602"/>
            <a:ext cx="4771124" cy="370463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D45D476-FDA0-483F-8901-C0CE087B2149}"/>
              </a:ext>
            </a:extLst>
          </p:cNvPr>
          <p:cNvSpPr txBox="1">
            <a:spLocks/>
          </p:cNvSpPr>
          <p:nvPr/>
        </p:nvSpPr>
        <p:spPr>
          <a:xfrm>
            <a:off x="1835696" y="404664"/>
            <a:ext cx="5976664" cy="60462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342900" fontAlgn="auto">
              <a:spcAft>
                <a:spcPts val="0"/>
              </a:spcAft>
              <a:defRPr/>
            </a:pPr>
            <a:r>
              <a:rPr lang="ru-RU" sz="24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Критерий устойчивости фундаментов на вечной мерзлоте</a:t>
            </a:r>
            <a:endParaRPr lang="en-US" sz="2400" dirty="0">
              <a:solidFill>
                <a:sysClr val="windowText" lastClr="000000">
                  <a:lumMod val="85000"/>
                  <a:lumOff val="15000"/>
                </a:sysClr>
              </a:solidFill>
              <a:latin typeface="Century Gothic" panose="020B0502020202020204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F4338CC-6D58-45CC-9AA8-40B40180DDFA}"/>
              </a:ext>
            </a:extLst>
          </p:cNvPr>
          <p:cNvSpPr/>
          <p:nvPr/>
        </p:nvSpPr>
        <p:spPr>
          <a:xfrm>
            <a:off x="0" y="857249"/>
            <a:ext cx="130156" cy="5524079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  <p:txBody>
          <a:bodyPr/>
          <a:lstStyle/>
          <a:p>
            <a:endParaRPr lang="en-CA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6EF43A9-764E-4EF5-9005-22DF42F6C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056" y="-16915"/>
            <a:ext cx="935831" cy="935831"/>
          </a:xfrm>
          <a:prstGeom prst="rect">
            <a:avLst/>
          </a:prstGeom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0DC8FF5D-2492-48F8-BA7A-D446BB701794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4554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ACE6E0-C65E-4EBA-B8E2-2E1B3A1E2F8D}"/>
              </a:ext>
            </a:extLst>
          </p:cNvPr>
          <p:cNvSpPr txBox="1"/>
          <p:nvPr/>
        </p:nvSpPr>
        <p:spPr>
          <a:xfrm>
            <a:off x="252358" y="1213589"/>
            <a:ext cx="8695674" cy="5092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В качестве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основания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в основном служат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мерзлые грунты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, более 70% фундаментов - «висячие»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сваи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, в которых несущая способность обеспечивается за счет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смерзания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, их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запас прочности 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в большинстве случаев составляет 15%. </a:t>
            </a:r>
          </a:p>
          <a:p>
            <a:endParaRPr lang="ru-RU" sz="171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В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Воркуте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694 аварийных многоквартирных дома в аварийном состоянии из 838 общего числа, то есть 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83% 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зданий.</a:t>
            </a:r>
          </a:p>
          <a:p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В Амдерме 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около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59%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деформированных зданий.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Салехард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находится в сложных инженерно-геологических условиях, там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44,8%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аварийных домов от общего числа (999) </a:t>
            </a:r>
          </a:p>
          <a:p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В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Новом Уренгое 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из 839 домов аварийными являются 354, что составляет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42,2%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. По данным на 2022 год,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в Ноябрьске 36,3%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от общего числа многоквартирных домов — аварийные. Аварийность в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Норильске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13%. </a:t>
            </a:r>
          </a:p>
          <a:p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В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Тикси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(Якутия) 2 аварийных многоквартирных дома из 80. В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Дудинке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3 аварийных многоквартирных дома из 129. В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Хатанге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около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15%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деформированных зданий.</a:t>
            </a:r>
          </a:p>
          <a:p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В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Магаданской области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186 аварийных домов, что составляет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11,7%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 от общего числа многоквартирных домов.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В Анадыре 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около </a:t>
            </a:r>
            <a:r>
              <a:rPr lang="ru-RU" sz="1710" b="1" dirty="0">
                <a:latin typeface="Century Gothic" panose="020B0502020202020204" pitchFamily="34" charset="0"/>
                <a:ea typeface="Calibri" panose="020F0502020204030204" pitchFamily="34" charset="0"/>
              </a:rPr>
              <a:t>15 % </a:t>
            </a:r>
            <a:r>
              <a:rPr lang="ru-RU" sz="1710" dirty="0">
                <a:latin typeface="Century Gothic" panose="020B0502020202020204" pitchFamily="34" charset="0"/>
                <a:ea typeface="Calibri" panose="020F0502020204030204" pitchFamily="34" charset="0"/>
              </a:rPr>
              <a:t>деформированных зданий.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1102F44-BCDB-492D-8DEB-7D75997B624C}"/>
              </a:ext>
            </a:extLst>
          </p:cNvPr>
          <p:cNvSpPr txBox="1">
            <a:spLocks/>
          </p:cNvSpPr>
          <p:nvPr/>
        </p:nvSpPr>
        <p:spPr>
          <a:xfrm>
            <a:off x="1183724" y="431680"/>
            <a:ext cx="8481058" cy="6553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860" rIns="0" bIns="0" rtlCol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Open Sans Semibold"/>
                <a:ea typeface="+mj-ea"/>
                <a:cs typeface="Open Sans Semibold"/>
              </a:defRPr>
            </a:lvl1pPr>
          </a:lstStyle>
          <a:p>
            <a:pPr marL="10860">
              <a:spcBef>
                <a:spcPts val="86"/>
              </a:spcBef>
            </a:pPr>
            <a:r>
              <a:rPr lang="ru-RU" sz="2052" b="0" kern="0" dirty="0">
                <a:latin typeface="Century Gothic" panose="020B0502020202020204" pitchFamily="34" charset="0"/>
                <a:ea typeface="Cambria" panose="02040503050406030204" pitchFamily="18" charset="0"/>
              </a:rPr>
              <a:t> Состояние зданий и инженерных сооружений</a:t>
            </a:r>
          </a:p>
          <a:p>
            <a:pPr marL="10860">
              <a:spcBef>
                <a:spcPts val="86"/>
              </a:spcBef>
            </a:pPr>
            <a:r>
              <a:rPr lang="ru-RU" sz="2052" b="0" kern="0" dirty="0">
                <a:latin typeface="Century Gothic" panose="020B0502020202020204" pitchFamily="34" charset="0"/>
                <a:ea typeface="Cambria" panose="02040503050406030204" pitchFamily="18" charset="0"/>
              </a:rPr>
              <a:t> в криолитозоне</a:t>
            </a:r>
            <a:endParaRPr lang="ru-RU" sz="2052" b="0" kern="0" dirty="0">
              <a:latin typeface="Open Sans Light" panose="020B0306030504020204"/>
              <a:cs typeface="Open Sans Light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72E4D3B9-09D7-48D2-A18E-23854FA4C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8990"/>
            <a:ext cx="740820" cy="778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7A6484-7A8B-4A54-9903-BEB8D5DD238D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391067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">
            <a:extLst>
              <a:ext uri="{FF2B5EF4-FFF2-40B4-BE49-F238E27FC236}">
                <a16:creationId xmlns:a16="http://schemas.microsoft.com/office/drawing/2014/main" id="{BB6EFBFA-8995-4E5D-9713-419954145C2C}"/>
              </a:ext>
            </a:extLst>
          </p:cNvPr>
          <p:cNvSpPr txBox="1"/>
          <p:nvPr/>
        </p:nvSpPr>
        <p:spPr>
          <a:xfrm>
            <a:off x="1241917" y="2249573"/>
            <a:ext cx="3820211" cy="655052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lang="ru-RU" sz="1400" spc="-14" dirty="0">
                <a:latin typeface=""/>
                <a:cs typeface="Open Sans Light"/>
              </a:rPr>
              <a:t>Изменение свойств горных пород, снижение несущей способности мерзлых оснований и разрушение объектов инфраструктуры </a:t>
            </a:r>
            <a:endParaRPr sz="1400" dirty="0">
              <a:latin typeface=""/>
              <a:cs typeface="Open Sans Light"/>
            </a:endParaRPr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8A4B047B-32B5-456B-8E94-6B75AEFD59F9}"/>
              </a:ext>
            </a:extLst>
          </p:cNvPr>
          <p:cNvSpPr txBox="1"/>
          <p:nvPr/>
        </p:nvSpPr>
        <p:spPr>
          <a:xfrm>
            <a:off x="1222038" y="3330417"/>
            <a:ext cx="3366043" cy="870496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lang="ru-RU" sz="1400" spc="-14" dirty="0">
                <a:latin typeface=""/>
                <a:cs typeface="Open Sans Light"/>
              </a:rPr>
              <a:t>Активизация опасных экзогенных геологических, криогенных, гидрологических и других природных процессов </a:t>
            </a:r>
          </a:p>
        </p:txBody>
      </p:sp>
      <p:sp>
        <p:nvSpPr>
          <p:cNvPr id="10" name="object 11">
            <a:extLst>
              <a:ext uri="{FF2B5EF4-FFF2-40B4-BE49-F238E27FC236}">
                <a16:creationId xmlns:a16="http://schemas.microsoft.com/office/drawing/2014/main" id="{894218C4-7140-46D4-996B-51BF4B0E7B68}"/>
              </a:ext>
            </a:extLst>
          </p:cNvPr>
          <p:cNvSpPr txBox="1"/>
          <p:nvPr/>
        </p:nvSpPr>
        <p:spPr>
          <a:xfrm>
            <a:off x="1241917" y="4353865"/>
            <a:ext cx="3580162" cy="870496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lang="ru-RU" sz="1400" spc="-14" dirty="0">
                <a:latin typeface=""/>
                <a:cs typeface="Open Sans Light"/>
              </a:rPr>
              <a:t>Преобразование ландшафтов, изменение ареалов обитания и численности популяций животного мира, воздействие на биоразнообразие 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DED35846-04D9-40C0-87C5-AC5E4F719735}"/>
              </a:ext>
            </a:extLst>
          </p:cNvPr>
          <p:cNvSpPr txBox="1"/>
          <p:nvPr/>
        </p:nvSpPr>
        <p:spPr>
          <a:xfrm>
            <a:off x="5276004" y="2525510"/>
            <a:ext cx="3913346" cy="1098763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lang="ru-RU" sz="1400" spc="-14" dirty="0">
                <a:latin typeface=""/>
                <a:cs typeface="Open Sans Light"/>
              </a:rPr>
              <a:t>Деградация и снижение продуктивности оленьих пастбищ, </a:t>
            </a:r>
            <a:r>
              <a:rPr lang="ru-RU" sz="1400" spc="-14" dirty="0" err="1">
                <a:latin typeface=""/>
                <a:cs typeface="Open Sans Light"/>
              </a:rPr>
              <a:t>делихенизация</a:t>
            </a:r>
            <a:r>
              <a:rPr lang="ru-RU" sz="1400" spc="-14" dirty="0">
                <a:latin typeface=""/>
                <a:cs typeface="Open Sans Light"/>
              </a:rPr>
              <a:t> тундровых экосистем, комплексное воздействие на сельское хозяйство</a:t>
            </a:r>
          </a:p>
          <a:p>
            <a:pPr marL="8637">
              <a:spcBef>
                <a:spcPts val="68"/>
              </a:spcBef>
            </a:pPr>
            <a:endParaRPr lang="ru-RU" sz="1400" spc="-14" dirty="0">
              <a:latin typeface=""/>
              <a:cs typeface="Open Sans Light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DBFF079-570A-4E2D-A0C4-4AB8CB433391}"/>
              </a:ext>
            </a:extLst>
          </p:cNvPr>
          <p:cNvSpPr txBox="1"/>
          <p:nvPr/>
        </p:nvSpPr>
        <p:spPr>
          <a:xfrm>
            <a:off x="5346624" y="4304994"/>
            <a:ext cx="3029062" cy="655052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lang="ru-RU" sz="1400" spc="-14" dirty="0">
                <a:latin typeface=""/>
                <a:cs typeface="Open Sans Light"/>
              </a:rPr>
              <a:t>Изменение условий хозяйствования и уклада жизни коренного северного населения</a:t>
            </a: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ED29DFC0-5630-4F91-BE76-899AB9648D75}"/>
              </a:ext>
            </a:extLst>
          </p:cNvPr>
          <p:cNvSpPr txBox="1"/>
          <p:nvPr/>
        </p:nvSpPr>
        <p:spPr>
          <a:xfrm>
            <a:off x="5281027" y="3676551"/>
            <a:ext cx="3052584" cy="439609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lang="ru-RU" sz="1400" spc="-14" dirty="0">
                <a:latin typeface=""/>
                <a:cs typeface="Open Sans Light"/>
              </a:rPr>
              <a:t>Микробиологические и медико-биологические риски </a:t>
            </a:r>
            <a:endParaRPr lang="ru-RU" sz="1400" spc="-7" dirty="0">
              <a:latin typeface=""/>
              <a:cs typeface="Open Sans Light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ECA9837-C79A-4358-9944-3F881E074294}"/>
              </a:ext>
            </a:extLst>
          </p:cNvPr>
          <p:cNvGrpSpPr/>
          <p:nvPr/>
        </p:nvGrpSpPr>
        <p:grpSpPr>
          <a:xfrm>
            <a:off x="640737" y="2646348"/>
            <a:ext cx="384976" cy="3055602"/>
            <a:chOff x="339274" y="2614748"/>
            <a:chExt cx="566057" cy="4492867"/>
          </a:xfrm>
        </p:grpSpPr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70544E35-E0E7-433C-A33E-9B7397DE37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1864" y="2626764"/>
              <a:ext cx="39144" cy="4245162"/>
            </a:xfrm>
            <a:prstGeom prst="line">
              <a:avLst/>
            </a:prstGeom>
            <a:ln>
              <a:solidFill>
                <a:srgbClr val="D61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8DFAA7EF-8992-4D9B-A2DC-CF2AFE52E3E5}"/>
                </a:ext>
              </a:extLst>
            </p:cNvPr>
            <p:cNvSpPr/>
            <p:nvPr/>
          </p:nvSpPr>
          <p:spPr>
            <a:xfrm>
              <a:off x="339274" y="2614748"/>
              <a:ext cx="520647" cy="48368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61020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ru-RU" sz="1400" b="1" dirty="0">
                  <a:solidFill>
                    <a:srgbClr val="D61020"/>
                  </a:solidFill>
                  <a:latin typeface=""/>
                </a:rPr>
                <a:t>1</a:t>
              </a:r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4646133F-EA35-44E1-A28C-66559714D521}"/>
                </a:ext>
              </a:extLst>
            </p:cNvPr>
            <p:cNvSpPr/>
            <p:nvPr/>
          </p:nvSpPr>
          <p:spPr>
            <a:xfrm>
              <a:off x="339356" y="3647488"/>
              <a:ext cx="520647" cy="48368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61020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ru-RU" sz="1400" b="1" dirty="0">
                  <a:solidFill>
                    <a:srgbClr val="D61020"/>
                  </a:solidFill>
                  <a:latin typeface=""/>
                </a:rPr>
                <a:t>2</a:t>
              </a: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E850E6F5-4018-44FD-9C66-F8E7D45AAF3F}"/>
                </a:ext>
              </a:extLst>
            </p:cNvPr>
            <p:cNvSpPr/>
            <p:nvPr/>
          </p:nvSpPr>
          <p:spPr>
            <a:xfrm>
              <a:off x="384683" y="6623926"/>
              <a:ext cx="520648" cy="48368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61020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ru-RU" sz="1400" b="1" dirty="0">
                  <a:solidFill>
                    <a:srgbClr val="D61020"/>
                  </a:solidFill>
                  <a:latin typeface=""/>
                </a:rPr>
                <a:t>4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1B85B1E-FEEC-4D95-BFD5-12875FB6BA7A}"/>
              </a:ext>
            </a:extLst>
          </p:cNvPr>
          <p:cNvGrpSpPr/>
          <p:nvPr/>
        </p:nvGrpSpPr>
        <p:grpSpPr>
          <a:xfrm>
            <a:off x="4807144" y="2770132"/>
            <a:ext cx="364497" cy="2647742"/>
            <a:chOff x="339274" y="2431439"/>
            <a:chExt cx="535946" cy="3893161"/>
          </a:xfrm>
        </p:grpSpPr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81BAF474-8988-4B60-A8FA-A84A89FA7A9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1864" y="2431439"/>
              <a:ext cx="12726" cy="3893161"/>
            </a:xfrm>
            <a:prstGeom prst="line">
              <a:avLst/>
            </a:prstGeom>
            <a:ln>
              <a:solidFill>
                <a:srgbClr val="D61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0EAB7B79-8C66-4F58-B078-8B817D0693FA}"/>
                </a:ext>
              </a:extLst>
            </p:cNvPr>
            <p:cNvSpPr/>
            <p:nvPr/>
          </p:nvSpPr>
          <p:spPr>
            <a:xfrm>
              <a:off x="339274" y="2614748"/>
              <a:ext cx="520647" cy="48368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61020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ru-RU" sz="1400" b="1" dirty="0">
                  <a:solidFill>
                    <a:srgbClr val="D61020"/>
                  </a:solidFill>
                  <a:latin typeface=""/>
                </a:rPr>
                <a:t>5</a:t>
              </a:r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82BB649-E898-43AA-B408-4542C39A9159}"/>
                </a:ext>
              </a:extLst>
            </p:cNvPr>
            <p:cNvSpPr/>
            <p:nvPr/>
          </p:nvSpPr>
          <p:spPr>
            <a:xfrm>
              <a:off x="354573" y="3726464"/>
              <a:ext cx="520647" cy="48368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61020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ru-RU" sz="1400" b="1" dirty="0">
                  <a:solidFill>
                    <a:srgbClr val="D61020"/>
                  </a:solidFill>
                  <a:latin typeface=""/>
                </a:rPr>
                <a:t>6</a:t>
              </a:r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E444950B-840A-465E-A813-2562EBF83141}"/>
                </a:ext>
              </a:extLst>
            </p:cNvPr>
            <p:cNvSpPr/>
            <p:nvPr/>
          </p:nvSpPr>
          <p:spPr>
            <a:xfrm>
              <a:off x="351541" y="4773626"/>
              <a:ext cx="520647" cy="48368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61020"/>
              </a:solidFill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ru-RU" sz="1400" b="1" dirty="0">
                  <a:solidFill>
                    <a:srgbClr val="D61020"/>
                  </a:solidFill>
                  <a:latin typeface=""/>
                </a:rPr>
                <a:t>7</a:t>
              </a:r>
            </a:p>
          </p:txBody>
        </p:sp>
      </p:grpSp>
      <p:sp>
        <p:nvSpPr>
          <p:cNvPr id="24" name="Овал 23">
            <a:extLst>
              <a:ext uri="{FF2B5EF4-FFF2-40B4-BE49-F238E27FC236}">
                <a16:creationId xmlns:a16="http://schemas.microsoft.com/office/drawing/2014/main" id="{7C442009-9E58-4EC9-9AAF-704327F754AD}"/>
              </a:ext>
            </a:extLst>
          </p:cNvPr>
          <p:cNvSpPr/>
          <p:nvPr/>
        </p:nvSpPr>
        <p:spPr>
          <a:xfrm>
            <a:off x="691318" y="4449992"/>
            <a:ext cx="354092" cy="3289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D61020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400" b="1" dirty="0">
                <a:solidFill>
                  <a:srgbClr val="D61020"/>
                </a:solidFill>
                <a:latin typeface=""/>
              </a:rPr>
              <a:t>3</a:t>
            </a:r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FC1F640D-A797-4A62-A50B-2FDCB28F4AB6}"/>
              </a:ext>
            </a:extLst>
          </p:cNvPr>
          <p:cNvSpPr txBox="1"/>
          <p:nvPr/>
        </p:nvSpPr>
        <p:spPr>
          <a:xfrm>
            <a:off x="1236981" y="5353227"/>
            <a:ext cx="2953641" cy="655052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lang="ru-RU" sz="1400" spc="-14" dirty="0">
                <a:latin typeface=""/>
                <a:cs typeface="Open Sans Light"/>
              </a:rPr>
              <a:t>Возрастание частоты и площади природных лесных и тундровых пожаров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D0E322C3-EAFD-40B2-B7E7-176C4C4B81B4}"/>
              </a:ext>
            </a:extLst>
          </p:cNvPr>
          <p:cNvSpPr/>
          <p:nvPr/>
        </p:nvSpPr>
        <p:spPr>
          <a:xfrm>
            <a:off x="4815486" y="5213584"/>
            <a:ext cx="354092" cy="3289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D61020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400" b="1" dirty="0">
                <a:solidFill>
                  <a:srgbClr val="D61020"/>
                </a:solidFill>
                <a:latin typeface=""/>
              </a:rPr>
              <a:t>8</a:t>
            </a:r>
          </a:p>
        </p:txBody>
      </p:sp>
      <p:sp>
        <p:nvSpPr>
          <p:cNvPr id="27" name="object 11">
            <a:extLst>
              <a:ext uri="{FF2B5EF4-FFF2-40B4-BE49-F238E27FC236}">
                <a16:creationId xmlns:a16="http://schemas.microsoft.com/office/drawing/2014/main" id="{8B131D2E-76CA-4D55-8057-0EE0B5A9EEC5}"/>
              </a:ext>
            </a:extLst>
          </p:cNvPr>
          <p:cNvSpPr txBox="1"/>
          <p:nvPr/>
        </p:nvSpPr>
        <p:spPr>
          <a:xfrm>
            <a:off x="5293478" y="5172059"/>
            <a:ext cx="3102170" cy="870496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lang="ru-RU" sz="1400" spc="-14" dirty="0">
                <a:latin typeface=""/>
                <a:cs typeface="Open Sans Light"/>
              </a:rPr>
              <a:t>Увеличение эмиссии углерода из природных источников в связи с увеличением слоя протаивания и заболачиванием</a:t>
            </a:r>
            <a:endParaRPr sz="1400" dirty="0">
              <a:latin typeface=""/>
              <a:cs typeface="Open Sans Light"/>
            </a:endParaRPr>
          </a:p>
        </p:txBody>
      </p:sp>
      <p:sp>
        <p:nvSpPr>
          <p:cNvPr id="28" name="Номер слайда 3">
            <a:extLst>
              <a:ext uri="{FF2B5EF4-FFF2-40B4-BE49-F238E27FC236}">
                <a16:creationId xmlns:a16="http://schemas.microsoft.com/office/drawing/2014/main" id="{70C8BFF3-A336-48E1-BEE8-1ACD2D821E80}"/>
              </a:ext>
            </a:extLst>
          </p:cNvPr>
          <p:cNvSpPr txBox="1">
            <a:spLocks/>
          </p:cNvSpPr>
          <p:nvPr/>
        </p:nvSpPr>
        <p:spPr>
          <a:xfrm>
            <a:off x="5774436" y="7462883"/>
            <a:ext cx="184461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ru-RU" sz="1400"/>
              <a:pPr/>
              <a:t>6</a:t>
            </a:fld>
            <a:endParaRPr lang="ru-RU" sz="1400" dirty="0"/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173A33AA-334F-42C4-A161-C68B16C71349}"/>
              </a:ext>
            </a:extLst>
          </p:cNvPr>
          <p:cNvSpPr txBox="1">
            <a:spLocks/>
          </p:cNvSpPr>
          <p:nvPr/>
        </p:nvSpPr>
        <p:spPr>
          <a:xfrm>
            <a:off x="370410" y="1584704"/>
            <a:ext cx="8364621" cy="52904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Научные проблемы, связанные с изменением состояния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вечной мерзлоты  </a:t>
            </a:r>
          </a:p>
        </p:txBody>
      </p:sp>
      <p:pic>
        <p:nvPicPr>
          <p:cNvPr id="31" name="Picture 3">
            <a:extLst>
              <a:ext uri="{FF2B5EF4-FFF2-40B4-BE49-F238E27FC236}">
                <a16:creationId xmlns:a16="http://schemas.microsoft.com/office/drawing/2014/main" id="{9BAEED47-034B-478E-9DC1-42A218175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8990"/>
            <a:ext cx="740820" cy="778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3AAFEFB-7FE9-434B-860E-AB316758AD8F}"/>
              </a:ext>
            </a:extLst>
          </p:cNvPr>
          <p:cNvSpPr txBox="1"/>
          <p:nvPr/>
        </p:nvSpPr>
        <p:spPr>
          <a:xfrm>
            <a:off x="939609" y="125442"/>
            <a:ext cx="81892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Криосфера связана с атмосферой, гидросферой, литосферой, биосферой и </a:t>
            </a:r>
            <a:r>
              <a:rPr lang="ru-RU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социосферой</a:t>
            </a: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многочисленными связями. Изменения климата, наблюдаемые в последние десятилетия, приводят к изменениям в животном и растительном мире, преобразованиям ландшафтов, развитию физико-геологических процессов и изменению рельефа, поверхностных вод, ледников и состояния вечной мерзлоты. </a:t>
            </a:r>
            <a:endParaRPr lang="ru-RU" sz="1600" i="1" dirty="0"/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59406C4C-B737-47AB-B278-A5187F9D3715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458843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752" y="383239"/>
            <a:ext cx="6534220" cy="994172"/>
          </a:xfrm>
          <a:noFill/>
        </p:spPr>
        <p:txBody>
          <a:bodyPr>
            <a:normAutofit/>
          </a:bodyPr>
          <a:lstStyle/>
          <a:p>
            <a:r>
              <a:rPr lang="ru-RU" sz="2800" dirty="0">
                <a:latin typeface="Century Gothic" panose="020B0502020202020204" pitchFamily="34" charset="0"/>
              </a:rPr>
              <a:t>Газы и углерод в мерзлых породах</a:t>
            </a:r>
            <a:endParaRPr lang="en-US" sz="28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88067" name="AutoShape 3"/>
          <p:cNvSpPr>
            <a:spLocks noChangeArrowheads="1"/>
          </p:cNvSpPr>
          <p:nvPr/>
        </p:nvSpPr>
        <p:spPr bwMode="auto">
          <a:xfrm flipV="1">
            <a:off x="6559762" y="2493627"/>
            <a:ext cx="86916" cy="342900"/>
          </a:xfrm>
          <a:prstGeom prst="upArrow">
            <a:avLst>
              <a:gd name="adj1" fmla="val 50000"/>
              <a:gd name="adj2" fmla="val 98630"/>
            </a:avLst>
          </a:prstGeom>
          <a:solidFill>
            <a:schemeClr val="tx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7807537" y="4306949"/>
            <a:ext cx="90487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500">
                <a:latin typeface="Century Gothic" panose="020B0502020202020204" pitchFamily="34" charset="0"/>
                <a:ea typeface="宋体" pitchFamily="2" charset="-122"/>
              </a:rPr>
              <a:t>Permafrost Horizon</a:t>
            </a: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6722879" y="2209068"/>
            <a:ext cx="1988344" cy="6924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500" dirty="0">
                <a:latin typeface="Century Gothic" panose="020B0502020202020204" pitchFamily="34" charset="0"/>
                <a:ea typeface="宋体" pitchFamily="2" charset="-122"/>
              </a:rPr>
              <a:t>Deposition (loess, peat, erosion, volcanic)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7843256" y="2936540"/>
            <a:ext cx="571500" cy="6924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500">
                <a:latin typeface="Century Gothic" panose="020B0502020202020204" pitchFamily="34" charset="0"/>
                <a:ea typeface="宋体" pitchFamily="2" charset="-122"/>
              </a:rPr>
              <a:t>Soil Depth</a:t>
            </a:r>
          </a:p>
        </p:txBody>
      </p:sp>
      <p:grpSp>
        <p:nvGrpSpPr>
          <p:cNvPr id="88071" name="Group 7"/>
          <p:cNvGrpSpPr>
            <a:grpSpLocks/>
          </p:cNvGrpSpPr>
          <p:nvPr/>
        </p:nvGrpSpPr>
        <p:grpSpPr bwMode="auto">
          <a:xfrm>
            <a:off x="5760853" y="2827003"/>
            <a:ext cx="1899047" cy="2896790"/>
            <a:chOff x="461" y="1032"/>
            <a:chExt cx="1595" cy="2433"/>
          </a:xfrm>
        </p:grpSpPr>
        <p:grpSp>
          <p:nvGrpSpPr>
            <p:cNvPr id="18443" name="Group 8"/>
            <p:cNvGrpSpPr>
              <a:grpSpLocks/>
            </p:cNvGrpSpPr>
            <p:nvPr/>
          </p:nvGrpSpPr>
          <p:grpSpPr bwMode="auto">
            <a:xfrm>
              <a:off x="471" y="1032"/>
              <a:ext cx="1506" cy="297"/>
              <a:chOff x="598" y="929"/>
              <a:chExt cx="1712" cy="211"/>
            </a:xfrm>
          </p:grpSpPr>
          <p:sp>
            <p:nvSpPr>
              <p:cNvPr id="18474" name="Freeform 9"/>
              <p:cNvSpPr>
                <a:spLocks/>
              </p:cNvSpPr>
              <p:nvPr/>
            </p:nvSpPr>
            <p:spPr bwMode="auto">
              <a:xfrm>
                <a:off x="983" y="929"/>
                <a:ext cx="653" cy="211"/>
              </a:xfrm>
              <a:custGeom>
                <a:avLst/>
                <a:gdLst>
                  <a:gd name="T0" fmla="*/ 0 w 576"/>
                  <a:gd name="T1" fmla="*/ 395 h 186"/>
                  <a:gd name="T2" fmla="*/ 65 w 576"/>
                  <a:gd name="T3" fmla="*/ 0 h 186"/>
                  <a:gd name="T4" fmla="*/ 138 w 576"/>
                  <a:gd name="T5" fmla="*/ 346 h 186"/>
                  <a:gd name="T6" fmla="*/ 219 w 576"/>
                  <a:gd name="T7" fmla="*/ 51 h 186"/>
                  <a:gd name="T8" fmla="*/ 298 w 576"/>
                  <a:gd name="T9" fmla="*/ 348 h 186"/>
                  <a:gd name="T10" fmla="*/ 395 w 576"/>
                  <a:gd name="T11" fmla="*/ 65 h 186"/>
                  <a:gd name="T12" fmla="*/ 494 w 576"/>
                  <a:gd name="T13" fmla="*/ 332 h 186"/>
                  <a:gd name="T14" fmla="*/ 574 w 576"/>
                  <a:gd name="T15" fmla="*/ 26 h 186"/>
                  <a:gd name="T16" fmla="*/ 651 w 576"/>
                  <a:gd name="T17" fmla="*/ 334 h 186"/>
                  <a:gd name="T18" fmla="*/ 728 w 576"/>
                  <a:gd name="T19" fmla="*/ 88 h 186"/>
                  <a:gd name="T20" fmla="*/ 756 w 576"/>
                  <a:gd name="T21" fmla="*/ 313 h 186"/>
                  <a:gd name="T22" fmla="*/ 804 w 576"/>
                  <a:gd name="T23" fmla="*/ 51 h 186"/>
                  <a:gd name="T24" fmla="*/ 853 w 576"/>
                  <a:gd name="T25" fmla="*/ 326 h 186"/>
                  <a:gd name="T26" fmla="*/ 941 w 576"/>
                  <a:gd name="T27" fmla="*/ 65 h 186"/>
                  <a:gd name="T28" fmla="*/ 980 w 576"/>
                  <a:gd name="T29" fmla="*/ 337 h 186"/>
                  <a:gd name="T30" fmla="*/ 1018 w 576"/>
                  <a:gd name="T31" fmla="*/ 113 h 186"/>
                  <a:gd name="T32" fmla="*/ 1109 w 576"/>
                  <a:gd name="T33" fmla="*/ 360 h 186"/>
                  <a:gd name="T34" fmla="*/ 1146 w 576"/>
                  <a:gd name="T35" fmla="*/ 88 h 186"/>
                  <a:gd name="T36" fmla="*/ 1222 w 576"/>
                  <a:gd name="T37" fmla="*/ 394 h 18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576" h="186">
                    <a:moveTo>
                      <a:pt x="0" y="186"/>
                    </a:moveTo>
                    <a:lnTo>
                      <a:pt x="30" y="0"/>
                    </a:lnTo>
                    <a:lnTo>
                      <a:pt x="65" y="162"/>
                    </a:lnTo>
                    <a:lnTo>
                      <a:pt x="102" y="24"/>
                    </a:lnTo>
                    <a:lnTo>
                      <a:pt x="141" y="164"/>
                    </a:lnTo>
                    <a:lnTo>
                      <a:pt x="186" y="30"/>
                    </a:lnTo>
                    <a:lnTo>
                      <a:pt x="234" y="155"/>
                    </a:lnTo>
                    <a:lnTo>
                      <a:pt x="270" y="12"/>
                    </a:lnTo>
                    <a:lnTo>
                      <a:pt x="306" y="156"/>
                    </a:lnTo>
                    <a:lnTo>
                      <a:pt x="342" y="42"/>
                    </a:lnTo>
                    <a:lnTo>
                      <a:pt x="356" y="147"/>
                    </a:lnTo>
                    <a:lnTo>
                      <a:pt x="378" y="24"/>
                    </a:lnTo>
                    <a:lnTo>
                      <a:pt x="401" y="153"/>
                    </a:lnTo>
                    <a:lnTo>
                      <a:pt x="444" y="30"/>
                    </a:lnTo>
                    <a:lnTo>
                      <a:pt x="461" y="159"/>
                    </a:lnTo>
                    <a:lnTo>
                      <a:pt x="480" y="54"/>
                    </a:lnTo>
                    <a:lnTo>
                      <a:pt x="522" y="168"/>
                    </a:lnTo>
                    <a:lnTo>
                      <a:pt x="540" y="42"/>
                    </a:lnTo>
                    <a:lnTo>
                      <a:pt x="576" y="185"/>
                    </a:lnTo>
                  </a:path>
                </a:pathLst>
              </a:cu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75" name="Freeform 10"/>
              <p:cNvSpPr>
                <a:spLocks/>
              </p:cNvSpPr>
              <p:nvPr/>
            </p:nvSpPr>
            <p:spPr bwMode="auto">
              <a:xfrm>
                <a:off x="1306" y="936"/>
                <a:ext cx="653" cy="204"/>
              </a:xfrm>
              <a:custGeom>
                <a:avLst/>
                <a:gdLst>
                  <a:gd name="T0" fmla="*/ 0 w 576"/>
                  <a:gd name="T1" fmla="*/ 325 h 186"/>
                  <a:gd name="T2" fmla="*/ 65 w 576"/>
                  <a:gd name="T3" fmla="*/ 0 h 186"/>
                  <a:gd name="T4" fmla="*/ 138 w 576"/>
                  <a:gd name="T5" fmla="*/ 283 h 186"/>
                  <a:gd name="T6" fmla="*/ 219 w 576"/>
                  <a:gd name="T7" fmla="*/ 42 h 186"/>
                  <a:gd name="T8" fmla="*/ 298 w 576"/>
                  <a:gd name="T9" fmla="*/ 285 h 186"/>
                  <a:gd name="T10" fmla="*/ 395 w 576"/>
                  <a:gd name="T11" fmla="*/ 52 h 186"/>
                  <a:gd name="T12" fmla="*/ 494 w 576"/>
                  <a:gd name="T13" fmla="*/ 270 h 186"/>
                  <a:gd name="T14" fmla="*/ 574 w 576"/>
                  <a:gd name="T15" fmla="*/ 20 h 186"/>
                  <a:gd name="T16" fmla="*/ 651 w 576"/>
                  <a:gd name="T17" fmla="*/ 272 h 186"/>
                  <a:gd name="T18" fmla="*/ 728 w 576"/>
                  <a:gd name="T19" fmla="*/ 72 h 186"/>
                  <a:gd name="T20" fmla="*/ 756 w 576"/>
                  <a:gd name="T21" fmla="*/ 257 h 186"/>
                  <a:gd name="T22" fmla="*/ 804 w 576"/>
                  <a:gd name="T23" fmla="*/ 42 h 186"/>
                  <a:gd name="T24" fmla="*/ 853 w 576"/>
                  <a:gd name="T25" fmla="*/ 267 h 186"/>
                  <a:gd name="T26" fmla="*/ 941 w 576"/>
                  <a:gd name="T27" fmla="*/ 52 h 186"/>
                  <a:gd name="T28" fmla="*/ 980 w 576"/>
                  <a:gd name="T29" fmla="*/ 275 h 186"/>
                  <a:gd name="T30" fmla="*/ 1018 w 576"/>
                  <a:gd name="T31" fmla="*/ 94 h 186"/>
                  <a:gd name="T32" fmla="*/ 1109 w 576"/>
                  <a:gd name="T33" fmla="*/ 293 h 186"/>
                  <a:gd name="T34" fmla="*/ 1146 w 576"/>
                  <a:gd name="T35" fmla="*/ 72 h 186"/>
                  <a:gd name="T36" fmla="*/ 1222 w 576"/>
                  <a:gd name="T37" fmla="*/ 324 h 18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576" h="186">
                    <a:moveTo>
                      <a:pt x="0" y="186"/>
                    </a:moveTo>
                    <a:lnTo>
                      <a:pt x="30" y="0"/>
                    </a:lnTo>
                    <a:lnTo>
                      <a:pt x="65" y="162"/>
                    </a:lnTo>
                    <a:lnTo>
                      <a:pt x="102" y="24"/>
                    </a:lnTo>
                    <a:lnTo>
                      <a:pt x="141" y="164"/>
                    </a:lnTo>
                    <a:lnTo>
                      <a:pt x="186" y="30"/>
                    </a:lnTo>
                    <a:lnTo>
                      <a:pt x="234" y="155"/>
                    </a:lnTo>
                    <a:lnTo>
                      <a:pt x="270" y="12"/>
                    </a:lnTo>
                    <a:lnTo>
                      <a:pt x="306" y="156"/>
                    </a:lnTo>
                    <a:lnTo>
                      <a:pt x="342" y="42"/>
                    </a:lnTo>
                    <a:lnTo>
                      <a:pt x="356" y="147"/>
                    </a:lnTo>
                    <a:lnTo>
                      <a:pt x="378" y="24"/>
                    </a:lnTo>
                    <a:lnTo>
                      <a:pt x="401" y="153"/>
                    </a:lnTo>
                    <a:lnTo>
                      <a:pt x="444" y="30"/>
                    </a:lnTo>
                    <a:lnTo>
                      <a:pt x="461" y="159"/>
                    </a:lnTo>
                    <a:lnTo>
                      <a:pt x="480" y="54"/>
                    </a:lnTo>
                    <a:lnTo>
                      <a:pt x="522" y="168"/>
                    </a:lnTo>
                    <a:lnTo>
                      <a:pt x="540" y="42"/>
                    </a:lnTo>
                    <a:lnTo>
                      <a:pt x="576" y="185"/>
                    </a:lnTo>
                  </a:path>
                </a:pathLst>
              </a:cu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76" name="Freeform 11"/>
              <p:cNvSpPr>
                <a:spLocks/>
              </p:cNvSpPr>
              <p:nvPr/>
            </p:nvSpPr>
            <p:spPr bwMode="auto">
              <a:xfrm>
                <a:off x="1657" y="965"/>
                <a:ext cx="653" cy="175"/>
              </a:xfrm>
              <a:custGeom>
                <a:avLst/>
                <a:gdLst>
                  <a:gd name="T0" fmla="*/ 0 w 576"/>
                  <a:gd name="T1" fmla="*/ 129 h 186"/>
                  <a:gd name="T2" fmla="*/ 65 w 576"/>
                  <a:gd name="T3" fmla="*/ 0 h 186"/>
                  <a:gd name="T4" fmla="*/ 138 w 576"/>
                  <a:gd name="T5" fmla="*/ 112 h 186"/>
                  <a:gd name="T6" fmla="*/ 219 w 576"/>
                  <a:gd name="T7" fmla="*/ 18 h 186"/>
                  <a:gd name="T8" fmla="*/ 298 w 576"/>
                  <a:gd name="T9" fmla="*/ 113 h 186"/>
                  <a:gd name="T10" fmla="*/ 395 w 576"/>
                  <a:gd name="T11" fmla="*/ 21 h 186"/>
                  <a:gd name="T12" fmla="*/ 494 w 576"/>
                  <a:gd name="T13" fmla="*/ 107 h 186"/>
                  <a:gd name="T14" fmla="*/ 574 w 576"/>
                  <a:gd name="T15" fmla="*/ 8 h 186"/>
                  <a:gd name="T16" fmla="*/ 651 w 576"/>
                  <a:gd name="T17" fmla="*/ 108 h 186"/>
                  <a:gd name="T18" fmla="*/ 728 w 576"/>
                  <a:gd name="T19" fmla="*/ 30 h 186"/>
                  <a:gd name="T20" fmla="*/ 756 w 576"/>
                  <a:gd name="T21" fmla="*/ 102 h 186"/>
                  <a:gd name="T22" fmla="*/ 804 w 576"/>
                  <a:gd name="T23" fmla="*/ 18 h 186"/>
                  <a:gd name="T24" fmla="*/ 853 w 576"/>
                  <a:gd name="T25" fmla="*/ 105 h 186"/>
                  <a:gd name="T26" fmla="*/ 941 w 576"/>
                  <a:gd name="T27" fmla="*/ 21 h 186"/>
                  <a:gd name="T28" fmla="*/ 980 w 576"/>
                  <a:gd name="T29" fmla="*/ 111 h 186"/>
                  <a:gd name="T30" fmla="*/ 1018 w 576"/>
                  <a:gd name="T31" fmla="*/ 38 h 186"/>
                  <a:gd name="T32" fmla="*/ 1109 w 576"/>
                  <a:gd name="T33" fmla="*/ 117 h 186"/>
                  <a:gd name="T34" fmla="*/ 1146 w 576"/>
                  <a:gd name="T35" fmla="*/ 30 h 186"/>
                  <a:gd name="T36" fmla="*/ 1222 w 576"/>
                  <a:gd name="T37" fmla="*/ 128 h 18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576" h="186">
                    <a:moveTo>
                      <a:pt x="0" y="186"/>
                    </a:moveTo>
                    <a:lnTo>
                      <a:pt x="30" y="0"/>
                    </a:lnTo>
                    <a:lnTo>
                      <a:pt x="65" y="162"/>
                    </a:lnTo>
                    <a:lnTo>
                      <a:pt x="102" y="24"/>
                    </a:lnTo>
                    <a:lnTo>
                      <a:pt x="141" y="164"/>
                    </a:lnTo>
                    <a:lnTo>
                      <a:pt x="186" y="30"/>
                    </a:lnTo>
                    <a:lnTo>
                      <a:pt x="234" y="155"/>
                    </a:lnTo>
                    <a:lnTo>
                      <a:pt x="270" y="12"/>
                    </a:lnTo>
                    <a:lnTo>
                      <a:pt x="306" y="156"/>
                    </a:lnTo>
                    <a:lnTo>
                      <a:pt x="342" y="42"/>
                    </a:lnTo>
                    <a:lnTo>
                      <a:pt x="356" y="147"/>
                    </a:lnTo>
                    <a:lnTo>
                      <a:pt x="378" y="24"/>
                    </a:lnTo>
                    <a:lnTo>
                      <a:pt x="401" y="153"/>
                    </a:lnTo>
                    <a:lnTo>
                      <a:pt x="444" y="30"/>
                    </a:lnTo>
                    <a:lnTo>
                      <a:pt x="461" y="159"/>
                    </a:lnTo>
                    <a:lnTo>
                      <a:pt x="480" y="54"/>
                    </a:lnTo>
                    <a:lnTo>
                      <a:pt x="522" y="168"/>
                    </a:lnTo>
                    <a:lnTo>
                      <a:pt x="540" y="42"/>
                    </a:lnTo>
                    <a:lnTo>
                      <a:pt x="576" y="185"/>
                    </a:lnTo>
                  </a:path>
                </a:pathLst>
              </a:cu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77" name="Freeform 12"/>
              <p:cNvSpPr>
                <a:spLocks/>
              </p:cNvSpPr>
              <p:nvPr/>
            </p:nvSpPr>
            <p:spPr bwMode="auto">
              <a:xfrm flipH="1">
                <a:off x="598" y="944"/>
                <a:ext cx="643" cy="196"/>
              </a:xfrm>
              <a:custGeom>
                <a:avLst/>
                <a:gdLst>
                  <a:gd name="T0" fmla="*/ 0 w 576"/>
                  <a:gd name="T1" fmla="*/ 255 h 186"/>
                  <a:gd name="T2" fmla="*/ 57 w 576"/>
                  <a:gd name="T3" fmla="*/ 0 h 186"/>
                  <a:gd name="T4" fmla="*/ 125 w 576"/>
                  <a:gd name="T5" fmla="*/ 222 h 186"/>
                  <a:gd name="T6" fmla="*/ 198 w 576"/>
                  <a:gd name="T7" fmla="*/ 32 h 186"/>
                  <a:gd name="T8" fmla="*/ 271 w 576"/>
                  <a:gd name="T9" fmla="*/ 224 h 186"/>
                  <a:gd name="T10" fmla="*/ 361 w 576"/>
                  <a:gd name="T11" fmla="*/ 42 h 186"/>
                  <a:gd name="T12" fmla="*/ 452 w 576"/>
                  <a:gd name="T13" fmla="*/ 212 h 186"/>
                  <a:gd name="T14" fmla="*/ 522 w 576"/>
                  <a:gd name="T15" fmla="*/ 18 h 186"/>
                  <a:gd name="T16" fmla="*/ 593 w 576"/>
                  <a:gd name="T17" fmla="*/ 213 h 186"/>
                  <a:gd name="T18" fmla="*/ 662 w 576"/>
                  <a:gd name="T19" fmla="*/ 57 h 186"/>
                  <a:gd name="T20" fmla="*/ 689 w 576"/>
                  <a:gd name="T21" fmla="*/ 201 h 186"/>
                  <a:gd name="T22" fmla="*/ 731 w 576"/>
                  <a:gd name="T23" fmla="*/ 32 h 186"/>
                  <a:gd name="T24" fmla="*/ 776 w 576"/>
                  <a:gd name="T25" fmla="*/ 210 h 186"/>
                  <a:gd name="T26" fmla="*/ 860 w 576"/>
                  <a:gd name="T27" fmla="*/ 42 h 186"/>
                  <a:gd name="T28" fmla="*/ 893 w 576"/>
                  <a:gd name="T29" fmla="*/ 219 h 186"/>
                  <a:gd name="T30" fmla="*/ 930 w 576"/>
                  <a:gd name="T31" fmla="*/ 74 h 186"/>
                  <a:gd name="T32" fmla="*/ 1011 w 576"/>
                  <a:gd name="T33" fmla="*/ 231 h 186"/>
                  <a:gd name="T34" fmla="*/ 1044 w 576"/>
                  <a:gd name="T35" fmla="*/ 57 h 186"/>
                  <a:gd name="T36" fmla="*/ 1115 w 576"/>
                  <a:gd name="T37" fmla="*/ 253 h 18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576" h="186">
                    <a:moveTo>
                      <a:pt x="0" y="186"/>
                    </a:moveTo>
                    <a:lnTo>
                      <a:pt x="30" y="0"/>
                    </a:lnTo>
                    <a:lnTo>
                      <a:pt x="65" y="162"/>
                    </a:lnTo>
                    <a:lnTo>
                      <a:pt x="102" y="24"/>
                    </a:lnTo>
                    <a:lnTo>
                      <a:pt x="141" y="164"/>
                    </a:lnTo>
                    <a:lnTo>
                      <a:pt x="186" y="30"/>
                    </a:lnTo>
                    <a:lnTo>
                      <a:pt x="234" y="155"/>
                    </a:lnTo>
                    <a:lnTo>
                      <a:pt x="270" y="12"/>
                    </a:lnTo>
                    <a:lnTo>
                      <a:pt x="306" y="156"/>
                    </a:lnTo>
                    <a:lnTo>
                      <a:pt x="342" y="42"/>
                    </a:lnTo>
                    <a:lnTo>
                      <a:pt x="356" y="147"/>
                    </a:lnTo>
                    <a:lnTo>
                      <a:pt x="378" y="24"/>
                    </a:lnTo>
                    <a:lnTo>
                      <a:pt x="401" y="153"/>
                    </a:lnTo>
                    <a:lnTo>
                      <a:pt x="444" y="30"/>
                    </a:lnTo>
                    <a:lnTo>
                      <a:pt x="461" y="159"/>
                    </a:lnTo>
                    <a:lnTo>
                      <a:pt x="480" y="54"/>
                    </a:lnTo>
                    <a:lnTo>
                      <a:pt x="522" y="168"/>
                    </a:lnTo>
                    <a:lnTo>
                      <a:pt x="540" y="42"/>
                    </a:lnTo>
                    <a:lnTo>
                      <a:pt x="576" y="185"/>
                    </a:lnTo>
                  </a:path>
                </a:pathLst>
              </a:cu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8444" name="Rectangle 13"/>
            <p:cNvSpPr>
              <a:spLocks noChangeArrowheads="1"/>
            </p:cNvSpPr>
            <p:nvPr/>
          </p:nvSpPr>
          <p:spPr bwMode="auto">
            <a:xfrm>
              <a:off x="476" y="2419"/>
              <a:ext cx="1509" cy="1046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latin typeface="Century Gothic" panose="020B0502020202020204" pitchFamily="34" charset="0"/>
              </a:endParaRPr>
            </a:p>
          </p:txBody>
        </p:sp>
        <p:grpSp>
          <p:nvGrpSpPr>
            <p:cNvPr id="18445" name="Group 14"/>
            <p:cNvGrpSpPr>
              <a:grpSpLocks/>
            </p:cNvGrpSpPr>
            <p:nvPr/>
          </p:nvGrpSpPr>
          <p:grpSpPr bwMode="auto">
            <a:xfrm>
              <a:off x="461" y="1326"/>
              <a:ext cx="1595" cy="1441"/>
              <a:chOff x="1701" y="1493"/>
              <a:chExt cx="1167" cy="1644"/>
            </a:xfrm>
          </p:grpSpPr>
          <p:sp>
            <p:nvSpPr>
              <p:cNvPr id="18448" name="Rectangle 15"/>
              <p:cNvSpPr>
                <a:spLocks noChangeArrowheads="1"/>
              </p:cNvSpPr>
              <p:nvPr/>
            </p:nvSpPr>
            <p:spPr bwMode="auto">
              <a:xfrm>
                <a:off x="1709" y="1493"/>
                <a:ext cx="1104" cy="1370"/>
              </a:xfrm>
              <a:prstGeom prst="rect">
                <a:avLst/>
              </a:prstGeom>
              <a:gradFill rotWithShape="1">
                <a:gsLst>
                  <a:gs pos="0">
                    <a:srgbClr val="765E00"/>
                  </a:gs>
                  <a:gs pos="100000">
                    <a:srgbClr val="FFCC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49" name="Freeform 16"/>
              <p:cNvSpPr>
                <a:spLocks/>
              </p:cNvSpPr>
              <p:nvPr/>
            </p:nvSpPr>
            <p:spPr bwMode="auto">
              <a:xfrm>
                <a:off x="2329" y="1493"/>
                <a:ext cx="146" cy="1641"/>
              </a:xfrm>
              <a:custGeom>
                <a:avLst/>
                <a:gdLst>
                  <a:gd name="T0" fmla="*/ 39 w 143"/>
                  <a:gd name="T1" fmla="*/ 0 h 1491"/>
                  <a:gd name="T2" fmla="*/ 78 w 143"/>
                  <a:gd name="T3" fmla="*/ 15 h 1491"/>
                  <a:gd name="T4" fmla="*/ 129 w 143"/>
                  <a:gd name="T5" fmla="*/ 43 h 1491"/>
                  <a:gd name="T6" fmla="*/ 108 w 143"/>
                  <a:gd name="T7" fmla="*/ 107 h 1491"/>
                  <a:gd name="T8" fmla="*/ 42 w 143"/>
                  <a:gd name="T9" fmla="*/ 196 h 1491"/>
                  <a:gd name="T10" fmla="*/ 54 w 143"/>
                  <a:gd name="T11" fmla="*/ 240 h 1491"/>
                  <a:gd name="T12" fmla="*/ 72 w 143"/>
                  <a:gd name="T13" fmla="*/ 251 h 1491"/>
                  <a:gd name="T14" fmla="*/ 69 w 143"/>
                  <a:gd name="T15" fmla="*/ 293 h 1491"/>
                  <a:gd name="T16" fmla="*/ 60 w 143"/>
                  <a:gd name="T17" fmla="*/ 309 h 1491"/>
                  <a:gd name="T18" fmla="*/ 124 w 143"/>
                  <a:gd name="T19" fmla="*/ 324 h 1491"/>
                  <a:gd name="T20" fmla="*/ 21 w 143"/>
                  <a:gd name="T21" fmla="*/ 395 h 1491"/>
                  <a:gd name="T22" fmla="*/ 51 w 143"/>
                  <a:gd name="T23" fmla="*/ 426 h 1491"/>
                  <a:gd name="T24" fmla="*/ 33 w 143"/>
                  <a:gd name="T25" fmla="*/ 480 h 1491"/>
                  <a:gd name="T26" fmla="*/ 72 w 143"/>
                  <a:gd name="T27" fmla="*/ 700 h 1491"/>
                  <a:gd name="T28" fmla="*/ 120 w 143"/>
                  <a:gd name="T29" fmla="*/ 742 h 1491"/>
                  <a:gd name="T30" fmla="*/ 117 w 143"/>
                  <a:gd name="T31" fmla="*/ 794 h 1491"/>
                  <a:gd name="T32" fmla="*/ 84 w 143"/>
                  <a:gd name="T33" fmla="*/ 835 h 1491"/>
                  <a:gd name="T34" fmla="*/ 0 w 143"/>
                  <a:gd name="T35" fmla="*/ 914 h 1491"/>
                  <a:gd name="T36" fmla="*/ 93 w 143"/>
                  <a:gd name="T37" fmla="*/ 969 h 1491"/>
                  <a:gd name="T38" fmla="*/ 144 w 143"/>
                  <a:gd name="T39" fmla="*/ 996 h 1491"/>
                  <a:gd name="T40" fmla="*/ 84 w 143"/>
                  <a:gd name="T41" fmla="*/ 1035 h 1491"/>
                  <a:gd name="T42" fmla="*/ 42 w 143"/>
                  <a:gd name="T43" fmla="*/ 1057 h 1491"/>
                  <a:gd name="T44" fmla="*/ 90 w 143"/>
                  <a:gd name="T45" fmla="*/ 1109 h 1491"/>
                  <a:gd name="T46" fmla="*/ 108 w 143"/>
                  <a:gd name="T47" fmla="*/ 1156 h 1491"/>
                  <a:gd name="T48" fmla="*/ 21 w 143"/>
                  <a:gd name="T49" fmla="*/ 1286 h 1491"/>
                  <a:gd name="T50" fmla="*/ 12 w 143"/>
                  <a:gd name="T51" fmla="*/ 1323 h 1491"/>
                  <a:gd name="T52" fmla="*/ 84 w 143"/>
                  <a:gd name="T53" fmla="*/ 1354 h 1491"/>
                  <a:gd name="T54" fmla="*/ 36 w 143"/>
                  <a:gd name="T55" fmla="*/ 1467 h 1491"/>
                  <a:gd name="T56" fmla="*/ 15 w 143"/>
                  <a:gd name="T57" fmla="*/ 1508 h 1491"/>
                  <a:gd name="T58" fmla="*/ 96 w 143"/>
                  <a:gd name="T59" fmla="*/ 1601 h 1491"/>
                  <a:gd name="T60" fmla="*/ 133 w 143"/>
                  <a:gd name="T61" fmla="*/ 1638 h 1491"/>
                  <a:gd name="T62" fmla="*/ 108 w 143"/>
                  <a:gd name="T63" fmla="*/ 1681 h 1491"/>
                  <a:gd name="T64" fmla="*/ 63 w 143"/>
                  <a:gd name="T65" fmla="*/ 1700 h 1491"/>
                  <a:gd name="T66" fmla="*/ 39 w 143"/>
                  <a:gd name="T67" fmla="*/ 1729 h 1491"/>
                  <a:gd name="T68" fmla="*/ 54 w 143"/>
                  <a:gd name="T69" fmla="*/ 1792 h 1491"/>
                  <a:gd name="T70" fmla="*/ 54 w 143"/>
                  <a:gd name="T71" fmla="*/ 1867 h 1491"/>
                  <a:gd name="T72" fmla="*/ 69 w 143"/>
                  <a:gd name="T73" fmla="*/ 1922 h 1491"/>
                  <a:gd name="T74" fmla="*/ 87 w 143"/>
                  <a:gd name="T75" fmla="*/ 1951 h 1491"/>
                  <a:gd name="T76" fmla="*/ 63 w 143"/>
                  <a:gd name="T77" fmla="*/ 1978 h 1491"/>
                  <a:gd name="T78" fmla="*/ 45 w 143"/>
                  <a:gd name="T79" fmla="*/ 2000 h 1491"/>
                  <a:gd name="T80" fmla="*/ 129 w 143"/>
                  <a:gd name="T81" fmla="*/ 2054 h 1491"/>
                  <a:gd name="T82" fmla="*/ 156 w 143"/>
                  <a:gd name="T83" fmla="*/ 2081 h 1491"/>
                  <a:gd name="T84" fmla="*/ 138 w 143"/>
                  <a:gd name="T85" fmla="*/ 2090 h 1491"/>
                  <a:gd name="T86" fmla="*/ 36 w 143"/>
                  <a:gd name="T87" fmla="*/ 2097 h 1491"/>
                  <a:gd name="T88" fmla="*/ 90 w 143"/>
                  <a:gd name="T89" fmla="*/ 2234 h 1491"/>
                  <a:gd name="T90" fmla="*/ 84 w 143"/>
                  <a:gd name="T91" fmla="*/ 2274 h 1491"/>
                  <a:gd name="T92" fmla="*/ 60 w 143"/>
                  <a:gd name="T93" fmla="*/ 2302 h 1491"/>
                  <a:gd name="T94" fmla="*/ 66 w 143"/>
                  <a:gd name="T95" fmla="*/ 2334 h 1491"/>
                  <a:gd name="T96" fmla="*/ 90 w 143"/>
                  <a:gd name="T97" fmla="*/ 2357 h 1491"/>
                  <a:gd name="T98" fmla="*/ 72 w 143"/>
                  <a:gd name="T99" fmla="*/ 2405 h 1491"/>
                  <a:gd name="T100" fmla="*/ 117 w 143"/>
                  <a:gd name="T101" fmla="*/ 2485 h 1491"/>
                  <a:gd name="T102" fmla="*/ 96 w 143"/>
                  <a:gd name="T103" fmla="*/ 2539 h 1491"/>
                  <a:gd name="T104" fmla="*/ 93 w 143"/>
                  <a:gd name="T105" fmla="*/ 2555 h 1491"/>
                  <a:gd name="T106" fmla="*/ 99 w 143"/>
                  <a:gd name="T107" fmla="*/ 2569 h 1491"/>
                  <a:gd name="T108" fmla="*/ 78 w 143"/>
                  <a:gd name="T109" fmla="*/ 2581 h 1491"/>
                  <a:gd name="T110" fmla="*/ 18 w 143"/>
                  <a:gd name="T111" fmla="*/ 2628 h 1491"/>
                  <a:gd name="T112" fmla="*/ 66 w 143"/>
                  <a:gd name="T113" fmla="*/ 2635 h 1491"/>
                  <a:gd name="T114" fmla="*/ 54 w 143"/>
                  <a:gd name="T115" fmla="*/ 2650 h 1491"/>
                  <a:gd name="T116" fmla="*/ 57 w 143"/>
                  <a:gd name="T117" fmla="*/ 2635 h 14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43" h="1491">
                    <a:moveTo>
                      <a:pt x="33" y="0"/>
                    </a:moveTo>
                    <a:cubicBezTo>
                      <a:pt x="57" y="8"/>
                      <a:pt x="45" y="5"/>
                      <a:pt x="69" y="9"/>
                    </a:cubicBezTo>
                    <a:cubicBezTo>
                      <a:pt x="84" y="17"/>
                      <a:pt x="97" y="21"/>
                      <a:pt x="114" y="24"/>
                    </a:cubicBezTo>
                    <a:cubicBezTo>
                      <a:pt x="132" y="36"/>
                      <a:pt x="108" y="48"/>
                      <a:pt x="96" y="60"/>
                    </a:cubicBezTo>
                    <a:cubicBezTo>
                      <a:pt x="78" y="78"/>
                      <a:pt x="58" y="97"/>
                      <a:pt x="36" y="111"/>
                    </a:cubicBezTo>
                    <a:cubicBezTo>
                      <a:pt x="28" y="124"/>
                      <a:pt x="35" y="129"/>
                      <a:pt x="48" y="135"/>
                    </a:cubicBezTo>
                    <a:cubicBezTo>
                      <a:pt x="54" y="138"/>
                      <a:pt x="66" y="141"/>
                      <a:pt x="66" y="141"/>
                    </a:cubicBezTo>
                    <a:cubicBezTo>
                      <a:pt x="65" y="149"/>
                      <a:pt x="66" y="157"/>
                      <a:pt x="63" y="165"/>
                    </a:cubicBezTo>
                    <a:cubicBezTo>
                      <a:pt x="62" y="169"/>
                      <a:pt x="53" y="170"/>
                      <a:pt x="54" y="174"/>
                    </a:cubicBezTo>
                    <a:cubicBezTo>
                      <a:pt x="56" y="183"/>
                      <a:pt x="94" y="182"/>
                      <a:pt x="111" y="183"/>
                    </a:cubicBezTo>
                    <a:cubicBezTo>
                      <a:pt x="93" y="207"/>
                      <a:pt x="48" y="208"/>
                      <a:pt x="21" y="222"/>
                    </a:cubicBezTo>
                    <a:cubicBezTo>
                      <a:pt x="33" y="226"/>
                      <a:pt x="38" y="230"/>
                      <a:pt x="45" y="240"/>
                    </a:cubicBezTo>
                    <a:cubicBezTo>
                      <a:pt x="42" y="254"/>
                      <a:pt x="35" y="259"/>
                      <a:pt x="27" y="270"/>
                    </a:cubicBezTo>
                    <a:cubicBezTo>
                      <a:pt x="24" y="325"/>
                      <a:pt x="2" y="375"/>
                      <a:pt x="66" y="393"/>
                    </a:cubicBezTo>
                    <a:cubicBezTo>
                      <a:pt x="80" y="403"/>
                      <a:pt x="94" y="407"/>
                      <a:pt x="108" y="417"/>
                    </a:cubicBezTo>
                    <a:cubicBezTo>
                      <a:pt x="104" y="432"/>
                      <a:pt x="96" y="434"/>
                      <a:pt x="105" y="447"/>
                    </a:cubicBezTo>
                    <a:cubicBezTo>
                      <a:pt x="93" y="459"/>
                      <a:pt x="87" y="466"/>
                      <a:pt x="72" y="471"/>
                    </a:cubicBezTo>
                    <a:cubicBezTo>
                      <a:pt x="50" y="489"/>
                      <a:pt x="23" y="496"/>
                      <a:pt x="0" y="513"/>
                    </a:cubicBezTo>
                    <a:cubicBezTo>
                      <a:pt x="13" y="532"/>
                      <a:pt x="58" y="542"/>
                      <a:pt x="81" y="546"/>
                    </a:cubicBezTo>
                    <a:cubicBezTo>
                      <a:pt x="96" y="554"/>
                      <a:pt x="112" y="552"/>
                      <a:pt x="126" y="561"/>
                    </a:cubicBezTo>
                    <a:cubicBezTo>
                      <a:pt x="119" y="583"/>
                      <a:pt x="92" y="580"/>
                      <a:pt x="72" y="582"/>
                    </a:cubicBezTo>
                    <a:cubicBezTo>
                      <a:pt x="59" y="585"/>
                      <a:pt x="49" y="591"/>
                      <a:pt x="36" y="594"/>
                    </a:cubicBezTo>
                    <a:cubicBezTo>
                      <a:pt x="47" y="610"/>
                      <a:pt x="62" y="614"/>
                      <a:pt x="78" y="624"/>
                    </a:cubicBezTo>
                    <a:cubicBezTo>
                      <a:pt x="82" y="637"/>
                      <a:pt x="92" y="638"/>
                      <a:pt x="96" y="651"/>
                    </a:cubicBezTo>
                    <a:cubicBezTo>
                      <a:pt x="89" y="688"/>
                      <a:pt x="55" y="712"/>
                      <a:pt x="21" y="723"/>
                    </a:cubicBezTo>
                    <a:cubicBezTo>
                      <a:pt x="18" y="730"/>
                      <a:pt x="9" y="737"/>
                      <a:pt x="12" y="744"/>
                    </a:cubicBezTo>
                    <a:cubicBezTo>
                      <a:pt x="16" y="753"/>
                      <a:pt x="65" y="761"/>
                      <a:pt x="72" y="762"/>
                    </a:cubicBezTo>
                    <a:cubicBezTo>
                      <a:pt x="97" y="779"/>
                      <a:pt x="47" y="815"/>
                      <a:pt x="30" y="825"/>
                    </a:cubicBezTo>
                    <a:cubicBezTo>
                      <a:pt x="26" y="837"/>
                      <a:pt x="19" y="837"/>
                      <a:pt x="15" y="849"/>
                    </a:cubicBezTo>
                    <a:cubicBezTo>
                      <a:pt x="21" y="875"/>
                      <a:pt x="62" y="886"/>
                      <a:pt x="84" y="900"/>
                    </a:cubicBezTo>
                    <a:cubicBezTo>
                      <a:pt x="95" y="907"/>
                      <a:pt x="117" y="921"/>
                      <a:pt x="117" y="921"/>
                    </a:cubicBezTo>
                    <a:cubicBezTo>
                      <a:pt x="116" y="922"/>
                      <a:pt x="101" y="943"/>
                      <a:pt x="96" y="945"/>
                    </a:cubicBezTo>
                    <a:cubicBezTo>
                      <a:pt x="84" y="951"/>
                      <a:pt x="70" y="950"/>
                      <a:pt x="57" y="957"/>
                    </a:cubicBezTo>
                    <a:cubicBezTo>
                      <a:pt x="49" y="962"/>
                      <a:pt x="33" y="972"/>
                      <a:pt x="33" y="972"/>
                    </a:cubicBezTo>
                    <a:cubicBezTo>
                      <a:pt x="22" y="988"/>
                      <a:pt x="34" y="998"/>
                      <a:pt x="48" y="1008"/>
                    </a:cubicBezTo>
                    <a:cubicBezTo>
                      <a:pt x="57" y="1022"/>
                      <a:pt x="53" y="1035"/>
                      <a:pt x="48" y="1050"/>
                    </a:cubicBezTo>
                    <a:cubicBezTo>
                      <a:pt x="52" y="1063"/>
                      <a:pt x="54" y="1069"/>
                      <a:pt x="63" y="1080"/>
                    </a:cubicBezTo>
                    <a:cubicBezTo>
                      <a:pt x="67" y="1086"/>
                      <a:pt x="75" y="1098"/>
                      <a:pt x="75" y="1098"/>
                    </a:cubicBezTo>
                    <a:cubicBezTo>
                      <a:pt x="43" y="1119"/>
                      <a:pt x="92" y="1086"/>
                      <a:pt x="57" y="1113"/>
                    </a:cubicBezTo>
                    <a:cubicBezTo>
                      <a:pt x="51" y="1117"/>
                      <a:pt x="39" y="1125"/>
                      <a:pt x="39" y="1125"/>
                    </a:cubicBezTo>
                    <a:cubicBezTo>
                      <a:pt x="30" y="1151"/>
                      <a:pt x="98" y="1154"/>
                      <a:pt x="114" y="1155"/>
                    </a:cubicBezTo>
                    <a:cubicBezTo>
                      <a:pt x="123" y="1159"/>
                      <a:pt x="143" y="1162"/>
                      <a:pt x="138" y="1170"/>
                    </a:cubicBezTo>
                    <a:cubicBezTo>
                      <a:pt x="135" y="1175"/>
                      <a:pt x="126" y="1175"/>
                      <a:pt x="120" y="1176"/>
                    </a:cubicBezTo>
                    <a:cubicBezTo>
                      <a:pt x="90" y="1178"/>
                      <a:pt x="60" y="1178"/>
                      <a:pt x="30" y="1179"/>
                    </a:cubicBezTo>
                    <a:cubicBezTo>
                      <a:pt x="18" y="1228"/>
                      <a:pt x="50" y="1229"/>
                      <a:pt x="78" y="1257"/>
                    </a:cubicBezTo>
                    <a:cubicBezTo>
                      <a:pt x="82" y="1270"/>
                      <a:pt x="83" y="1265"/>
                      <a:pt x="72" y="1278"/>
                    </a:cubicBezTo>
                    <a:cubicBezTo>
                      <a:pt x="66" y="1284"/>
                      <a:pt x="54" y="1296"/>
                      <a:pt x="54" y="1296"/>
                    </a:cubicBezTo>
                    <a:cubicBezTo>
                      <a:pt x="50" y="1308"/>
                      <a:pt x="48" y="1305"/>
                      <a:pt x="60" y="1314"/>
                    </a:cubicBezTo>
                    <a:cubicBezTo>
                      <a:pt x="66" y="1318"/>
                      <a:pt x="78" y="1326"/>
                      <a:pt x="78" y="1326"/>
                    </a:cubicBezTo>
                    <a:cubicBezTo>
                      <a:pt x="71" y="1347"/>
                      <a:pt x="76" y="1339"/>
                      <a:pt x="66" y="1353"/>
                    </a:cubicBezTo>
                    <a:cubicBezTo>
                      <a:pt x="71" y="1376"/>
                      <a:pt x="90" y="1383"/>
                      <a:pt x="105" y="1398"/>
                    </a:cubicBezTo>
                    <a:cubicBezTo>
                      <a:pt x="99" y="1410"/>
                      <a:pt x="94" y="1418"/>
                      <a:pt x="84" y="1428"/>
                    </a:cubicBezTo>
                    <a:cubicBezTo>
                      <a:pt x="83" y="1431"/>
                      <a:pt x="80" y="1434"/>
                      <a:pt x="81" y="1437"/>
                    </a:cubicBezTo>
                    <a:cubicBezTo>
                      <a:pt x="82" y="1441"/>
                      <a:pt x="89" y="1443"/>
                      <a:pt x="87" y="1446"/>
                    </a:cubicBezTo>
                    <a:cubicBezTo>
                      <a:pt x="83" y="1451"/>
                      <a:pt x="69" y="1452"/>
                      <a:pt x="69" y="1452"/>
                    </a:cubicBezTo>
                    <a:cubicBezTo>
                      <a:pt x="54" y="1463"/>
                      <a:pt x="36" y="1472"/>
                      <a:pt x="18" y="1479"/>
                    </a:cubicBezTo>
                    <a:cubicBezTo>
                      <a:pt x="32" y="1480"/>
                      <a:pt x="46" y="1480"/>
                      <a:pt x="60" y="1482"/>
                    </a:cubicBezTo>
                    <a:cubicBezTo>
                      <a:pt x="85" y="1485"/>
                      <a:pt x="50" y="1490"/>
                      <a:pt x="48" y="1491"/>
                    </a:cubicBezTo>
                    <a:cubicBezTo>
                      <a:pt x="49" y="1488"/>
                      <a:pt x="51" y="1482"/>
                      <a:pt x="51" y="1482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0" name="Freeform 17"/>
              <p:cNvSpPr>
                <a:spLocks/>
              </p:cNvSpPr>
              <p:nvPr/>
            </p:nvSpPr>
            <p:spPr bwMode="auto">
              <a:xfrm>
                <a:off x="1884" y="1493"/>
                <a:ext cx="290" cy="1489"/>
              </a:xfrm>
              <a:custGeom>
                <a:avLst/>
                <a:gdLst>
                  <a:gd name="T0" fmla="*/ 203 w 284"/>
                  <a:gd name="T1" fmla="*/ 0 h 1353"/>
                  <a:gd name="T2" fmla="*/ 95 w 284"/>
                  <a:gd name="T3" fmla="*/ 91 h 1353"/>
                  <a:gd name="T4" fmla="*/ 35 w 284"/>
                  <a:gd name="T5" fmla="*/ 144 h 1353"/>
                  <a:gd name="T6" fmla="*/ 47 w 284"/>
                  <a:gd name="T7" fmla="*/ 172 h 1353"/>
                  <a:gd name="T8" fmla="*/ 179 w 284"/>
                  <a:gd name="T9" fmla="*/ 160 h 1353"/>
                  <a:gd name="T10" fmla="*/ 270 w 284"/>
                  <a:gd name="T11" fmla="*/ 164 h 1353"/>
                  <a:gd name="T12" fmla="*/ 292 w 284"/>
                  <a:gd name="T13" fmla="*/ 172 h 1353"/>
                  <a:gd name="T14" fmla="*/ 212 w 284"/>
                  <a:gd name="T15" fmla="*/ 188 h 1353"/>
                  <a:gd name="T16" fmla="*/ 175 w 284"/>
                  <a:gd name="T17" fmla="*/ 251 h 1353"/>
                  <a:gd name="T18" fmla="*/ 149 w 284"/>
                  <a:gd name="T19" fmla="*/ 277 h 1353"/>
                  <a:gd name="T20" fmla="*/ 128 w 284"/>
                  <a:gd name="T21" fmla="*/ 308 h 1353"/>
                  <a:gd name="T22" fmla="*/ 183 w 284"/>
                  <a:gd name="T23" fmla="*/ 336 h 1353"/>
                  <a:gd name="T24" fmla="*/ 152 w 284"/>
                  <a:gd name="T25" fmla="*/ 357 h 1353"/>
                  <a:gd name="T26" fmla="*/ 65 w 284"/>
                  <a:gd name="T27" fmla="*/ 384 h 1353"/>
                  <a:gd name="T28" fmla="*/ 158 w 284"/>
                  <a:gd name="T29" fmla="*/ 388 h 1353"/>
                  <a:gd name="T30" fmla="*/ 146 w 284"/>
                  <a:gd name="T31" fmla="*/ 421 h 1353"/>
                  <a:gd name="T32" fmla="*/ 197 w 284"/>
                  <a:gd name="T33" fmla="*/ 453 h 1353"/>
                  <a:gd name="T34" fmla="*/ 183 w 284"/>
                  <a:gd name="T35" fmla="*/ 528 h 1353"/>
                  <a:gd name="T36" fmla="*/ 197 w 284"/>
                  <a:gd name="T37" fmla="*/ 660 h 1353"/>
                  <a:gd name="T38" fmla="*/ 215 w 284"/>
                  <a:gd name="T39" fmla="*/ 720 h 1353"/>
                  <a:gd name="T40" fmla="*/ 158 w 284"/>
                  <a:gd name="T41" fmla="*/ 826 h 1353"/>
                  <a:gd name="T42" fmla="*/ 248 w 284"/>
                  <a:gd name="T43" fmla="*/ 920 h 1353"/>
                  <a:gd name="T44" fmla="*/ 212 w 284"/>
                  <a:gd name="T45" fmla="*/ 950 h 1353"/>
                  <a:gd name="T46" fmla="*/ 215 w 284"/>
                  <a:gd name="T47" fmla="*/ 986 h 1353"/>
                  <a:gd name="T48" fmla="*/ 161 w 284"/>
                  <a:gd name="T49" fmla="*/ 1093 h 1353"/>
                  <a:gd name="T50" fmla="*/ 164 w 284"/>
                  <a:gd name="T51" fmla="*/ 1152 h 1353"/>
                  <a:gd name="T52" fmla="*/ 212 w 284"/>
                  <a:gd name="T53" fmla="*/ 1225 h 1353"/>
                  <a:gd name="T54" fmla="*/ 171 w 284"/>
                  <a:gd name="T55" fmla="*/ 1273 h 1353"/>
                  <a:gd name="T56" fmla="*/ 152 w 284"/>
                  <a:gd name="T57" fmla="*/ 1296 h 1353"/>
                  <a:gd name="T58" fmla="*/ 197 w 284"/>
                  <a:gd name="T59" fmla="*/ 1343 h 1353"/>
                  <a:gd name="T60" fmla="*/ 183 w 284"/>
                  <a:gd name="T61" fmla="*/ 1376 h 1353"/>
                  <a:gd name="T62" fmla="*/ 203 w 284"/>
                  <a:gd name="T63" fmla="*/ 1384 h 1353"/>
                  <a:gd name="T64" fmla="*/ 263 w 284"/>
                  <a:gd name="T65" fmla="*/ 1417 h 1353"/>
                  <a:gd name="T66" fmla="*/ 183 w 284"/>
                  <a:gd name="T67" fmla="*/ 1448 h 1353"/>
                  <a:gd name="T68" fmla="*/ 161 w 284"/>
                  <a:gd name="T69" fmla="*/ 1465 h 1353"/>
                  <a:gd name="T70" fmla="*/ 155 w 284"/>
                  <a:gd name="T71" fmla="*/ 1514 h 1353"/>
                  <a:gd name="T72" fmla="*/ 128 w 284"/>
                  <a:gd name="T73" fmla="*/ 1556 h 1353"/>
                  <a:gd name="T74" fmla="*/ 175 w 284"/>
                  <a:gd name="T75" fmla="*/ 1600 h 1353"/>
                  <a:gd name="T76" fmla="*/ 191 w 284"/>
                  <a:gd name="T77" fmla="*/ 1608 h 1353"/>
                  <a:gd name="T78" fmla="*/ 215 w 284"/>
                  <a:gd name="T79" fmla="*/ 1616 h 1353"/>
                  <a:gd name="T80" fmla="*/ 179 w 284"/>
                  <a:gd name="T81" fmla="*/ 1647 h 1353"/>
                  <a:gd name="T82" fmla="*/ 175 w 284"/>
                  <a:gd name="T83" fmla="*/ 1696 h 1353"/>
                  <a:gd name="T84" fmla="*/ 110 w 284"/>
                  <a:gd name="T85" fmla="*/ 1749 h 1353"/>
                  <a:gd name="T86" fmla="*/ 194 w 284"/>
                  <a:gd name="T87" fmla="*/ 1813 h 1353"/>
                  <a:gd name="T88" fmla="*/ 230 w 284"/>
                  <a:gd name="T89" fmla="*/ 1843 h 1353"/>
                  <a:gd name="T90" fmla="*/ 200 w 284"/>
                  <a:gd name="T91" fmla="*/ 1881 h 1353"/>
                  <a:gd name="T92" fmla="*/ 219 w 284"/>
                  <a:gd name="T93" fmla="*/ 1961 h 1353"/>
                  <a:gd name="T94" fmla="*/ 251 w 284"/>
                  <a:gd name="T95" fmla="*/ 2011 h 1353"/>
                  <a:gd name="T96" fmla="*/ 322 w 284"/>
                  <a:gd name="T97" fmla="*/ 2057 h 1353"/>
                  <a:gd name="T98" fmla="*/ 219 w 284"/>
                  <a:gd name="T99" fmla="*/ 2089 h 1353"/>
                  <a:gd name="T100" fmla="*/ 132 w 284"/>
                  <a:gd name="T101" fmla="*/ 2117 h 1353"/>
                  <a:gd name="T102" fmla="*/ 183 w 284"/>
                  <a:gd name="T103" fmla="*/ 2125 h 1353"/>
                  <a:gd name="T104" fmla="*/ 161 w 284"/>
                  <a:gd name="T105" fmla="*/ 2136 h 1353"/>
                  <a:gd name="T106" fmla="*/ 132 w 284"/>
                  <a:gd name="T107" fmla="*/ 2143 h 1353"/>
                  <a:gd name="T108" fmla="*/ 183 w 284"/>
                  <a:gd name="T109" fmla="*/ 2148 h 1353"/>
                  <a:gd name="T110" fmla="*/ 183 w 284"/>
                  <a:gd name="T111" fmla="*/ 2179 h 1353"/>
                  <a:gd name="T112" fmla="*/ 219 w 284"/>
                  <a:gd name="T113" fmla="*/ 2202 h 1353"/>
                  <a:gd name="T114" fmla="*/ 110 w 284"/>
                  <a:gd name="T115" fmla="*/ 2286 h 1353"/>
                  <a:gd name="T116" fmla="*/ 86 w 284"/>
                  <a:gd name="T117" fmla="*/ 2318 h 1353"/>
                  <a:gd name="T118" fmla="*/ 200 w 284"/>
                  <a:gd name="T119" fmla="*/ 2362 h 1353"/>
                  <a:gd name="T120" fmla="*/ 128 w 284"/>
                  <a:gd name="T121" fmla="*/ 2393 h 1353"/>
                  <a:gd name="T122" fmla="*/ 146 w 284"/>
                  <a:gd name="T123" fmla="*/ 2405 h 135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84" h="1353">
                    <a:moveTo>
                      <a:pt x="179" y="0"/>
                    </a:moveTo>
                    <a:cubicBezTo>
                      <a:pt x="151" y="22"/>
                      <a:pt x="115" y="35"/>
                      <a:pt x="83" y="51"/>
                    </a:cubicBezTo>
                    <a:cubicBezTo>
                      <a:pt x="0" y="92"/>
                      <a:pt x="79" y="64"/>
                      <a:pt x="29" y="81"/>
                    </a:cubicBezTo>
                    <a:cubicBezTo>
                      <a:pt x="22" y="91"/>
                      <a:pt x="15" y="96"/>
                      <a:pt x="41" y="96"/>
                    </a:cubicBezTo>
                    <a:cubicBezTo>
                      <a:pt x="80" y="96"/>
                      <a:pt x="119" y="92"/>
                      <a:pt x="158" y="90"/>
                    </a:cubicBezTo>
                    <a:cubicBezTo>
                      <a:pt x="185" y="91"/>
                      <a:pt x="212" y="91"/>
                      <a:pt x="239" y="93"/>
                    </a:cubicBezTo>
                    <a:cubicBezTo>
                      <a:pt x="245" y="93"/>
                      <a:pt x="262" y="93"/>
                      <a:pt x="257" y="96"/>
                    </a:cubicBezTo>
                    <a:cubicBezTo>
                      <a:pt x="248" y="100"/>
                      <a:pt x="198" y="104"/>
                      <a:pt x="188" y="105"/>
                    </a:cubicBezTo>
                    <a:cubicBezTo>
                      <a:pt x="195" y="127"/>
                      <a:pt x="172" y="137"/>
                      <a:pt x="155" y="141"/>
                    </a:cubicBezTo>
                    <a:cubicBezTo>
                      <a:pt x="147" y="146"/>
                      <a:pt x="139" y="151"/>
                      <a:pt x="131" y="156"/>
                    </a:cubicBezTo>
                    <a:cubicBezTo>
                      <a:pt x="124" y="160"/>
                      <a:pt x="113" y="174"/>
                      <a:pt x="113" y="174"/>
                    </a:cubicBezTo>
                    <a:cubicBezTo>
                      <a:pt x="128" y="184"/>
                      <a:pt x="145" y="184"/>
                      <a:pt x="161" y="189"/>
                    </a:cubicBezTo>
                    <a:cubicBezTo>
                      <a:pt x="155" y="206"/>
                      <a:pt x="161" y="197"/>
                      <a:pt x="134" y="201"/>
                    </a:cubicBezTo>
                    <a:cubicBezTo>
                      <a:pt x="110" y="204"/>
                      <a:pt x="83" y="208"/>
                      <a:pt x="59" y="216"/>
                    </a:cubicBezTo>
                    <a:cubicBezTo>
                      <a:pt x="86" y="217"/>
                      <a:pt x="114" y="211"/>
                      <a:pt x="140" y="219"/>
                    </a:cubicBezTo>
                    <a:cubicBezTo>
                      <a:pt x="147" y="221"/>
                      <a:pt x="128" y="237"/>
                      <a:pt x="128" y="237"/>
                    </a:cubicBezTo>
                    <a:cubicBezTo>
                      <a:pt x="141" y="246"/>
                      <a:pt x="173" y="255"/>
                      <a:pt x="173" y="255"/>
                    </a:cubicBezTo>
                    <a:cubicBezTo>
                      <a:pt x="184" y="271"/>
                      <a:pt x="170" y="282"/>
                      <a:pt x="161" y="297"/>
                    </a:cubicBezTo>
                    <a:cubicBezTo>
                      <a:pt x="154" y="326"/>
                      <a:pt x="154" y="347"/>
                      <a:pt x="173" y="372"/>
                    </a:cubicBezTo>
                    <a:cubicBezTo>
                      <a:pt x="181" y="382"/>
                      <a:pt x="191" y="405"/>
                      <a:pt x="191" y="405"/>
                    </a:cubicBezTo>
                    <a:cubicBezTo>
                      <a:pt x="181" y="431"/>
                      <a:pt x="162" y="448"/>
                      <a:pt x="140" y="465"/>
                    </a:cubicBezTo>
                    <a:cubicBezTo>
                      <a:pt x="153" y="504"/>
                      <a:pt x="187" y="498"/>
                      <a:pt x="218" y="519"/>
                    </a:cubicBezTo>
                    <a:cubicBezTo>
                      <a:pt x="203" y="523"/>
                      <a:pt x="203" y="530"/>
                      <a:pt x="188" y="534"/>
                    </a:cubicBezTo>
                    <a:cubicBezTo>
                      <a:pt x="175" y="543"/>
                      <a:pt x="179" y="547"/>
                      <a:pt x="191" y="555"/>
                    </a:cubicBezTo>
                    <a:cubicBezTo>
                      <a:pt x="166" y="571"/>
                      <a:pt x="156" y="589"/>
                      <a:pt x="143" y="615"/>
                    </a:cubicBezTo>
                    <a:cubicBezTo>
                      <a:pt x="144" y="626"/>
                      <a:pt x="144" y="637"/>
                      <a:pt x="146" y="648"/>
                    </a:cubicBezTo>
                    <a:cubicBezTo>
                      <a:pt x="153" y="683"/>
                      <a:pt x="161" y="676"/>
                      <a:pt x="188" y="690"/>
                    </a:cubicBezTo>
                    <a:cubicBezTo>
                      <a:pt x="179" y="704"/>
                      <a:pt x="166" y="709"/>
                      <a:pt x="152" y="717"/>
                    </a:cubicBezTo>
                    <a:cubicBezTo>
                      <a:pt x="146" y="721"/>
                      <a:pt x="134" y="729"/>
                      <a:pt x="134" y="729"/>
                    </a:cubicBezTo>
                    <a:cubicBezTo>
                      <a:pt x="140" y="746"/>
                      <a:pt x="159" y="747"/>
                      <a:pt x="173" y="756"/>
                    </a:cubicBezTo>
                    <a:cubicBezTo>
                      <a:pt x="168" y="761"/>
                      <a:pt x="156" y="769"/>
                      <a:pt x="161" y="774"/>
                    </a:cubicBezTo>
                    <a:cubicBezTo>
                      <a:pt x="165" y="778"/>
                      <a:pt x="179" y="780"/>
                      <a:pt x="179" y="780"/>
                    </a:cubicBezTo>
                    <a:cubicBezTo>
                      <a:pt x="192" y="793"/>
                      <a:pt x="233" y="798"/>
                      <a:pt x="233" y="798"/>
                    </a:cubicBezTo>
                    <a:cubicBezTo>
                      <a:pt x="263" y="818"/>
                      <a:pt x="186" y="814"/>
                      <a:pt x="161" y="816"/>
                    </a:cubicBezTo>
                    <a:cubicBezTo>
                      <a:pt x="155" y="820"/>
                      <a:pt x="148" y="820"/>
                      <a:pt x="143" y="825"/>
                    </a:cubicBezTo>
                    <a:cubicBezTo>
                      <a:pt x="136" y="832"/>
                      <a:pt x="141" y="844"/>
                      <a:pt x="137" y="852"/>
                    </a:cubicBezTo>
                    <a:cubicBezTo>
                      <a:pt x="133" y="859"/>
                      <a:pt x="118" y="868"/>
                      <a:pt x="113" y="876"/>
                    </a:cubicBezTo>
                    <a:cubicBezTo>
                      <a:pt x="117" y="893"/>
                      <a:pt x="138" y="897"/>
                      <a:pt x="155" y="900"/>
                    </a:cubicBezTo>
                    <a:cubicBezTo>
                      <a:pt x="159" y="902"/>
                      <a:pt x="163" y="905"/>
                      <a:pt x="167" y="906"/>
                    </a:cubicBezTo>
                    <a:cubicBezTo>
                      <a:pt x="175" y="908"/>
                      <a:pt x="187" y="902"/>
                      <a:pt x="191" y="909"/>
                    </a:cubicBezTo>
                    <a:cubicBezTo>
                      <a:pt x="197" y="920"/>
                      <a:pt x="158" y="927"/>
                      <a:pt x="158" y="927"/>
                    </a:cubicBezTo>
                    <a:cubicBezTo>
                      <a:pt x="142" y="939"/>
                      <a:pt x="145" y="939"/>
                      <a:pt x="155" y="954"/>
                    </a:cubicBezTo>
                    <a:cubicBezTo>
                      <a:pt x="138" y="968"/>
                      <a:pt x="119" y="976"/>
                      <a:pt x="98" y="984"/>
                    </a:cubicBezTo>
                    <a:cubicBezTo>
                      <a:pt x="89" y="1010"/>
                      <a:pt x="152" y="1017"/>
                      <a:pt x="170" y="1020"/>
                    </a:cubicBezTo>
                    <a:cubicBezTo>
                      <a:pt x="181" y="1027"/>
                      <a:pt x="192" y="1031"/>
                      <a:pt x="203" y="1038"/>
                    </a:cubicBezTo>
                    <a:cubicBezTo>
                      <a:pt x="196" y="1049"/>
                      <a:pt x="187" y="1051"/>
                      <a:pt x="176" y="1059"/>
                    </a:cubicBezTo>
                    <a:cubicBezTo>
                      <a:pt x="167" y="1093"/>
                      <a:pt x="166" y="1081"/>
                      <a:pt x="194" y="1104"/>
                    </a:cubicBezTo>
                    <a:cubicBezTo>
                      <a:pt x="204" y="1112"/>
                      <a:pt x="212" y="1122"/>
                      <a:pt x="221" y="1131"/>
                    </a:cubicBezTo>
                    <a:cubicBezTo>
                      <a:pt x="237" y="1147"/>
                      <a:pt x="265" y="1145"/>
                      <a:pt x="284" y="1158"/>
                    </a:cubicBezTo>
                    <a:cubicBezTo>
                      <a:pt x="251" y="1174"/>
                      <a:pt x="236" y="1174"/>
                      <a:pt x="194" y="1176"/>
                    </a:cubicBezTo>
                    <a:cubicBezTo>
                      <a:pt x="168" y="1181"/>
                      <a:pt x="143" y="1188"/>
                      <a:pt x="116" y="1191"/>
                    </a:cubicBezTo>
                    <a:cubicBezTo>
                      <a:pt x="87" y="1201"/>
                      <a:pt x="123" y="1187"/>
                      <a:pt x="161" y="1197"/>
                    </a:cubicBezTo>
                    <a:cubicBezTo>
                      <a:pt x="167" y="1199"/>
                      <a:pt x="149" y="1202"/>
                      <a:pt x="143" y="1203"/>
                    </a:cubicBezTo>
                    <a:cubicBezTo>
                      <a:pt x="134" y="1205"/>
                      <a:pt x="125" y="1205"/>
                      <a:pt x="116" y="1206"/>
                    </a:cubicBezTo>
                    <a:cubicBezTo>
                      <a:pt x="131" y="1207"/>
                      <a:pt x="147" y="1205"/>
                      <a:pt x="161" y="1209"/>
                    </a:cubicBezTo>
                    <a:cubicBezTo>
                      <a:pt x="167" y="1211"/>
                      <a:pt x="157" y="1223"/>
                      <a:pt x="161" y="1227"/>
                    </a:cubicBezTo>
                    <a:cubicBezTo>
                      <a:pt x="172" y="1238"/>
                      <a:pt x="180" y="1237"/>
                      <a:pt x="194" y="1239"/>
                    </a:cubicBezTo>
                    <a:cubicBezTo>
                      <a:pt x="174" y="1270"/>
                      <a:pt x="133" y="1278"/>
                      <a:pt x="98" y="1287"/>
                    </a:cubicBezTo>
                    <a:cubicBezTo>
                      <a:pt x="87" y="1294"/>
                      <a:pt x="81" y="1294"/>
                      <a:pt x="74" y="1305"/>
                    </a:cubicBezTo>
                    <a:cubicBezTo>
                      <a:pt x="99" y="1330"/>
                      <a:pt x="143" y="1325"/>
                      <a:pt x="176" y="1329"/>
                    </a:cubicBezTo>
                    <a:cubicBezTo>
                      <a:pt x="149" y="1331"/>
                      <a:pt x="122" y="1320"/>
                      <a:pt x="113" y="1347"/>
                    </a:cubicBezTo>
                    <a:cubicBezTo>
                      <a:pt x="126" y="1350"/>
                      <a:pt x="122" y="1347"/>
                      <a:pt x="128" y="1353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1" name="Freeform 18"/>
              <p:cNvSpPr>
                <a:spLocks/>
              </p:cNvSpPr>
              <p:nvPr/>
            </p:nvSpPr>
            <p:spPr bwMode="auto">
              <a:xfrm>
                <a:off x="2126" y="1493"/>
                <a:ext cx="250" cy="1644"/>
              </a:xfrm>
              <a:custGeom>
                <a:avLst/>
                <a:gdLst>
                  <a:gd name="T0" fmla="*/ 84 w 244"/>
                  <a:gd name="T1" fmla="*/ 0 h 1320"/>
                  <a:gd name="T2" fmla="*/ 277 w 244"/>
                  <a:gd name="T3" fmla="*/ 198 h 1320"/>
                  <a:gd name="T4" fmla="*/ 281 w 244"/>
                  <a:gd name="T5" fmla="*/ 234 h 1320"/>
                  <a:gd name="T6" fmla="*/ 209 w 244"/>
                  <a:gd name="T7" fmla="*/ 315 h 1320"/>
                  <a:gd name="T8" fmla="*/ 93 w 244"/>
                  <a:gd name="T9" fmla="*/ 404 h 1320"/>
                  <a:gd name="T10" fmla="*/ 120 w 244"/>
                  <a:gd name="T11" fmla="*/ 438 h 1320"/>
                  <a:gd name="T12" fmla="*/ 144 w 244"/>
                  <a:gd name="T13" fmla="*/ 482 h 1320"/>
                  <a:gd name="T14" fmla="*/ 87 w 244"/>
                  <a:gd name="T15" fmla="*/ 695 h 1320"/>
                  <a:gd name="T16" fmla="*/ 60 w 244"/>
                  <a:gd name="T17" fmla="*/ 772 h 1320"/>
                  <a:gd name="T18" fmla="*/ 120 w 244"/>
                  <a:gd name="T19" fmla="*/ 852 h 1320"/>
                  <a:gd name="T20" fmla="*/ 64 w 244"/>
                  <a:gd name="T21" fmla="*/ 918 h 1320"/>
                  <a:gd name="T22" fmla="*/ 168 w 244"/>
                  <a:gd name="T23" fmla="*/ 1039 h 1320"/>
                  <a:gd name="T24" fmla="*/ 123 w 244"/>
                  <a:gd name="T25" fmla="*/ 1120 h 1320"/>
                  <a:gd name="T26" fmla="*/ 126 w 244"/>
                  <a:gd name="T27" fmla="*/ 1219 h 1320"/>
                  <a:gd name="T28" fmla="*/ 54 w 244"/>
                  <a:gd name="T29" fmla="*/ 1309 h 1320"/>
                  <a:gd name="T30" fmla="*/ 141 w 244"/>
                  <a:gd name="T31" fmla="*/ 1411 h 1320"/>
                  <a:gd name="T32" fmla="*/ 186 w 244"/>
                  <a:gd name="T33" fmla="*/ 1490 h 1320"/>
                  <a:gd name="T34" fmla="*/ 60 w 244"/>
                  <a:gd name="T35" fmla="*/ 1612 h 1320"/>
                  <a:gd name="T36" fmla="*/ 51 w 244"/>
                  <a:gd name="T37" fmla="*/ 1637 h 1320"/>
                  <a:gd name="T38" fmla="*/ 160 w 244"/>
                  <a:gd name="T39" fmla="*/ 1714 h 1320"/>
                  <a:gd name="T40" fmla="*/ 222 w 244"/>
                  <a:gd name="T41" fmla="*/ 1793 h 1320"/>
                  <a:gd name="T42" fmla="*/ 75 w 244"/>
                  <a:gd name="T43" fmla="*/ 2026 h 1320"/>
                  <a:gd name="T44" fmla="*/ 160 w 244"/>
                  <a:gd name="T45" fmla="*/ 2218 h 1320"/>
                  <a:gd name="T46" fmla="*/ 78 w 244"/>
                  <a:gd name="T47" fmla="*/ 2482 h 1320"/>
                  <a:gd name="T48" fmla="*/ 148 w 244"/>
                  <a:gd name="T49" fmla="*/ 2587 h 1320"/>
                  <a:gd name="T50" fmla="*/ 209 w 244"/>
                  <a:gd name="T51" fmla="*/ 2620 h 1320"/>
                  <a:gd name="T52" fmla="*/ 201 w 244"/>
                  <a:gd name="T53" fmla="*/ 2709 h 1320"/>
                  <a:gd name="T54" fmla="*/ 228 w 244"/>
                  <a:gd name="T55" fmla="*/ 2733 h 1320"/>
                  <a:gd name="T56" fmla="*/ 205 w 244"/>
                  <a:gd name="T57" fmla="*/ 2786 h 1320"/>
                  <a:gd name="T58" fmla="*/ 78 w 244"/>
                  <a:gd name="T59" fmla="*/ 2990 h 1320"/>
                  <a:gd name="T60" fmla="*/ 152 w 244"/>
                  <a:gd name="T61" fmla="*/ 3124 h 1320"/>
                  <a:gd name="T62" fmla="*/ 0 w 244"/>
                  <a:gd name="T63" fmla="*/ 3426 h 1320"/>
                  <a:gd name="T64" fmla="*/ 99 w 244"/>
                  <a:gd name="T65" fmla="*/ 3550 h 1320"/>
                  <a:gd name="T66" fmla="*/ 261 w 244"/>
                  <a:gd name="T67" fmla="*/ 3572 h 1320"/>
                  <a:gd name="T68" fmla="*/ 39 w 244"/>
                  <a:gd name="T69" fmla="*/ 3674 h 1320"/>
                  <a:gd name="T70" fmla="*/ 93 w 244"/>
                  <a:gd name="T71" fmla="*/ 3739 h 1320"/>
                  <a:gd name="T72" fmla="*/ 232 w 244"/>
                  <a:gd name="T73" fmla="*/ 3772 h 1320"/>
                  <a:gd name="T74" fmla="*/ 75 w 244"/>
                  <a:gd name="T75" fmla="*/ 3831 h 1320"/>
                  <a:gd name="T76" fmla="*/ 148 w 244"/>
                  <a:gd name="T77" fmla="*/ 3862 h 1320"/>
                  <a:gd name="T78" fmla="*/ 138 w 244"/>
                  <a:gd name="T79" fmla="*/ 3942 h 1320"/>
                  <a:gd name="T80" fmla="*/ 60 w 244"/>
                  <a:gd name="T81" fmla="*/ 3983 h 1320"/>
                  <a:gd name="T82" fmla="*/ 12 w 244"/>
                  <a:gd name="T83" fmla="*/ 4064 h 1320"/>
                  <a:gd name="T84" fmla="*/ 39 w 244"/>
                  <a:gd name="T85" fmla="*/ 4154 h 1320"/>
                  <a:gd name="T86" fmla="*/ 180 w 244"/>
                  <a:gd name="T87" fmla="*/ 4211 h 1320"/>
                  <a:gd name="T88" fmla="*/ 190 w 244"/>
                  <a:gd name="T89" fmla="*/ 4223 h 1320"/>
                  <a:gd name="T90" fmla="*/ 180 w 244"/>
                  <a:gd name="T91" fmla="*/ 4245 h 1320"/>
                  <a:gd name="T92" fmla="*/ 148 w 244"/>
                  <a:gd name="T93" fmla="*/ 4322 h 1320"/>
                  <a:gd name="T94" fmla="*/ 132 w 244"/>
                  <a:gd name="T95" fmla="*/ 4520 h 1320"/>
                  <a:gd name="T96" fmla="*/ 135 w 244"/>
                  <a:gd name="T97" fmla="*/ 4735 h 1320"/>
                  <a:gd name="T98" fmla="*/ 144 w 244"/>
                  <a:gd name="T99" fmla="*/ 4760 h 1320"/>
                  <a:gd name="T100" fmla="*/ 141 w 244"/>
                  <a:gd name="T101" fmla="*/ 4725 h 1320"/>
                  <a:gd name="T102" fmla="*/ 120 w 244"/>
                  <a:gd name="T103" fmla="*/ 4692 h 1320"/>
                  <a:gd name="T104" fmla="*/ 129 w 244"/>
                  <a:gd name="T105" fmla="*/ 4928 h 132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44" h="1320">
                    <a:moveTo>
                      <a:pt x="72" y="0"/>
                    </a:moveTo>
                    <a:cubicBezTo>
                      <a:pt x="125" y="26"/>
                      <a:pt x="183" y="40"/>
                      <a:pt x="240" y="54"/>
                    </a:cubicBezTo>
                    <a:cubicBezTo>
                      <a:pt x="241" y="57"/>
                      <a:pt x="244" y="60"/>
                      <a:pt x="243" y="63"/>
                    </a:cubicBezTo>
                    <a:cubicBezTo>
                      <a:pt x="240" y="70"/>
                      <a:pt x="187" y="83"/>
                      <a:pt x="180" y="84"/>
                    </a:cubicBezTo>
                    <a:cubicBezTo>
                      <a:pt x="148" y="96"/>
                      <a:pt x="115" y="105"/>
                      <a:pt x="81" y="108"/>
                    </a:cubicBezTo>
                    <a:cubicBezTo>
                      <a:pt x="50" y="114"/>
                      <a:pt x="70" y="108"/>
                      <a:pt x="102" y="117"/>
                    </a:cubicBezTo>
                    <a:cubicBezTo>
                      <a:pt x="111" y="119"/>
                      <a:pt x="118" y="126"/>
                      <a:pt x="126" y="129"/>
                    </a:cubicBezTo>
                    <a:cubicBezTo>
                      <a:pt x="145" y="157"/>
                      <a:pt x="90" y="171"/>
                      <a:pt x="75" y="186"/>
                    </a:cubicBezTo>
                    <a:cubicBezTo>
                      <a:pt x="68" y="193"/>
                      <a:pt x="54" y="207"/>
                      <a:pt x="54" y="207"/>
                    </a:cubicBezTo>
                    <a:cubicBezTo>
                      <a:pt x="61" y="228"/>
                      <a:pt x="83" y="226"/>
                      <a:pt x="102" y="228"/>
                    </a:cubicBezTo>
                    <a:cubicBezTo>
                      <a:pt x="87" y="234"/>
                      <a:pt x="72" y="239"/>
                      <a:pt x="57" y="246"/>
                    </a:cubicBezTo>
                    <a:cubicBezTo>
                      <a:pt x="73" y="268"/>
                      <a:pt x="116" y="260"/>
                      <a:pt x="144" y="279"/>
                    </a:cubicBezTo>
                    <a:cubicBezTo>
                      <a:pt x="138" y="301"/>
                      <a:pt x="122" y="289"/>
                      <a:pt x="105" y="300"/>
                    </a:cubicBezTo>
                    <a:cubicBezTo>
                      <a:pt x="120" y="310"/>
                      <a:pt x="140" y="311"/>
                      <a:pt x="108" y="327"/>
                    </a:cubicBezTo>
                    <a:cubicBezTo>
                      <a:pt x="95" y="347"/>
                      <a:pt x="69" y="346"/>
                      <a:pt x="48" y="351"/>
                    </a:cubicBezTo>
                    <a:cubicBezTo>
                      <a:pt x="19" y="371"/>
                      <a:pt x="115" y="377"/>
                      <a:pt x="123" y="378"/>
                    </a:cubicBezTo>
                    <a:cubicBezTo>
                      <a:pt x="139" y="383"/>
                      <a:pt x="153" y="385"/>
                      <a:pt x="162" y="399"/>
                    </a:cubicBezTo>
                    <a:cubicBezTo>
                      <a:pt x="124" y="418"/>
                      <a:pt x="94" y="422"/>
                      <a:pt x="54" y="432"/>
                    </a:cubicBezTo>
                    <a:cubicBezTo>
                      <a:pt x="51" y="434"/>
                      <a:pt x="42" y="435"/>
                      <a:pt x="45" y="438"/>
                    </a:cubicBezTo>
                    <a:cubicBezTo>
                      <a:pt x="61" y="454"/>
                      <a:pt x="116" y="456"/>
                      <a:pt x="138" y="459"/>
                    </a:cubicBezTo>
                    <a:cubicBezTo>
                      <a:pt x="157" y="464"/>
                      <a:pt x="176" y="469"/>
                      <a:pt x="192" y="480"/>
                    </a:cubicBezTo>
                    <a:cubicBezTo>
                      <a:pt x="178" y="522"/>
                      <a:pt x="96" y="521"/>
                      <a:pt x="63" y="543"/>
                    </a:cubicBezTo>
                    <a:cubicBezTo>
                      <a:pt x="52" y="577"/>
                      <a:pt x="117" y="590"/>
                      <a:pt x="138" y="594"/>
                    </a:cubicBezTo>
                    <a:cubicBezTo>
                      <a:pt x="133" y="632"/>
                      <a:pt x="95" y="644"/>
                      <a:pt x="66" y="666"/>
                    </a:cubicBezTo>
                    <a:cubicBezTo>
                      <a:pt x="58" y="691"/>
                      <a:pt x="114" y="692"/>
                      <a:pt x="129" y="693"/>
                    </a:cubicBezTo>
                    <a:cubicBezTo>
                      <a:pt x="85" y="704"/>
                      <a:pt x="33" y="697"/>
                      <a:pt x="180" y="702"/>
                    </a:cubicBezTo>
                    <a:cubicBezTo>
                      <a:pt x="197" y="708"/>
                      <a:pt x="183" y="717"/>
                      <a:pt x="174" y="726"/>
                    </a:cubicBezTo>
                    <a:cubicBezTo>
                      <a:pt x="182" y="729"/>
                      <a:pt x="195" y="724"/>
                      <a:pt x="198" y="732"/>
                    </a:cubicBezTo>
                    <a:cubicBezTo>
                      <a:pt x="203" y="743"/>
                      <a:pt x="181" y="746"/>
                      <a:pt x="177" y="747"/>
                    </a:cubicBezTo>
                    <a:cubicBezTo>
                      <a:pt x="145" y="771"/>
                      <a:pt x="96" y="771"/>
                      <a:pt x="66" y="801"/>
                    </a:cubicBezTo>
                    <a:cubicBezTo>
                      <a:pt x="90" y="809"/>
                      <a:pt x="114" y="819"/>
                      <a:pt x="132" y="837"/>
                    </a:cubicBezTo>
                    <a:cubicBezTo>
                      <a:pt x="111" y="878"/>
                      <a:pt x="38" y="889"/>
                      <a:pt x="0" y="918"/>
                    </a:cubicBezTo>
                    <a:cubicBezTo>
                      <a:pt x="20" y="947"/>
                      <a:pt x="53" y="949"/>
                      <a:pt x="87" y="951"/>
                    </a:cubicBezTo>
                    <a:cubicBezTo>
                      <a:pt x="133" y="954"/>
                      <a:pt x="225" y="957"/>
                      <a:pt x="225" y="957"/>
                    </a:cubicBezTo>
                    <a:cubicBezTo>
                      <a:pt x="140" y="978"/>
                      <a:pt x="138" y="981"/>
                      <a:pt x="33" y="984"/>
                    </a:cubicBezTo>
                    <a:cubicBezTo>
                      <a:pt x="3" y="1004"/>
                      <a:pt x="78" y="1002"/>
                      <a:pt x="81" y="1002"/>
                    </a:cubicBezTo>
                    <a:cubicBezTo>
                      <a:pt x="187" y="1011"/>
                      <a:pt x="102" y="1006"/>
                      <a:pt x="201" y="1011"/>
                    </a:cubicBezTo>
                    <a:cubicBezTo>
                      <a:pt x="175" y="1049"/>
                      <a:pt x="109" y="1025"/>
                      <a:pt x="63" y="1026"/>
                    </a:cubicBezTo>
                    <a:cubicBezTo>
                      <a:pt x="85" y="1028"/>
                      <a:pt x="107" y="1031"/>
                      <a:pt x="129" y="1035"/>
                    </a:cubicBezTo>
                    <a:cubicBezTo>
                      <a:pt x="143" y="1044"/>
                      <a:pt x="133" y="1051"/>
                      <a:pt x="120" y="1056"/>
                    </a:cubicBezTo>
                    <a:cubicBezTo>
                      <a:pt x="99" y="1064"/>
                      <a:pt x="76" y="1065"/>
                      <a:pt x="54" y="1068"/>
                    </a:cubicBezTo>
                    <a:cubicBezTo>
                      <a:pt x="37" y="1074"/>
                      <a:pt x="26" y="1078"/>
                      <a:pt x="12" y="1089"/>
                    </a:cubicBezTo>
                    <a:cubicBezTo>
                      <a:pt x="6" y="1108"/>
                      <a:pt x="15" y="1110"/>
                      <a:pt x="33" y="1113"/>
                    </a:cubicBezTo>
                    <a:cubicBezTo>
                      <a:pt x="68" y="1127"/>
                      <a:pt x="120" y="1126"/>
                      <a:pt x="156" y="1128"/>
                    </a:cubicBezTo>
                    <a:cubicBezTo>
                      <a:pt x="159" y="1129"/>
                      <a:pt x="168" y="1131"/>
                      <a:pt x="165" y="1131"/>
                    </a:cubicBezTo>
                    <a:cubicBezTo>
                      <a:pt x="128" y="1137"/>
                      <a:pt x="81" y="1131"/>
                      <a:pt x="156" y="1137"/>
                    </a:cubicBezTo>
                    <a:cubicBezTo>
                      <a:pt x="130" y="1146"/>
                      <a:pt x="85" y="1129"/>
                      <a:pt x="129" y="1158"/>
                    </a:cubicBezTo>
                    <a:cubicBezTo>
                      <a:pt x="117" y="1176"/>
                      <a:pt x="118" y="1188"/>
                      <a:pt x="114" y="1212"/>
                    </a:cubicBezTo>
                    <a:cubicBezTo>
                      <a:pt x="115" y="1231"/>
                      <a:pt x="113" y="1250"/>
                      <a:pt x="117" y="1269"/>
                    </a:cubicBezTo>
                    <a:cubicBezTo>
                      <a:pt x="118" y="1273"/>
                      <a:pt x="123" y="1277"/>
                      <a:pt x="126" y="1275"/>
                    </a:cubicBezTo>
                    <a:cubicBezTo>
                      <a:pt x="129" y="1274"/>
                      <a:pt x="125" y="1268"/>
                      <a:pt x="123" y="1266"/>
                    </a:cubicBezTo>
                    <a:cubicBezTo>
                      <a:pt x="123" y="1266"/>
                      <a:pt x="74" y="1248"/>
                      <a:pt x="102" y="1257"/>
                    </a:cubicBezTo>
                    <a:cubicBezTo>
                      <a:pt x="101" y="1272"/>
                      <a:pt x="84" y="1320"/>
                      <a:pt x="111" y="132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2" name="Freeform 19"/>
              <p:cNvSpPr>
                <a:spLocks/>
              </p:cNvSpPr>
              <p:nvPr/>
            </p:nvSpPr>
            <p:spPr bwMode="auto">
              <a:xfrm>
                <a:off x="2427" y="1493"/>
                <a:ext cx="245" cy="1585"/>
              </a:xfrm>
              <a:custGeom>
                <a:avLst/>
                <a:gdLst>
                  <a:gd name="T0" fmla="*/ 172 w 240"/>
                  <a:gd name="T1" fmla="*/ 32 h 1440"/>
                  <a:gd name="T2" fmla="*/ 114 w 240"/>
                  <a:gd name="T3" fmla="*/ 193 h 1440"/>
                  <a:gd name="T4" fmla="*/ 102 w 240"/>
                  <a:gd name="T5" fmla="*/ 304 h 1440"/>
                  <a:gd name="T6" fmla="*/ 105 w 240"/>
                  <a:gd name="T7" fmla="*/ 384 h 1440"/>
                  <a:gd name="T8" fmla="*/ 54 w 240"/>
                  <a:gd name="T9" fmla="*/ 516 h 1440"/>
                  <a:gd name="T10" fmla="*/ 84 w 240"/>
                  <a:gd name="T11" fmla="*/ 603 h 1440"/>
                  <a:gd name="T12" fmla="*/ 105 w 240"/>
                  <a:gd name="T13" fmla="*/ 693 h 1440"/>
                  <a:gd name="T14" fmla="*/ 51 w 240"/>
                  <a:gd name="T15" fmla="*/ 725 h 1440"/>
                  <a:gd name="T16" fmla="*/ 54 w 240"/>
                  <a:gd name="T17" fmla="*/ 829 h 1440"/>
                  <a:gd name="T18" fmla="*/ 271 w 240"/>
                  <a:gd name="T19" fmla="*/ 848 h 1440"/>
                  <a:gd name="T20" fmla="*/ 93 w 240"/>
                  <a:gd name="T21" fmla="*/ 870 h 1440"/>
                  <a:gd name="T22" fmla="*/ 21 w 240"/>
                  <a:gd name="T23" fmla="*/ 1020 h 1440"/>
                  <a:gd name="T24" fmla="*/ 156 w 240"/>
                  <a:gd name="T25" fmla="*/ 1058 h 1440"/>
                  <a:gd name="T26" fmla="*/ 99 w 240"/>
                  <a:gd name="T27" fmla="*/ 1105 h 1440"/>
                  <a:gd name="T28" fmla="*/ 39 w 240"/>
                  <a:gd name="T29" fmla="*/ 1147 h 1440"/>
                  <a:gd name="T30" fmla="*/ 108 w 240"/>
                  <a:gd name="T31" fmla="*/ 1286 h 1440"/>
                  <a:gd name="T32" fmla="*/ 15 w 240"/>
                  <a:gd name="T33" fmla="*/ 1335 h 1440"/>
                  <a:gd name="T34" fmla="*/ 57 w 240"/>
                  <a:gd name="T35" fmla="*/ 1402 h 1440"/>
                  <a:gd name="T36" fmla="*/ 105 w 240"/>
                  <a:gd name="T37" fmla="*/ 1520 h 1440"/>
                  <a:gd name="T38" fmla="*/ 69 w 240"/>
                  <a:gd name="T39" fmla="*/ 1574 h 1440"/>
                  <a:gd name="T40" fmla="*/ 117 w 240"/>
                  <a:gd name="T41" fmla="*/ 1653 h 1440"/>
                  <a:gd name="T42" fmla="*/ 84 w 240"/>
                  <a:gd name="T43" fmla="*/ 1681 h 1440"/>
                  <a:gd name="T44" fmla="*/ 111 w 240"/>
                  <a:gd name="T45" fmla="*/ 1734 h 1440"/>
                  <a:gd name="T46" fmla="*/ 33 w 240"/>
                  <a:gd name="T47" fmla="*/ 1788 h 1440"/>
                  <a:gd name="T48" fmla="*/ 108 w 240"/>
                  <a:gd name="T49" fmla="*/ 1910 h 1440"/>
                  <a:gd name="T50" fmla="*/ 120 w 240"/>
                  <a:gd name="T51" fmla="*/ 1958 h 1440"/>
                  <a:gd name="T52" fmla="*/ 137 w 240"/>
                  <a:gd name="T53" fmla="*/ 2058 h 1440"/>
                  <a:gd name="T54" fmla="*/ 188 w 240"/>
                  <a:gd name="T55" fmla="*/ 2130 h 1440"/>
                  <a:gd name="T56" fmla="*/ 137 w 240"/>
                  <a:gd name="T57" fmla="*/ 2167 h 1440"/>
                  <a:gd name="T58" fmla="*/ 105 w 240"/>
                  <a:gd name="T59" fmla="*/ 2219 h 1440"/>
                  <a:gd name="T60" fmla="*/ 60 w 240"/>
                  <a:gd name="T61" fmla="*/ 2274 h 1440"/>
                  <a:gd name="T62" fmla="*/ 15 w 240"/>
                  <a:gd name="T63" fmla="*/ 2283 h 1440"/>
                  <a:gd name="T64" fmla="*/ 99 w 240"/>
                  <a:gd name="T65" fmla="*/ 2362 h 1440"/>
                  <a:gd name="T66" fmla="*/ 87 w 240"/>
                  <a:gd name="T67" fmla="*/ 2395 h 1440"/>
                  <a:gd name="T68" fmla="*/ 78 w 240"/>
                  <a:gd name="T69" fmla="*/ 2466 h 144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40" h="1440">
                    <a:moveTo>
                      <a:pt x="108" y="3"/>
                    </a:moveTo>
                    <a:cubicBezTo>
                      <a:pt x="125" y="5"/>
                      <a:pt x="147" y="0"/>
                      <a:pt x="153" y="18"/>
                    </a:cubicBezTo>
                    <a:cubicBezTo>
                      <a:pt x="135" y="54"/>
                      <a:pt x="98" y="63"/>
                      <a:pt x="75" y="93"/>
                    </a:cubicBezTo>
                    <a:cubicBezTo>
                      <a:pt x="82" y="104"/>
                      <a:pt x="89" y="105"/>
                      <a:pt x="102" y="108"/>
                    </a:cubicBezTo>
                    <a:cubicBezTo>
                      <a:pt x="110" y="110"/>
                      <a:pt x="126" y="114"/>
                      <a:pt x="126" y="114"/>
                    </a:cubicBezTo>
                    <a:cubicBezTo>
                      <a:pt x="134" y="139"/>
                      <a:pt x="106" y="155"/>
                      <a:pt x="90" y="171"/>
                    </a:cubicBezTo>
                    <a:cubicBezTo>
                      <a:pt x="82" y="179"/>
                      <a:pt x="69" y="198"/>
                      <a:pt x="69" y="198"/>
                    </a:cubicBezTo>
                    <a:cubicBezTo>
                      <a:pt x="81" y="204"/>
                      <a:pt x="89" y="203"/>
                      <a:pt x="93" y="216"/>
                    </a:cubicBezTo>
                    <a:cubicBezTo>
                      <a:pt x="88" y="231"/>
                      <a:pt x="30" y="255"/>
                      <a:pt x="12" y="261"/>
                    </a:cubicBezTo>
                    <a:cubicBezTo>
                      <a:pt x="36" y="271"/>
                      <a:pt x="69" y="259"/>
                      <a:pt x="48" y="291"/>
                    </a:cubicBezTo>
                    <a:cubicBezTo>
                      <a:pt x="72" y="299"/>
                      <a:pt x="60" y="296"/>
                      <a:pt x="84" y="300"/>
                    </a:cubicBezTo>
                    <a:cubicBezTo>
                      <a:pt x="104" y="313"/>
                      <a:pt x="81" y="325"/>
                      <a:pt x="72" y="339"/>
                    </a:cubicBezTo>
                    <a:cubicBezTo>
                      <a:pt x="76" y="357"/>
                      <a:pt x="79" y="357"/>
                      <a:pt x="96" y="363"/>
                    </a:cubicBezTo>
                    <a:cubicBezTo>
                      <a:pt x="77" y="392"/>
                      <a:pt x="120" y="363"/>
                      <a:pt x="93" y="390"/>
                    </a:cubicBezTo>
                    <a:cubicBezTo>
                      <a:pt x="88" y="395"/>
                      <a:pt x="75" y="400"/>
                      <a:pt x="69" y="402"/>
                    </a:cubicBezTo>
                    <a:cubicBezTo>
                      <a:pt x="61" y="404"/>
                      <a:pt x="45" y="408"/>
                      <a:pt x="45" y="408"/>
                    </a:cubicBezTo>
                    <a:cubicBezTo>
                      <a:pt x="30" y="423"/>
                      <a:pt x="14" y="429"/>
                      <a:pt x="0" y="447"/>
                    </a:cubicBezTo>
                    <a:cubicBezTo>
                      <a:pt x="6" y="464"/>
                      <a:pt x="32" y="464"/>
                      <a:pt x="48" y="465"/>
                    </a:cubicBezTo>
                    <a:cubicBezTo>
                      <a:pt x="95" y="469"/>
                      <a:pt x="157" y="470"/>
                      <a:pt x="201" y="471"/>
                    </a:cubicBezTo>
                    <a:cubicBezTo>
                      <a:pt x="235" y="474"/>
                      <a:pt x="240" y="474"/>
                      <a:pt x="240" y="477"/>
                    </a:cubicBezTo>
                    <a:cubicBezTo>
                      <a:pt x="240" y="494"/>
                      <a:pt x="206" y="485"/>
                      <a:pt x="189" y="486"/>
                    </a:cubicBezTo>
                    <a:cubicBezTo>
                      <a:pt x="153" y="487"/>
                      <a:pt x="117" y="488"/>
                      <a:pt x="81" y="489"/>
                    </a:cubicBezTo>
                    <a:cubicBezTo>
                      <a:pt x="57" y="501"/>
                      <a:pt x="78" y="504"/>
                      <a:pt x="84" y="522"/>
                    </a:cubicBezTo>
                    <a:cubicBezTo>
                      <a:pt x="70" y="549"/>
                      <a:pt x="44" y="556"/>
                      <a:pt x="21" y="573"/>
                    </a:cubicBezTo>
                    <a:cubicBezTo>
                      <a:pt x="17" y="585"/>
                      <a:pt x="12" y="589"/>
                      <a:pt x="36" y="591"/>
                    </a:cubicBezTo>
                    <a:cubicBezTo>
                      <a:pt x="70" y="594"/>
                      <a:pt x="104" y="593"/>
                      <a:pt x="138" y="594"/>
                    </a:cubicBezTo>
                    <a:cubicBezTo>
                      <a:pt x="123" y="609"/>
                      <a:pt x="120" y="611"/>
                      <a:pt x="99" y="615"/>
                    </a:cubicBezTo>
                    <a:cubicBezTo>
                      <a:pt x="95" y="617"/>
                      <a:pt x="91" y="619"/>
                      <a:pt x="87" y="621"/>
                    </a:cubicBezTo>
                    <a:cubicBezTo>
                      <a:pt x="81" y="623"/>
                      <a:pt x="75" y="624"/>
                      <a:pt x="69" y="627"/>
                    </a:cubicBezTo>
                    <a:cubicBezTo>
                      <a:pt x="57" y="632"/>
                      <a:pt x="33" y="645"/>
                      <a:pt x="33" y="645"/>
                    </a:cubicBezTo>
                    <a:cubicBezTo>
                      <a:pt x="25" y="657"/>
                      <a:pt x="16" y="663"/>
                      <a:pt x="12" y="678"/>
                    </a:cubicBezTo>
                    <a:cubicBezTo>
                      <a:pt x="27" y="698"/>
                      <a:pt x="71" y="715"/>
                      <a:pt x="96" y="723"/>
                    </a:cubicBezTo>
                    <a:cubicBezTo>
                      <a:pt x="90" y="727"/>
                      <a:pt x="85" y="735"/>
                      <a:pt x="78" y="738"/>
                    </a:cubicBezTo>
                    <a:cubicBezTo>
                      <a:pt x="62" y="744"/>
                      <a:pt x="33" y="747"/>
                      <a:pt x="15" y="750"/>
                    </a:cubicBezTo>
                    <a:cubicBezTo>
                      <a:pt x="0" y="772"/>
                      <a:pt x="49" y="767"/>
                      <a:pt x="60" y="768"/>
                    </a:cubicBezTo>
                    <a:cubicBezTo>
                      <a:pt x="58" y="775"/>
                      <a:pt x="51" y="781"/>
                      <a:pt x="51" y="789"/>
                    </a:cubicBezTo>
                    <a:cubicBezTo>
                      <a:pt x="51" y="805"/>
                      <a:pt x="106" y="822"/>
                      <a:pt x="117" y="825"/>
                    </a:cubicBezTo>
                    <a:cubicBezTo>
                      <a:pt x="152" y="846"/>
                      <a:pt x="114" y="852"/>
                      <a:pt x="93" y="855"/>
                    </a:cubicBezTo>
                    <a:cubicBezTo>
                      <a:pt x="72" y="862"/>
                      <a:pt x="79" y="856"/>
                      <a:pt x="69" y="870"/>
                    </a:cubicBezTo>
                    <a:cubicBezTo>
                      <a:pt x="124" y="875"/>
                      <a:pt x="88" y="879"/>
                      <a:pt x="63" y="885"/>
                    </a:cubicBezTo>
                    <a:cubicBezTo>
                      <a:pt x="59" y="888"/>
                      <a:pt x="54" y="890"/>
                      <a:pt x="51" y="894"/>
                    </a:cubicBezTo>
                    <a:cubicBezTo>
                      <a:pt x="36" y="914"/>
                      <a:pt x="89" y="919"/>
                      <a:pt x="105" y="930"/>
                    </a:cubicBezTo>
                    <a:cubicBezTo>
                      <a:pt x="100" y="933"/>
                      <a:pt x="95" y="937"/>
                      <a:pt x="90" y="939"/>
                    </a:cubicBezTo>
                    <a:cubicBezTo>
                      <a:pt x="84" y="942"/>
                      <a:pt x="72" y="945"/>
                      <a:pt x="72" y="945"/>
                    </a:cubicBezTo>
                    <a:cubicBezTo>
                      <a:pt x="68" y="958"/>
                      <a:pt x="66" y="953"/>
                      <a:pt x="81" y="963"/>
                    </a:cubicBezTo>
                    <a:cubicBezTo>
                      <a:pt x="87" y="967"/>
                      <a:pt x="99" y="975"/>
                      <a:pt x="99" y="975"/>
                    </a:cubicBezTo>
                    <a:cubicBezTo>
                      <a:pt x="94" y="989"/>
                      <a:pt x="69" y="992"/>
                      <a:pt x="54" y="996"/>
                    </a:cubicBezTo>
                    <a:cubicBezTo>
                      <a:pt x="45" y="999"/>
                      <a:pt x="27" y="1005"/>
                      <a:pt x="27" y="1005"/>
                    </a:cubicBezTo>
                    <a:cubicBezTo>
                      <a:pt x="1" y="1031"/>
                      <a:pt x="67" y="1033"/>
                      <a:pt x="87" y="1041"/>
                    </a:cubicBezTo>
                    <a:cubicBezTo>
                      <a:pt x="68" y="1060"/>
                      <a:pt x="63" y="1069"/>
                      <a:pt x="96" y="1074"/>
                    </a:cubicBezTo>
                    <a:cubicBezTo>
                      <a:pt x="114" y="1081"/>
                      <a:pt x="132" y="1084"/>
                      <a:pt x="150" y="1089"/>
                    </a:cubicBezTo>
                    <a:cubicBezTo>
                      <a:pt x="175" y="1106"/>
                      <a:pt x="111" y="1101"/>
                      <a:pt x="108" y="1101"/>
                    </a:cubicBezTo>
                    <a:cubicBezTo>
                      <a:pt x="84" y="1109"/>
                      <a:pt x="58" y="1114"/>
                      <a:pt x="33" y="1119"/>
                    </a:cubicBezTo>
                    <a:cubicBezTo>
                      <a:pt x="2" y="1150"/>
                      <a:pt x="108" y="1156"/>
                      <a:pt x="120" y="1158"/>
                    </a:cubicBezTo>
                    <a:cubicBezTo>
                      <a:pt x="132" y="1166"/>
                      <a:pt x="141" y="1162"/>
                      <a:pt x="132" y="1176"/>
                    </a:cubicBezTo>
                    <a:cubicBezTo>
                      <a:pt x="140" y="1188"/>
                      <a:pt x="153" y="1189"/>
                      <a:pt x="165" y="1197"/>
                    </a:cubicBezTo>
                    <a:cubicBezTo>
                      <a:pt x="150" y="1219"/>
                      <a:pt x="170" y="1195"/>
                      <a:pt x="123" y="1209"/>
                    </a:cubicBezTo>
                    <a:cubicBezTo>
                      <a:pt x="120" y="1210"/>
                      <a:pt x="122" y="1216"/>
                      <a:pt x="120" y="1218"/>
                    </a:cubicBezTo>
                    <a:cubicBezTo>
                      <a:pt x="113" y="1225"/>
                      <a:pt x="98" y="1228"/>
                      <a:pt x="90" y="1233"/>
                    </a:cubicBezTo>
                    <a:cubicBezTo>
                      <a:pt x="77" y="1253"/>
                      <a:pt x="87" y="1232"/>
                      <a:pt x="93" y="1248"/>
                    </a:cubicBezTo>
                    <a:cubicBezTo>
                      <a:pt x="98" y="1261"/>
                      <a:pt x="62" y="1267"/>
                      <a:pt x="57" y="1269"/>
                    </a:cubicBezTo>
                    <a:cubicBezTo>
                      <a:pt x="56" y="1272"/>
                      <a:pt x="51" y="1277"/>
                      <a:pt x="54" y="1278"/>
                    </a:cubicBezTo>
                    <a:cubicBezTo>
                      <a:pt x="72" y="1282"/>
                      <a:pt x="126" y="1278"/>
                      <a:pt x="108" y="1281"/>
                    </a:cubicBezTo>
                    <a:cubicBezTo>
                      <a:pt x="77" y="1286"/>
                      <a:pt x="46" y="1283"/>
                      <a:pt x="15" y="1284"/>
                    </a:cubicBezTo>
                    <a:cubicBezTo>
                      <a:pt x="97" y="1288"/>
                      <a:pt x="82" y="1270"/>
                      <a:pt x="69" y="1308"/>
                    </a:cubicBezTo>
                    <a:cubicBezTo>
                      <a:pt x="73" y="1320"/>
                      <a:pt x="80" y="1318"/>
                      <a:pt x="87" y="1329"/>
                    </a:cubicBezTo>
                    <a:cubicBezTo>
                      <a:pt x="62" y="1337"/>
                      <a:pt x="89" y="1326"/>
                      <a:pt x="87" y="1338"/>
                    </a:cubicBezTo>
                    <a:cubicBezTo>
                      <a:pt x="86" y="1343"/>
                      <a:pt x="79" y="1344"/>
                      <a:pt x="75" y="1347"/>
                    </a:cubicBezTo>
                    <a:cubicBezTo>
                      <a:pt x="44" y="1368"/>
                      <a:pt x="59" y="1354"/>
                      <a:pt x="42" y="1371"/>
                    </a:cubicBezTo>
                    <a:cubicBezTo>
                      <a:pt x="55" y="1380"/>
                      <a:pt x="92" y="1371"/>
                      <a:pt x="69" y="1386"/>
                    </a:cubicBezTo>
                    <a:cubicBezTo>
                      <a:pt x="67" y="1393"/>
                      <a:pt x="47" y="1440"/>
                      <a:pt x="54" y="144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3" name="Freeform 20"/>
              <p:cNvSpPr>
                <a:spLocks/>
              </p:cNvSpPr>
              <p:nvPr/>
            </p:nvSpPr>
            <p:spPr bwMode="auto">
              <a:xfrm>
                <a:off x="1701" y="1493"/>
                <a:ext cx="205" cy="1549"/>
              </a:xfrm>
              <a:custGeom>
                <a:avLst/>
                <a:gdLst>
                  <a:gd name="T0" fmla="*/ 15 w 201"/>
                  <a:gd name="T1" fmla="*/ 81 h 1407"/>
                  <a:gd name="T2" fmla="*/ 75 w 201"/>
                  <a:gd name="T3" fmla="*/ 156 h 1407"/>
                  <a:gd name="T4" fmla="*/ 51 w 201"/>
                  <a:gd name="T5" fmla="*/ 316 h 1407"/>
                  <a:gd name="T6" fmla="*/ 21 w 201"/>
                  <a:gd name="T7" fmla="*/ 486 h 1407"/>
                  <a:gd name="T8" fmla="*/ 181 w 201"/>
                  <a:gd name="T9" fmla="*/ 555 h 1407"/>
                  <a:gd name="T10" fmla="*/ 69 w 201"/>
                  <a:gd name="T11" fmla="*/ 630 h 1407"/>
                  <a:gd name="T12" fmla="*/ 63 w 201"/>
                  <a:gd name="T13" fmla="*/ 669 h 1407"/>
                  <a:gd name="T14" fmla="*/ 51 w 201"/>
                  <a:gd name="T15" fmla="*/ 705 h 1407"/>
                  <a:gd name="T16" fmla="*/ 135 w 201"/>
                  <a:gd name="T17" fmla="*/ 812 h 1407"/>
                  <a:gd name="T18" fmla="*/ 6 w 201"/>
                  <a:gd name="T19" fmla="*/ 950 h 1407"/>
                  <a:gd name="T20" fmla="*/ 93 w 201"/>
                  <a:gd name="T21" fmla="*/ 989 h 1407"/>
                  <a:gd name="T22" fmla="*/ 126 w 201"/>
                  <a:gd name="T23" fmla="*/ 1061 h 1407"/>
                  <a:gd name="T24" fmla="*/ 75 w 201"/>
                  <a:gd name="T25" fmla="*/ 1165 h 1407"/>
                  <a:gd name="T26" fmla="*/ 105 w 201"/>
                  <a:gd name="T27" fmla="*/ 1191 h 1407"/>
                  <a:gd name="T28" fmla="*/ 144 w 201"/>
                  <a:gd name="T29" fmla="*/ 1246 h 1407"/>
                  <a:gd name="T30" fmla="*/ 96 w 201"/>
                  <a:gd name="T31" fmla="*/ 1341 h 1407"/>
                  <a:gd name="T32" fmla="*/ 24 w 201"/>
                  <a:gd name="T33" fmla="*/ 1480 h 1407"/>
                  <a:gd name="T34" fmla="*/ 24 w 201"/>
                  <a:gd name="T35" fmla="*/ 1502 h 1407"/>
                  <a:gd name="T36" fmla="*/ 80 w 201"/>
                  <a:gd name="T37" fmla="*/ 1538 h 1407"/>
                  <a:gd name="T38" fmla="*/ 123 w 201"/>
                  <a:gd name="T39" fmla="*/ 1574 h 1407"/>
                  <a:gd name="T40" fmla="*/ 72 w 201"/>
                  <a:gd name="T41" fmla="*/ 1693 h 1407"/>
                  <a:gd name="T42" fmla="*/ 86 w 201"/>
                  <a:gd name="T43" fmla="*/ 1785 h 1407"/>
                  <a:gd name="T44" fmla="*/ 21 w 201"/>
                  <a:gd name="T45" fmla="*/ 1895 h 1407"/>
                  <a:gd name="T46" fmla="*/ 60 w 201"/>
                  <a:gd name="T47" fmla="*/ 1951 h 1407"/>
                  <a:gd name="T48" fmla="*/ 225 w 201"/>
                  <a:gd name="T49" fmla="*/ 2030 h 1407"/>
                  <a:gd name="T50" fmla="*/ 69 w 201"/>
                  <a:gd name="T51" fmla="*/ 2087 h 1407"/>
                  <a:gd name="T52" fmla="*/ 75 w 201"/>
                  <a:gd name="T53" fmla="*/ 2104 h 1407"/>
                  <a:gd name="T54" fmla="*/ 80 w 201"/>
                  <a:gd name="T55" fmla="*/ 2148 h 1407"/>
                  <a:gd name="T56" fmla="*/ 80 w 201"/>
                  <a:gd name="T57" fmla="*/ 2280 h 1407"/>
                  <a:gd name="T58" fmla="*/ 80 w 201"/>
                  <a:gd name="T59" fmla="*/ 2302 h 1407"/>
                  <a:gd name="T60" fmla="*/ 111 w 201"/>
                  <a:gd name="T61" fmla="*/ 2344 h 1407"/>
                  <a:gd name="T62" fmla="*/ 96 w 201"/>
                  <a:gd name="T63" fmla="*/ 2505 h 140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01" h="1407">
                    <a:moveTo>
                      <a:pt x="81" y="0"/>
                    </a:moveTo>
                    <a:cubicBezTo>
                      <a:pt x="60" y="16"/>
                      <a:pt x="40" y="37"/>
                      <a:pt x="15" y="45"/>
                    </a:cubicBezTo>
                    <a:cubicBezTo>
                      <a:pt x="0" y="67"/>
                      <a:pt x="17" y="57"/>
                      <a:pt x="120" y="60"/>
                    </a:cubicBezTo>
                    <a:cubicBezTo>
                      <a:pt x="106" y="74"/>
                      <a:pt x="86" y="76"/>
                      <a:pt x="69" y="87"/>
                    </a:cubicBezTo>
                    <a:cubicBezTo>
                      <a:pt x="71" y="94"/>
                      <a:pt x="80" y="98"/>
                      <a:pt x="81" y="105"/>
                    </a:cubicBezTo>
                    <a:cubicBezTo>
                      <a:pt x="87" y="133"/>
                      <a:pt x="53" y="153"/>
                      <a:pt x="45" y="177"/>
                    </a:cubicBezTo>
                    <a:cubicBezTo>
                      <a:pt x="55" y="180"/>
                      <a:pt x="65" y="186"/>
                      <a:pt x="75" y="189"/>
                    </a:cubicBezTo>
                    <a:cubicBezTo>
                      <a:pt x="101" y="215"/>
                      <a:pt x="36" y="250"/>
                      <a:pt x="21" y="273"/>
                    </a:cubicBezTo>
                    <a:cubicBezTo>
                      <a:pt x="31" y="315"/>
                      <a:pt x="110" y="271"/>
                      <a:pt x="75" y="294"/>
                    </a:cubicBezTo>
                    <a:cubicBezTo>
                      <a:pt x="107" y="297"/>
                      <a:pt x="132" y="302"/>
                      <a:pt x="162" y="312"/>
                    </a:cubicBezTo>
                    <a:cubicBezTo>
                      <a:pt x="135" y="330"/>
                      <a:pt x="126" y="330"/>
                      <a:pt x="93" y="333"/>
                    </a:cubicBezTo>
                    <a:cubicBezTo>
                      <a:pt x="80" y="339"/>
                      <a:pt x="68" y="340"/>
                      <a:pt x="63" y="354"/>
                    </a:cubicBezTo>
                    <a:cubicBezTo>
                      <a:pt x="65" y="357"/>
                      <a:pt x="70" y="360"/>
                      <a:pt x="69" y="363"/>
                    </a:cubicBezTo>
                    <a:cubicBezTo>
                      <a:pt x="67" y="368"/>
                      <a:pt x="60" y="370"/>
                      <a:pt x="57" y="375"/>
                    </a:cubicBezTo>
                    <a:cubicBezTo>
                      <a:pt x="55" y="378"/>
                      <a:pt x="56" y="381"/>
                      <a:pt x="54" y="384"/>
                    </a:cubicBezTo>
                    <a:cubicBezTo>
                      <a:pt x="52" y="388"/>
                      <a:pt x="48" y="392"/>
                      <a:pt x="45" y="396"/>
                    </a:cubicBezTo>
                    <a:cubicBezTo>
                      <a:pt x="43" y="402"/>
                      <a:pt x="39" y="408"/>
                      <a:pt x="45" y="414"/>
                    </a:cubicBezTo>
                    <a:cubicBezTo>
                      <a:pt x="54" y="423"/>
                      <a:pt x="104" y="452"/>
                      <a:pt x="120" y="456"/>
                    </a:cubicBezTo>
                    <a:cubicBezTo>
                      <a:pt x="134" y="470"/>
                      <a:pt x="125" y="480"/>
                      <a:pt x="108" y="489"/>
                    </a:cubicBezTo>
                    <a:cubicBezTo>
                      <a:pt x="76" y="507"/>
                      <a:pt x="37" y="513"/>
                      <a:pt x="6" y="534"/>
                    </a:cubicBezTo>
                    <a:cubicBezTo>
                      <a:pt x="23" y="545"/>
                      <a:pt x="44" y="544"/>
                      <a:pt x="63" y="549"/>
                    </a:cubicBezTo>
                    <a:cubicBezTo>
                      <a:pt x="69" y="551"/>
                      <a:pt x="81" y="555"/>
                      <a:pt x="81" y="555"/>
                    </a:cubicBezTo>
                    <a:cubicBezTo>
                      <a:pt x="77" y="568"/>
                      <a:pt x="67" y="574"/>
                      <a:pt x="60" y="585"/>
                    </a:cubicBezTo>
                    <a:cubicBezTo>
                      <a:pt x="77" y="596"/>
                      <a:pt x="94" y="595"/>
                      <a:pt x="114" y="597"/>
                    </a:cubicBezTo>
                    <a:cubicBezTo>
                      <a:pt x="110" y="610"/>
                      <a:pt x="100" y="608"/>
                      <a:pt x="90" y="618"/>
                    </a:cubicBezTo>
                    <a:cubicBezTo>
                      <a:pt x="102" y="636"/>
                      <a:pt x="83" y="643"/>
                      <a:pt x="69" y="654"/>
                    </a:cubicBezTo>
                    <a:cubicBezTo>
                      <a:pt x="63" y="659"/>
                      <a:pt x="51" y="666"/>
                      <a:pt x="51" y="666"/>
                    </a:cubicBezTo>
                    <a:cubicBezTo>
                      <a:pt x="65" y="671"/>
                      <a:pt x="78" y="665"/>
                      <a:pt x="93" y="669"/>
                    </a:cubicBezTo>
                    <a:cubicBezTo>
                      <a:pt x="82" y="676"/>
                      <a:pt x="72" y="683"/>
                      <a:pt x="60" y="687"/>
                    </a:cubicBezTo>
                    <a:cubicBezTo>
                      <a:pt x="81" y="696"/>
                      <a:pt x="104" y="695"/>
                      <a:pt x="126" y="699"/>
                    </a:cubicBezTo>
                    <a:cubicBezTo>
                      <a:pt x="129" y="702"/>
                      <a:pt x="134" y="704"/>
                      <a:pt x="135" y="708"/>
                    </a:cubicBezTo>
                    <a:cubicBezTo>
                      <a:pt x="136" y="717"/>
                      <a:pt x="94" y="743"/>
                      <a:pt x="84" y="753"/>
                    </a:cubicBezTo>
                    <a:cubicBezTo>
                      <a:pt x="88" y="765"/>
                      <a:pt x="96" y="765"/>
                      <a:pt x="105" y="774"/>
                    </a:cubicBezTo>
                    <a:cubicBezTo>
                      <a:pt x="96" y="801"/>
                      <a:pt x="49" y="823"/>
                      <a:pt x="24" y="831"/>
                    </a:cubicBezTo>
                    <a:cubicBezTo>
                      <a:pt x="20" y="834"/>
                      <a:pt x="12" y="835"/>
                      <a:pt x="12" y="840"/>
                    </a:cubicBezTo>
                    <a:cubicBezTo>
                      <a:pt x="12" y="844"/>
                      <a:pt x="20" y="843"/>
                      <a:pt x="24" y="843"/>
                    </a:cubicBezTo>
                    <a:cubicBezTo>
                      <a:pt x="49" y="845"/>
                      <a:pt x="74" y="845"/>
                      <a:pt x="99" y="846"/>
                    </a:cubicBezTo>
                    <a:cubicBezTo>
                      <a:pt x="91" y="858"/>
                      <a:pt x="86" y="861"/>
                      <a:pt x="72" y="864"/>
                    </a:cubicBezTo>
                    <a:cubicBezTo>
                      <a:pt x="46" y="882"/>
                      <a:pt x="87" y="881"/>
                      <a:pt x="99" y="882"/>
                    </a:cubicBezTo>
                    <a:cubicBezTo>
                      <a:pt x="103" y="883"/>
                      <a:pt x="108" y="883"/>
                      <a:pt x="111" y="885"/>
                    </a:cubicBezTo>
                    <a:cubicBezTo>
                      <a:pt x="143" y="905"/>
                      <a:pt x="94" y="922"/>
                      <a:pt x="81" y="933"/>
                    </a:cubicBezTo>
                    <a:cubicBezTo>
                      <a:pt x="72" y="940"/>
                      <a:pt x="72" y="942"/>
                      <a:pt x="66" y="951"/>
                    </a:cubicBezTo>
                    <a:cubicBezTo>
                      <a:pt x="71" y="966"/>
                      <a:pt x="98" y="977"/>
                      <a:pt x="114" y="981"/>
                    </a:cubicBezTo>
                    <a:cubicBezTo>
                      <a:pt x="105" y="999"/>
                      <a:pt x="94" y="999"/>
                      <a:pt x="75" y="1002"/>
                    </a:cubicBezTo>
                    <a:cubicBezTo>
                      <a:pt x="68" y="1012"/>
                      <a:pt x="66" y="1027"/>
                      <a:pt x="57" y="1035"/>
                    </a:cubicBezTo>
                    <a:cubicBezTo>
                      <a:pt x="46" y="1046"/>
                      <a:pt x="32" y="1054"/>
                      <a:pt x="21" y="1065"/>
                    </a:cubicBezTo>
                    <a:cubicBezTo>
                      <a:pt x="18" y="1068"/>
                      <a:pt x="15" y="1071"/>
                      <a:pt x="12" y="1074"/>
                    </a:cubicBezTo>
                    <a:cubicBezTo>
                      <a:pt x="17" y="1090"/>
                      <a:pt x="39" y="1090"/>
                      <a:pt x="54" y="1095"/>
                    </a:cubicBezTo>
                    <a:cubicBezTo>
                      <a:pt x="87" y="1105"/>
                      <a:pt x="120" y="1113"/>
                      <a:pt x="153" y="1119"/>
                    </a:cubicBezTo>
                    <a:cubicBezTo>
                      <a:pt x="169" y="1126"/>
                      <a:pt x="187" y="1130"/>
                      <a:pt x="201" y="1140"/>
                    </a:cubicBezTo>
                    <a:cubicBezTo>
                      <a:pt x="175" y="1153"/>
                      <a:pt x="169" y="1150"/>
                      <a:pt x="132" y="1152"/>
                    </a:cubicBezTo>
                    <a:cubicBezTo>
                      <a:pt x="109" y="1158"/>
                      <a:pt x="86" y="1167"/>
                      <a:pt x="63" y="1173"/>
                    </a:cubicBezTo>
                    <a:cubicBezTo>
                      <a:pt x="60" y="1175"/>
                      <a:pt x="52" y="1176"/>
                      <a:pt x="54" y="1179"/>
                    </a:cubicBezTo>
                    <a:cubicBezTo>
                      <a:pt x="57" y="1183"/>
                      <a:pt x="64" y="1181"/>
                      <a:pt x="69" y="1182"/>
                    </a:cubicBezTo>
                    <a:cubicBezTo>
                      <a:pt x="89" y="1185"/>
                      <a:pt x="107" y="1185"/>
                      <a:pt x="126" y="1191"/>
                    </a:cubicBezTo>
                    <a:cubicBezTo>
                      <a:pt x="107" y="1205"/>
                      <a:pt x="97" y="1203"/>
                      <a:pt x="72" y="1206"/>
                    </a:cubicBezTo>
                    <a:cubicBezTo>
                      <a:pt x="61" y="1213"/>
                      <a:pt x="56" y="1222"/>
                      <a:pt x="45" y="1230"/>
                    </a:cubicBezTo>
                    <a:cubicBezTo>
                      <a:pt x="29" y="1262"/>
                      <a:pt x="43" y="1266"/>
                      <a:pt x="72" y="1281"/>
                    </a:cubicBezTo>
                    <a:cubicBezTo>
                      <a:pt x="69" y="1284"/>
                      <a:pt x="63" y="1286"/>
                      <a:pt x="63" y="1290"/>
                    </a:cubicBezTo>
                    <a:cubicBezTo>
                      <a:pt x="63" y="1293"/>
                      <a:pt x="73" y="1290"/>
                      <a:pt x="72" y="1293"/>
                    </a:cubicBezTo>
                    <a:cubicBezTo>
                      <a:pt x="68" y="1301"/>
                      <a:pt x="54" y="1297"/>
                      <a:pt x="45" y="1299"/>
                    </a:cubicBezTo>
                    <a:cubicBezTo>
                      <a:pt x="58" y="1312"/>
                      <a:pt x="99" y="1317"/>
                      <a:pt x="99" y="1317"/>
                    </a:cubicBezTo>
                    <a:cubicBezTo>
                      <a:pt x="92" y="1339"/>
                      <a:pt x="106" y="1345"/>
                      <a:pt x="72" y="1356"/>
                    </a:cubicBezTo>
                    <a:cubicBezTo>
                      <a:pt x="68" y="1367"/>
                      <a:pt x="84" y="1387"/>
                      <a:pt x="84" y="1407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4" name="Freeform 21"/>
              <p:cNvSpPr>
                <a:spLocks/>
              </p:cNvSpPr>
              <p:nvPr/>
            </p:nvSpPr>
            <p:spPr bwMode="auto">
              <a:xfrm>
                <a:off x="1811" y="1493"/>
                <a:ext cx="198" cy="1495"/>
              </a:xfrm>
              <a:custGeom>
                <a:avLst/>
                <a:gdLst>
                  <a:gd name="T0" fmla="*/ 123 w 194"/>
                  <a:gd name="T1" fmla="*/ 75 h 1252"/>
                  <a:gd name="T2" fmla="*/ 54 w 194"/>
                  <a:gd name="T3" fmla="*/ 265 h 1252"/>
                  <a:gd name="T4" fmla="*/ 123 w 194"/>
                  <a:gd name="T5" fmla="*/ 388 h 1252"/>
                  <a:gd name="T6" fmla="*/ 54 w 194"/>
                  <a:gd name="T7" fmla="*/ 492 h 1252"/>
                  <a:gd name="T8" fmla="*/ 102 w 194"/>
                  <a:gd name="T9" fmla="*/ 615 h 1252"/>
                  <a:gd name="T10" fmla="*/ 210 w 194"/>
                  <a:gd name="T11" fmla="*/ 806 h 1252"/>
                  <a:gd name="T12" fmla="*/ 12 w 194"/>
                  <a:gd name="T13" fmla="*/ 946 h 1252"/>
                  <a:gd name="T14" fmla="*/ 117 w 194"/>
                  <a:gd name="T15" fmla="*/ 1005 h 1252"/>
                  <a:gd name="T16" fmla="*/ 102 w 194"/>
                  <a:gd name="T17" fmla="*/ 1130 h 1252"/>
                  <a:gd name="T18" fmla="*/ 213 w 194"/>
                  <a:gd name="T19" fmla="*/ 1286 h 1252"/>
                  <a:gd name="T20" fmla="*/ 83 w 194"/>
                  <a:gd name="T21" fmla="*/ 1353 h 1252"/>
                  <a:gd name="T22" fmla="*/ 114 w 194"/>
                  <a:gd name="T23" fmla="*/ 1476 h 1252"/>
                  <a:gd name="T24" fmla="*/ 69 w 194"/>
                  <a:gd name="T25" fmla="*/ 1588 h 1252"/>
                  <a:gd name="T26" fmla="*/ 96 w 194"/>
                  <a:gd name="T27" fmla="*/ 1685 h 1252"/>
                  <a:gd name="T28" fmla="*/ 123 w 194"/>
                  <a:gd name="T29" fmla="*/ 1718 h 1252"/>
                  <a:gd name="T30" fmla="*/ 102 w 194"/>
                  <a:gd name="T31" fmla="*/ 1798 h 1252"/>
                  <a:gd name="T32" fmla="*/ 123 w 194"/>
                  <a:gd name="T33" fmla="*/ 1894 h 1252"/>
                  <a:gd name="T34" fmla="*/ 72 w 194"/>
                  <a:gd name="T35" fmla="*/ 2032 h 1252"/>
                  <a:gd name="T36" fmla="*/ 123 w 194"/>
                  <a:gd name="T37" fmla="*/ 2398 h 1252"/>
                  <a:gd name="T38" fmla="*/ 57 w 194"/>
                  <a:gd name="T39" fmla="*/ 2543 h 1252"/>
                  <a:gd name="T40" fmla="*/ 111 w 194"/>
                  <a:gd name="T41" fmla="*/ 2606 h 1252"/>
                  <a:gd name="T42" fmla="*/ 66 w 194"/>
                  <a:gd name="T43" fmla="*/ 2691 h 1252"/>
                  <a:gd name="T44" fmla="*/ 72 w 194"/>
                  <a:gd name="T45" fmla="*/ 2727 h 1252"/>
                  <a:gd name="T46" fmla="*/ 108 w 194"/>
                  <a:gd name="T47" fmla="*/ 2841 h 1252"/>
                  <a:gd name="T48" fmla="*/ 93 w 194"/>
                  <a:gd name="T49" fmla="*/ 2885 h 1252"/>
                  <a:gd name="T50" fmla="*/ 90 w 194"/>
                  <a:gd name="T51" fmla="*/ 3025 h 1252"/>
                  <a:gd name="T52" fmla="*/ 165 w 194"/>
                  <a:gd name="T53" fmla="*/ 3164 h 1252"/>
                  <a:gd name="T54" fmla="*/ 102 w 194"/>
                  <a:gd name="T55" fmla="*/ 3187 h 1252"/>
                  <a:gd name="T56" fmla="*/ 207 w 194"/>
                  <a:gd name="T57" fmla="*/ 3389 h 1252"/>
                  <a:gd name="T58" fmla="*/ 153 w 194"/>
                  <a:gd name="T59" fmla="*/ 3415 h 1252"/>
                  <a:gd name="T60" fmla="*/ 72 w 194"/>
                  <a:gd name="T61" fmla="*/ 3554 h 1252"/>
                  <a:gd name="T62" fmla="*/ 96 w 194"/>
                  <a:gd name="T63" fmla="*/ 3624 h 12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94" h="1252">
                    <a:moveTo>
                      <a:pt x="72" y="8"/>
                    </a:moveTo>
                    <a:cubicBezTo>
                      <a:pt x="87" y="9"/>
                      <a:pt x="117" y="0"/>
                      <a:pt x="111" y="26"/>
                    </a:cubicBezTo>
                    <a:cubicBezTo>
                      <a:pt x="109" y="33"/>
                      <a:pt x="81" y="73"/>
                      <a:pt x="72" y="80"/>
                    </a:cubicBezTo>
                    <a:cubicBezTo>
                      <a:pt x="65" y="85"/>
                      <a:pt x="48" y="92"/>
                      <a:pt x="48" y="92"/>
                    </a:cubicBezTo>
                    <a:cubicBezTo>
                      <a:pt x="32" y="115"/>
                      <a:pt x="88" y="118"/>
                      <a:pt x="105" y="125"/>
                    </a:cubicBezTo>
                    <a:cubicBezTo>
                      <a:pt x="107" y="128"/>
                      <a:pt x="113" y="131"/>
                      <a:pt x="111" y="134"/>
                    </a:cubicBezTo>
                    <a:cubicBezTo>
                      <a:pt x="106" y="140"/>
                      <a:pt x="97" y="139"/>
                      <a:pt x="90" y="143"/>
                    </a:cubicBezTo>
                    <a:cubicBezTo>
                      <a:pt x="76" y="151"/>
                      <a:pt x="63" y="162"/>
                      <a:pt x="48" y="170"/>
                    </a:cubicBezTo>
                    <a:cubicBezTo>
                      <a:pt x="36" y="176"/>
                      <a:pt x="26" y="178"/>
                      <a:pt x="15" y="185"/>
                    </a:cubicBezTo>
                    <a:cubicBezTo>
                      <a:pt x="32" y="202"/>
                      <a:pt x="67" y="201"/>
                      <a:pt x="90" y="212"/>
                    </a:cubicBezTo>
                    <a:cubicBezTo>
                      <a:pt x="86" y="218"/>
                      <a:pt x="75" y="224"/>
                      <a:pt x="78" y="230"/>
                    </a:cubicBezTo>
                    <a:cubicBezTo>
                      <a:pt x="90" y="255"/>
                      <a:pt x="161" y="273"/>
                      <a:pt x="186" y="278"/>
                    </a:cubicBezTo>
                    <a:cubicBezTo>
                      <a:pt x="169" y="306"/>
                      <a:pt x="145" y="308"/>
                      <a:pt x="114" y="311"/>
                    </a:cubicBezTo>
                    <a:cubicBezTo>
                      <a:pt x="80" y="319"/>
                      <a:pt x="46" y="321"/>
                      <a:pt x="12" y="326"/>
                    </a:cubicBezTo>
                    <a:cubicBezTo>
                      <a:pt x="9" y="327"/>
                      <a:pt x="0" y="328"/>
                      <a:pt x="3" y="329"/>
                    </a:cubicBezTo>
                    <a:cubicBezTo>
                      <a:pt x="37" y="336"/>
                      <a:pt x="71" y="339"/>
                      <a:pt x="105" y="347"/>
                    </a:cubicBezTo>
                    <a:cubicBezTo>
                      <a:pt x="104" y="355"/>
                      <a:pt x="105" y="363"/>
                      <a:pt x="102" y="371"/>
                    </a:cubicBezTo>
                    <a:cubicBezTo>
                      <a:pt x="100" y="378"/>
                      <a:pt x="90" y="389"/>
                      <a:pt x="90" y="389"/>
                    </a:cubicBezTo>
                    <a:cubicBezTo>
                      <a:pt x="98" y="412"/>
                      <a:pt x="103" y="410"/>
                      <a:pt x="129" y="413"/>
                    </a:cubicBezTo>
                    <a:cubicBezTo>
                      <a:pt x="152" y="420"/>
                      <a:pt x="167" y="438"/>
                      <a:pt x="189" y="443"/>
                    </a:cubicBezTo>
                    <a:cubicBezTo>
                      <a:pt x="194" y="457"/>
                      <a:pt x="163" y="463"/>
                      <a:pt x="150" y="464"/>
                    </a:cubicBezTo>
                    <a:cubicBezTo>
                      <a:pt x="124" y="466"/>
                      <a:pt x="98" y="466"/>
                      <a:pt x="72" y="467"/>
                    </a:cubicBezTo>
                    <a:cubicBezTo>
                      <a:pt x="66" y="476"/>
                      <a:pt x="48" y="488"/>
                      <a:pt x="48" y="488"/>
                    </a:cubicBezTo>
                    <a:cubicBezTo>
                      <a:pt x="58" y="489"/>
                      <a:pt x="110" y="485"/>
                      <a:pt x="102" y="509"/>
                    </a:cubicBezTo>
                    <a:cubicBezTo>
                      <a:pt x="108" y="514"/>
                      <a:pt x="122" y="521"/>
                      <a:pt x="117" y="527"/>
                    </a:cubicBezTo>
                    <a:cubicBezTo>
                      <a:pt x="115" y="529"/>
                      <a:pt x="71" y="545"/>
                      <a:pt x="63" y="548"/>
                    </a:cubicBezTo>
                    <a:cubicBezTo>
                      <a:pt x="73" y="554"/>
                      <a:pt x="82" y="559"/>
                      <a:pt x="93" y="563"/>
                    </a:cubicBezTo>
                    <a:cubicBezTo>
                      <a:pt x="91" y="569"/>
                      <a:pt x="83" y="574"/>
                      <a:pt x="84" y="581"/>
                    </a:cubicBezTo>
                    <a:cubicBezTo>
                      <a:pt x="85" y="585"/>
                      <a:pt x="89" y="588"/>
                      <a:pt x="93" y="590"/>
                    </a:cubicBezTo>
                    <a:cubicBezTo>
                      <a:pt x="99" y="592"/>
                      <a:pt x="105" y="592"/>
                      <a:pt x="111" y="593"/>
                    </a:cubicBezTo>
                    <a:cubicBezTo>
                      <a:pt x="127" y="597"/>
                      <a:pt x="141" y="606"/>
                      <a:pt x="156" y="611"/>
                    </a:cubicBezTo>
                    <a:cubicBezTo>
                      <a:pt x="124" y="617"/>
                      <a:pt x="12" y="611"/>
                      <a:pt x="90" y="620"/>
                    </a:cubicBezTo>
                    <a:cubicBezTo>
                      <a:pt x="77" y="626"/>
                      <a:pt x="68" y="632"/>
                      <a:pt x="60" y="644"/>
                    </a:cubicBezTo>
                    <a:cubicBezTo>
                      <a:pt x="88" y="653"/>
                      <a:pt x="72" y="649"/>
                      <a:pt x="111" y="653"/>
                    </a:cubicBezTo>
                    <a:cubicBezTo>
                      <a:pt x="141" y="663"/>
                      <a:pt x="130" y="657"/>
                      <a:pt x="147" y="668"/>
                    </a:cubicBezTo>
                    <a:cubicBezTo>
                      <a:pt x="120" y="681"/>
                      <a:pt x="94" y="692"/>
                      <a:pt x="66" y="701"/>
                    </a:cubicBezTo>
                    <a:cubicBezTo>
                      <a:pt x="57" y="714"/>
                      <a:pt x="63" y="730"/>
                      <a:pt x="66" y="746"/>
                    </a:cubicBezTo>
                    <a:cubicBezTo>
                      <a:pt x="70" y="769"/>
                      <a:pt x="90" y="817"/>
                      <a:pt x="111" y="827"/>
                    </a:cubicBezTo>
                    <a:cubicBezTo>
                      <a:pt x="118" y="837"/>
                      <a:pt x="125" y="841"/>
                      <a:pt x="132" y="851"/>
                    </a:cubicBezTo>
                    <a:cubicBezTo>
                      <a:pt x="107" y="864"/>
                      <a:pt x="79" y="872"/>
                      <a:pt x="51" y="878"/>
                    </a:cubicBezTo>
                    <a:cubicBezTo>
                      <a:pt x="89" y="881"/>
                      <a:pt x="127" y="887"/>
                      <a:pt x="165" y="890"/>
                    </a:cubicBezTo>
                    <a:cubicBezTo>
                      <a:pt x="135" y="910"/>
                      <a:pt x="186" y="878"/>
                      <a:pt x="99" y="899"/>
                    </a:cubicBezTo>
                    <a:cubicBezTo>
                      <a:pt x="95" y="900"/>
                      <a:pt x="96" y="908"/>
                      <a:pt x="93" y="911"/>
                    </a:cubicBezTo>
                    <a:cubicBezTo>
                      <a:pt x="85" y="920"/>
                      <a:pt x="71" y="924"/>
                      <a:pt x="60" y="929"/>
                    </a:cubicBezTo>
                    <a:cubicBezTo>
                      <a:pt x="58" y="932"/>
                      <a:pt x="52" y="935"/>
                      <a:pt x="54" y="938"/>
                    </a:cubicBezTo>
                    <a:cubicBezTo>
                      <a:pt x="56" y="942"/>
                      <a:pt x="62" y="940"/>
                      <a:pt x="66" y="941"/>
                    </a:cubicBezTo>
                    <a:cubicBezTo>
                      <a:pt x="81" y="945"/>
                      <a:pt x="96" y="950"/>
                      <a:pt x="111" y="953"/>
                    </a:cubicBezTo>
                    <a:cubicBezTo>
                      <a:pt x="127" y="969"/>
                      <a:pt x="113" y="974"/>
                      <a:pt x="96" y="980"/>
                    </a:cubicBezTo>
                    <a:cubicBezTo>
                      <a:pt x="94" y="983"/>
                      <a:pt x="93" y="986"/>
                      <a:pt x="90" y="989"/>
                    </a:cubicBezTo>
                    <a:cubicBezTo>
                      <a:pt x="87" y="992"/>
                      <a:pt x="83" y="992"/>
                      <a:pt x="81" y="995"/>
                    </a:cubicBezTo>
                    <a:cubicBezTo>
                      <a:pt x="77" y="1000"/>
                      <a:pt x="76" y="1007"/>
                      <a:pt x="72" y="1013"/>
                    </a:cubicBezTo>
                    <a:cubicBezTo>
                      <a:pt x="77" y="1027"/>
                      <a:pt x="82" y="1028"/>
                      <a:pt x="78" y="1043"/>
                    </a:cubicBezTo>
                    <a:cubicBezTo>
                      <a:pt x="84" y="1084"/>
                      <a:pt x="71" y="1077"/>
                      <a:pt x="123" y="1082"/>
                    </a:cubicBezTo>
                    <a:cubicBezTo>
                      <a:pt x="126" y="1083"/>
                      <a:pt x="146" y="1087"/>
                      <a:pt x="147" y="1091"/>
                    </a:cubicBezTo>
                    <a:cubicBezTo>
                      <a:pt x="148" y="1094"/>
                      <a:pt x="142" y="1096"/>
                      <a:pt x="138" y="1097"/>
                    </a:cubicBezTo>
                    <a:cubicBezTo>
                      <a:pt x="122" y="1100"/>
                      <a:pt x="106" y="1099"/>
                      <a:pt x="90" y="1100"/>
                    </a:cubicBezTo>
                    <a:cubicBezTo>
                      <a:pt x="74" y="1125"/>
                      <a:pt x="132" y="1142"/>
                      <a:pt x="150" y="1148"/>
                    </a:cubicBezTo>
                    <a:cubicBezTo>
                      <a:pt x="161" y="1156"/>
                      <a:pt x="172" y="1162"/>
                      <a:pt x="183" y="1169"/>
                    </a:cubicBezTo>
                    <a:cubicBezTo>
                      <a:pt x="178" y="1171"/>
                      <a:pt x="173" y="1174"/>
                      <a:pt x="168" y="1175"/>
                    </a:cubicBezTo>
                    <a:cubicBezTo>
                      <a:pt x="157" y="1177"/>
                      <a:pt x="146" y="1175"/>
                      <a:pt x="135" y="1178"/>
                    </a:cubicBezTo>
                    <a:cubicBezTo>
                      <a:pt x="127" y="1180"/>
                      <a:pt x="122" y="1189"/>
                      <a:pt x="114" y="1193"/>
                    </a:cubicBezTo>
                    <a:cubicBezTo>
                      <a:pt x="103" y="1210"/>
                      <a:pt x="86" y="1221"/>
                      <a:pt x="66" y="1226"/>
                    </a:cubicBezTo>
                    <a:cubicBezTo>
                      <a:pt x="83" y="1229"/>
                      <a:pt x="92" y="1235"/>
                      <a:pt x="108" y="1238"/>
                    </a:cubicBezTo>
                    <a:cubicBezTo>
                      <a:pt x="129" y="1252"/>
                      <a:pt x="96" y="1250"/>
                      <a:pt x="84" y="125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5" name="Freeform 22"/>
              <p:cNvSpPr>
                <a:spLocks/>
              </p:cNvSpPr>
              <p:nvPr/>
            </p:nvSpPr>
            <p:spPr bwMode="auto">
              <a:xfrm>
                <a:off x="2520" y="1493"/>
                <a:ext cx="146" cy="999"/>
              </a:xfrm>
              <a:custGeom>
                <a:avLst/>
                <a:gdLst>
                  <a:gd name="T0" fmla="*/ 39 w 143"/>
                  <a:gd name="T1" fmla="*/ 0 h 1491"/>
                  <a:gd name="T2" fmla="*/ 78 w 143"/>
                  <a:gd name="T3" fmla="*/ 1 h 1491"/>
                  <a:gd name="T4" fmla="*/ 129 w 143"/>
                  <a:gd name="T5" fmla="*/ 2 h 1491"/>
                  <a:gd name="T6" fmla="*/ 108 w 143"/>
                  <a:gd name="T7" fmla="*/ 5 h 1491"/>
                  <a:gd name="T8" fmla="*/ 42 w 143"/>
                  <a:gd name="T9" fmla="*/ 10 h 1491"/>
                  <a:gd name="T10" fmla="*/ 54 w 143"/>
                  <a:gd name="T11" fmla="*/ 12 h 1491"/>
                  <a:gd name="T12" fmla="*/ 72 w 143"/>
                  <a:gd name="T13" fmla="*/ 13 h 1491"/>
                  <a:gd name="T14" fmla="*/ 69 w 143"/>
                  <a:gd name="T15" fmla="*/ 15 h 1491"/>
                  <a:gd name="T16" fmla="*/ 60 w 143"/>
                  <a:gd name="T17" fmla="*/ 15 h 1491"/>
                  <a:gd name="T18" fmla="*/ 124 w 143"/>
                  <a:gd name="T19" fmla="*/ 17 h 1491"/>
                  <a:gd name="T20" fmla="*/ 21 w 143"/>
                  <a:gd name="T21" fmla="*/ 20 h 1491"/>
                  <a:gd name="T22" fmla="*/ 51 w 143"/>
                  <a:gd name="T23" fmla="*/ 21 h 1491"/>
                  <a:gd name="T24" fmla="*/ 33 w 143"/>
                  <a:gd name="T25" fmla="*/ 24 h 1491"/>
                  <a:gd name="T26" fmla="*/ 72 w 143"/>
                  <a:gd name="T27" fmla="*/ 36 h 1491"/>
                  <a:gd name="T28" fmla="*/ 120 w 143"/>
                  <a:gd name="T29" fmla="*/ 38 h 1491"/>
                  <a:gd name="T30" fmla="*/ 117 w 143"/>
                  <a:gd name="T31" fmla="*/ 40 h 1491"/>
                  <a:gd name="T32" fmla="*/ 84 w 143"/>
                  <a:gd name="T33" fmla="*/ 43 h 1491"/>
                  <a:gd name="T34" fmla="*/ 0 w 143"/>
                  <a:gd name="T35" fmla="*/ 46 h 1491"/>
                  <a:gd name="T36" fmla="*/ 93 w 143"/>
                  <a:gd name="T37" fmla="*/ 50 h 1491"/>
                  <a:gd name="T38" fmla="*/ 144 w 143"/>
                  <a:gd name="T39" fmla="*/ 51 h 1491"/>
                  <a:gd name="T40" fmla="*/ 84 w 143"/>
                  <a:gd name="T41" fmla="*/ 52 h 1491"/>
                  <a:gd name="T42" fmla="*/ 42 w 143"/>
                  <a:gd name="T43" fmla="*/ 54 h 1491"/>
                  <a:gd name="T44" fmla="*/ 90 w 143"/>
                  <a:gd name="T45" fmla="*/ 56 h 1491"/>
                  <a:gd name="T46" fmla="*/ 108 w 143"/>
                  <a:gd name="T47" fmla="*/ 59 h 1491"/>
                  <a:gd name="T48" fmla="*/ 21 w 143"/>
                  <a:gd name="T49" fmla="*/ 65 h 1491"/>
                  <a:gd name="T50" fmla="*/ 12 w 143"/>
                  <a:gd name="T51" fmla="*/ 68 h 1491"/>
                  <a:gd name="T52" fmla="*/ 84 w 143"/>
                  <a:gd name="T53" fmla="*/ 69 h 1491"/>
                  <a:gd name="T54" fmla="*/ 36 w 143"/>
                  <a:gd name="T55" fmla="*/ 75 h 1491"/>
                  <a:gd name="T56" fmla="*/ 15 w 143"/>
                  <a:gd name="T57" fmla="*/ 77 h 1491"/>
                  <a:gd name="T58" fmla="*/ 96 w 143"/>
                  <a:gd name="T59" fmla="*/ 82 h 1491"/>
                  <a:gd name="T60" fmla="*/ 133 w 143"/>
                  <a:gd name="T61" fmla="*/ 84 h 1491"/>
                  <a:gd name="T62" fmla="*/ 108 w 143"/>
                  <a:gd name="T63" fmla="*/ 85 h 1491"/>
                  <a:gd name="T64" fmla="*/ 63 w 143"/>
                  <a:gd name="T65" fmla="*/ 86 h 1491"/>
                  <a:gd name="T66" fmla="*/ 39 w 143"/>
                  <a:gd name="T67" fmla="*/ 88 h 1491"/>
                  <a:gd name="T68" fmla="*/ 54 w 143"/>
                  <a:gd name="T69" fmla="*/ 91 h 1491"/>
                  <a:gd name="T70" fmla="*/ 54 w 143"/>
                  <a:gd name="T71" fmla="*/ 95 h 1491"/>
                  <a:gd name="T72" fmla="*/ 69 w 143"/>
                  <a:gd name="T73" fmla="*/ 98 h 1491"/>
                  <a:gd name="T74" fmla="*/ 87 w 143"/>
                  <a:gd name="T75" fmla="*/ 99 h 1491"/>
                  <a:gd name="T76" fmla="*/ 63 w 143"/>
                  <a:gd name="T77" fmla="*/ 101 h 1491"/>
                  <a:gd name="T78" fmla="*/ 45 w 143"/>
                  <a:gd name="T79" fmla="*/ 101 h 1491"/>
                  <a:gd name="T80" fmla="*/ 129 w 143"/>
                  <a:gd name="T81" fmla="*/ 105 h 1491"/>
                  <a:gd name="T82" fmla="*/ 156 w 143"/>
                  <a:gd name="T83" fmla="*/ 106 h 1491"/>
                  <a:gd name="T84" fmla="*/ 138 w 143"/>
                  <a:gd name="T85" fmla="*/ 107 h 1491"/>
                  <a:gd name="T86" fmla="*/ 36 w 143"/>
                  <a:gd name="T87" fmla="*/ 107 h 1491"/>
                  <a:gd name="T88" fmla="*/ 90 w 143"/>
                  <a:gd name="T89" fmla="*/ 114 h 1491"/>
                  <a:gd name="T90" fmla="*/ 84 w 143"/>
                  <a:gd name="T91" fmla="*/ 116 h 1491"/>
                  <a:gd name="T92" fmla="*/ 60 w 143"/>
                  <a:gd name="T93" fmla="*/ 117 h 1491"/>
                  <a:gd name="T94" fmla="*/ 66 w 143"/>
                  <a:gd name="T95" fmla="*/ 119 h 1491"/>
                  <a:gd name="T96" fmla="*/ 90 w 143"/>
                  <a:gd name="T97" fmla="*/ 120 h 1491"/>
                  <a:gd name="T98" fmla="*/ 72 w 143"/>
                  <a:gd name="T99" fmla="*/ 123 h 1491"/>
                  <a:gd name="T100" fmla="*/ 117 w 143"/>
                  <a:gd name="T101" fmla="*/ 127 h 1491"/>
                  <a:gd name="T102" fmla="*/ 96 w 143"/>
                  <a:gd name="T103" fmla="*/ 129 h 1491"/>
                  <a:gd name="T104" fmla="*/ 93 w 143"/>
                  <a:gd name="T105" fmla="*/ 130 h 1491"/>
                  <a:gd name="T106" fmla="*/ 99 w 143"/>
                  <a:gd name="T107" fmla="*/ 131 h 1491"/>
                  <a:gd name="T108" fmla="*/ 78 w 143"/>
                  <a:gd name="T109" fmla="*/ 131 h 1491"/>
                  <a:gd name="T110" fmla="*/ 18 w 143"/>
                  <a:gd name="T111" fmla="*/ 134 h 1491"/>
                  <a:gd name="T112" fmla="*/ 66 w 143"/>
                  <a:gd name="T113" fmla="*/ 134 h 1491"/>
                  <a:gd name="T114" fmla="*/ 54 w 143"/>
                  <a:gd name="T115" fmla="*/ 135 h 1491"/>
                  <a:gd name="T116" fmla="*/ 57 w 143"/>
                  <a:gd name="T117" fmla="*/ 134 h 14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43" h="1491">
                    <a:moveTo>
                      <a:pt x="33" y="0"/>
                    </a:moveTo>
                    <a:cubicBezTo>
                      <a:pt x="57" y="8"/>
                      <a:pt x="45" y="5"/>
                      <a:pt x="69" y="9"/>
                    </a:cubicBezTo>
                    <a:cubicBezTo>
                      <a:pt x="84" y="17"/>
                      <a:pt x="97" y="21"/>
                      <a:pt x="114" y="24"/>
                    </a:cubicBezTo>
                    <a:cubicBezTo>
                      <a:pt x="132" y="36"/>
                      <a:pt x="108" y="48"/>
                      <a:pt x="96" y="60"/>
                    </a:cubicBezTo>
                    <a:cubicBezTo>
                      <a:pt x="78" y="78"/>
                      <a:pt x="58" y="97"/>
                      <a:pt x="36" y="111"/>
                    </a:cubicBezTo>
                    <a:cubicBezTo>
                      <a:pt x="28" y="124"/>
                      <a:pt x="35" y="129"/>
                      <a:pt x="48" y="135"/>
                    </a:cubicBezTo>
                    <a:cubicBezTo>
                      <a:pt x="54" y="138"/>
                      <a:pt x="66" y="141"/>
                      <a:pt x="66" y="141"/>
                    </a:cubicBezTo>
                    <a:cubicBezTo>
                      <a:pt x="65" y="149"/>
                      <a:pt x="66" y="157"/>
                      <a:pt x="63" y="165"/>
                    </a:cubicBezTo>
                    <a:cubicBezTo>
                      <a:pt x="62" y="169"/>
                      <a:pt x="53" y="170"/>
                      <a:pt x="54" y="174"/>
                    </a:cubicBezTo>
                    <a:cubicBezTo>
                      <a:pt x="56" y="183"/>
                      <a:pt x="94" y="182"/>
                      <a:pt x="111" y="183"/>
                    </a:cubicBezTo>
                    <a:cubicBezTo>
                      <a:pt x="93" y="207"/>
                      <a:pt x="48" y="208"/>
                      <a:pt x="21" y="222"/>
                    </a:cubicBezTo>
                    <a:cubicBezTo>
                      <a:pt x="33" y="226"/>
                      <a:pt x="38" y="230"/>
                      <a:pt x="45" y="240"/>
                    </a:cubicBezTo>
                    <a:cubicBezTo>
                      <a:pt x="42" y="254"/>
                      <a:pt x="35" y="259"/>
                      <a:pt x="27" y="270"/>
                    </a:cubicBezTo>
                    <a:cubicBezTo>
                      <a:pt x="24" y="325"/>
                      <a:pt x="2" y="375"/>
                      <a:pt x="66" y="393"/>
                    </a:cubicBezTo>
                    <a:cubicBezTo>
                      <a:pt x="80" y="403"/>
                      <a:pt x="94" y="407"/>
                      <a:pt x="108" y="417"/>
                    </a:cubicBezTo>
                    <a:cubicBezTo>
                      <a:pt x="104" y="432"/>
                      <a:pt x="96" y="434"/>
                      <a:pt x="105" y="447"/>
                    </a:cubicBezTo>
                    <a:cubicBezTo>
                      <a:pt x="93" y="459"/>
                      <a:pt x="87" y="466"/>
                      <a:pt x="72" y="471"/>
                    </a:cubicBezTo>
                    <a:cubicBezTo>
                      <a:pt x="50" y="489"/>
                      <a:pt x="23" y="496"/>
                      <a:pt x="0" y="513"/>
                    </a:cubicBezTo>
                    <a:cubicBezTo>
                      <a:pt x="13" y="532"/>
                      <a:pt x="58" y="542"/>
                      <a:pt x="81" y="546"/>
                    </a:cubicBezTo>
                    <a:cubicBezTo>
                      <a:pt x="96" y="554"/>
                      <a:pt x="112" y="552"/>
                      <a:pt x="126" y="561"/>
                    </a:cubicBezTo>
                    <a:cubicBezTo>
                      <a:pt x="119" y="583"/>
                      <a:pt x="92" y="580"/>
                      <a:pt x="72" y="582"/>
                    </a:cubicBezTo>
                    <a:cubicBezTo>
                      <a:pt x="59" y="585"/>
                      <a:pt x="49" y="591"/>
                      <a:pt x="36" y="594"/>
                    </a:cubicBezTo>
                    <a:cubicBezTo>
                      <a:pt x="47" y="610"/>
                      <a:pt x="62" y="614"/>
                      <a:pt x="78" y="624"/>
                    </a:cubicBezTo>
                    <a:cubicBezTo>
                      <a:pt x="82" y="637"/>
                      <a:pt x="92" y="638"/>
                      <a:pt x="96" y="651"/>
                    </a:cubicBezTo>
                    <a:cubicBezTo>
                      <a:pt x="89" y="688"/>
                      <a:pt x="55" y="712"/>
                      <a:pt x="21" y="723"/>
                    </a:cubicBezTo>
                    <a:cubicBezTo>
                      <a:pt x="18" y="730"/>
                      <a:pt x="9" y="737"/>
                      <a:pt x="12" y="744"/>
                    </a:cubicBezTo>
                    <a:cubicBezTo>
                      <a:pt x="16" y="753"/>
                      <a:pt x="65" y="761"/>
                      <a:pt x="72" y="762"/>
                    </a:cubicBezTo>
                    <a:cubicBezTo>
                      <a:pt x="97" y="779"/>
                      <a:pt x="47" y="815"/>
                      <a:pt x="30" y="825"/>
                    </a:cubicBezTo>
                    <a:cubicBezTo>
                      <a:pt x="26" y="837"/>
                      <a:pt x="19" y="837"/>
                      <a:pt x="15" y="849"/>
                    </a:cubicBezTo>
                    <a:cubicBezTo>
                      <a:pt x="21" y="875"/>
                      <a:pt x="62" y="886"/>
                      <a:pt x="84" y="900"/>
                    </a:cubicBezTo>
                    <a:cubicBezTo>
                      <a:pt x="95" y="907"/>
                      <a:pt x="117" y="921"/>
                      <a:pt x="117" y="921"/>
                    </a:cubicBezTo>
                    <a:cubicBezTo>
                      <a:pt x="116" y="922"/>
                      <a:pt x="101" y="943"/>
                      <a:pt x="96" y="945"/>
                    </a:cubicBezTo>
                    <a:cubicBezTo>
                      <a:pt x="84" y="951"/>
                      <a:pt x="70" y="950"/>
                      <a:pt x="57" y="957"/>
                    </a:cubicBezTo>
                    <a:cubicBezTo>
                      <a:pt x="49" y="962"/>
                      <a:pt x="33" y="972"/>
                      <a:pt x="33" y="972"/>
                    </a:cubicBezTo>
                    <a:cubicBezTo>
                      <a:pt x="22" y="988"/>
                      <a:pt x="34" y="998"/>
                      <a:pt x="48" y="1008"/>
                    </a:cubicBezTo>
                    <a:cubicBezTo>
                      <a:pt x="57" y="1022"/>
                      <a:pt x="53" y="1035"/>
                      <a:pt x="48" y="1050"/>
                    </a:cubicBezTo>
                    <a:cubicBezTo>
                      <a:pt x="52" y="1063"/>
                      <a:pt x="54" y="1069"/>
                      <a:pt x="63" y="1080"/>
                    </a:cubicBezTo>
                    <a:cubicBezTo>
                      <a:pt x="67" y="1086"/>
                      <a:pt x="75" y="1098"/>
                      <a:pt x="75" y="1098"/>
                    </a:cubicBezTo>
                    <a:cubicBezTo>
                      <a:pt x="43" y="1119"/>
                      <a:pt x="92" y="1086"/>
                      <a:pt x="57" y="1113"/>
                    </a:cubicBezTo>
                    <a:cubicBezTo>
                      <a:pt x="51" y="1117"/>
                      <a:pt x="39" y="1125"/>
                      <a:pt x="39" y="1125"/>
                    </a:cubicBezTo>
                    <a:cubicBezTo>
                      <a:pt x="30" y="1151"/>
                      <a:pt x="98" y="1154"/>
                      <a:pt x="114" y="1155"/>
                    </a:cubicBezTo>
                    <a:cubicBezTo>
                      <a:pt x="123" y="1159"/>
                      <a:pt x="143" y="1162"/>
                      <a:pt x="138" y="1170"/>
                    </a:cubicBezTo>
                    <a:cubicBezTo>
                      <a:pt x="135" y="1175"/>
                      <a:pt x="126" y="1175"/>
                      <a:pt x="120" y="1176"/>
                    </a:cubicBezTo>
                    <a:cubicBezTo>
                      <a:pt x="90" y="1178"/>
                      <a:pt x="60" y="1178"/>
                      <a:pt x="30" y="1179"/>
                    </a:cubicBezTo>
                    <a:cubicBezTo>
                      <a:pt x="18" y="1228"/>
                      <a:pt x="50" y="1229"/>
                      <a:pt x="78" y="1257"/>
                    </a:cubicBezTo>
                    <a:cubicBezTo>
                      <a:pt x="82" y="1270"/>
                      <a:pt x="83" y="1265"/>
                      <a:pt x="72" y="1278"/>
                    </a:cubicBezTo>
                    <a:cubicBezTo>
                      <a:pt x="66" y="1284"/>
                      <a:pt x="54" y="1296"/>
                      <a:pt x="54" y="1296"/>
                    </a:cubicBezTo>
                    <a:cubicBezTo>
                      <a:pt x="50" y="1308"/>
                      <a:pt x="48" y="1305"/>
                      <a:pt x="60" y="1314"/>
                    </a:cubicBezTo>
                    <a:cubicBezTo>
                      <a:pt x="66" y="1318"/>
                      <a:pt x="78" y="1326"/>
                      <a:pt x="78" y="1326"/>
                    </a:cubicBezTo>
                    <a:cubicBezTo>
                      <a:pt x="71" y="1347"/>
                      <a:pt x="76" y="1339"/>
                      <a:pt x="66" y="1353"/>
                    </a:cubicBezTo>
                    <a:cubicBezTo>
                      <a:pt x="71" y="1376"/>
                      <a:pt x="90" y="1383"/>
                      <a:pt x="105" y="1398"/>
                    </a:cubicBezTo>
                    <a:cubicBezTo>
                      <a:pt x="99" y="1410"/>
                      <a:pt x="94" y="1418"/>
                      <a:pt x="84" y="1428"/>
                    </a:cubicBezTo>
                    <a:cubicBezTo>
                      <a:pt x="83" y="1431"/>
                      <a:pt x="80" y="1434"/>
                      <a:pt x="81" y="1437"/>
                    </a:cubicBezTo>
                    <a:cubicBezTo>
                      <a:pt x="82" y="1441"/>
                      <a:pt x="89" y="1443"/>
                      <a:pt x="87" y="1446"/>
                    </a:cubicBezTo>
                    <a:cubicBezTo>
                      <a:pt x="83" y="1451"/>
                      <a:pt x="69" y="1452"/>
                      <a:pt x="69" y="1452"/>
                    </a:cubicBezTo>
                    <a:cubicBezTo>
                      <a:pt x="54" y="1463"/>
                      <a:pt x="36" y="1472"/>
                      <a:pt x="18" y="1479"/>
                    </a:cubicBezTo>
                    <a:cubicBezTo>
                      <a:pt x="32" y="1480"/>
                      <a:pt x="46" y="1480"/>
                      <a:pt x="60" y="1482"/>
                    </a:cubicBezTo>
                    <a:cubicBezTo>
                      <a:pt x="85" y="1485"/>
                      <a:pt x="50" y="1490"/>
                      <a:pt x="48" y="1491"/>
                    </a:cubicBezTo>
                    <a:cubicBezTo>
                      <a:pt x="49" y="1488"/>
                      <a:pt x="51" y="1482"/>
                      <a:pt x="51" y="1482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6" name="Freeform 23"/>
              <p:cNvSpPr>
                <a:spLocks/>
              </p:cNvSpPr>
              <p:nvPr/>
            </p:nvSpPr>
            <p:spPr bwMode="auto">
              <a:xfrm>
                <a:off x="1982" y="1493"/>
                <a:ext cx="290" cy="907"/>
              </a:xfrm>
              <a:custGeom>
                <a:avLst/>
                <a:gdLst>
                  <a:gd name="T0" fmla="*/ 203 w 284"/>
                  <a:gd name="T1" fmla="*/ 0 h 1353"/>
                  <a:gd name="T2" fmla="*/ 95 w 284"/>
                  <a:gd name="T3" fmla="*/ 5 h 1353"/>
                  <a:gd name="T4" fmla="*/ 35 w 284"/>
                  <a:gd name="T5" fmla="*/ 7 h 1353"/>
                  <a:gd name="T6" fmla="*/ 47 w 284"/>
                  <a:gd name="T7" fmla="*/ 9 h 1353"/>
                  <a:gd name="T8" fmla="*/ 179 w 284"/>
                  <a:gd name="T9" fmla="*/ 8 h 1353"/>
                  <a:gd name="T10" fmla="*/ 270 w 284"/>
                  <a:gd name="T11" fmla="*/ 9 h 1353"/>
                  <a:gd name="T12" fmla="*/ 292 w 284"/>
                  <a:gd name="T13" fmla="*/ 9 h 1353"/>
                  <a:gd name="T14" fmla="*/ 212 w 284"/>
                  <a:gd name="T15" fmla="*/ 9 h 1353"/>
                  <a:gd name="T16" fmla="*/ 175 w 284"/>
                  <a:gd name="T17" fmla="*/ 13 h 1353"/>
                  <a:gd name="T18" fmla="*/ 149 w 284"/>
                  <a:gd name="T19" fmla="*/ 14 h 1353"/>
                  <a:gd name="T20" fmla="*/ 128 w 284"/>
                  <a:gd name="T21" fmla="*/ 15 h 1353"/>
                  <a:gd name="T22" fmla="*/ 183 w 284"/>
                  <a:gd name="T23" fmla="*/ 17 h 1353"/>
                  <a:gd name="T24" fmla="*/ 152 w 284"/>
                  <a:gd name="T25" fmla="*/ 18 h 1353"/>
                  <a:gd name="T26" fmla="*/ 65 w 284"/>
                  <a:gd name="T27" fmla="*/ 19 h 1353"/>
                  <a:gd name="T28" fmla="*/ 158 w 284"/>
                  <a:gd name="T29" fmla="*/ 19 h 1353"/>
                  <a:gd name="T30" fmla="*/ 146 w 284"/>
                  <a:gd name="T31" fmla="*/ 21 h 1353"/>
                  <a:gd name="T32" fmla="*/ 197 w 284"/>
                  <a:gd name="T33" fmla="*/ 23 h 1353"/>
                  <a:gd name="T34" fmla="*/ 183 w 284"/>
                  <a:gd name="T35" fmla="*/ 27 h 1353"/>
                  <a:gd name="T36" fmla="*/ 197 w 284"/>
                  <a:gd name="T37" fmla="*/ 34 h 1353"/>
                  <a:gd name="T38" fmla="*/ 215 w 284"/>
                  <a:gd name="T39" fmla="*/ 37 h 1353"/>
                  <a:gd name="T40" fmla="*/ 158 w 284"/>
                  <a:gd name="T41" fmla="*/ 42 h 1353"/>
                  <a:gd name="T42" fmla="*/ 248 w 284"/>
                  <a:gd name="T43" fmla="*/ 47 h 1353"/>
                  <a:gd name="T44" fmla="*/ 212 w 284"/>
                  <a:gd name="T45" fmla="*/ 48 h 1353"/>
                  <a:gd name="T46" fmla="*/ 215 w 284"/>
                  <a:gd name="T47" fmla="*/ 50 h 1353"/>
                  <a:gd name="T48" fmla="*/ 161 w 284"/>
                  <a:gd name="T49" fmla="*/ 56 h 1353"/>
                  <a:gd name="T50" fmla="*/ 164 w 284"/>
                  <a:gd name="T51" fmla="*/ 59 h 1353"/>
                  <a:gd name="T52" fmla="*/ 212 w 284"/>
                  <a:gd name="T53" fmla="*/ 62 h 1353"/>
                  <a:gd name="T54" fmla="*/ 171 w 284"/>
                  <a:gd name="T55" fmla="*/ 65 h 1353"/>
                  <a:gd name="T56" fmla="*/ 152 w 284"/>
                  <a:gd name="T57" fmla="*/ 66 h 1353"/>
                  <a:gd name="T58" fmla="*/ 197 w 284"/>
                  <a:gd name="T59" fmla="*/ 69 h 1353"/>
                  <a:gd name="T60" fmla="*/ 183 w 284"/>
                  <a:gd name="T61" fmla="*/ 70 h 1353"/>
                  <a:gd name="T62" fmla="*/ 203 w 284"/>
                  <a:gd name="T63" fmla="*/ 71 h 1353"/>
                  <a:gd name="T64" fmla="*/ 263 w 284"/>
                  <a:gd name="T65" fmla="*/ 73 h 1353"/>
                  <a:gd name="T66" fmla="*/ 183 w 284"/>
                  <a:gd name="T67" fmla="*/ 74 h 1353"/>
                  <a:gd name="T68" fmla="*/ 161 w 284"/>
                  <a:gd name="T69" fmla="*/ 75 h 1353"/>
                  <a:gd name="T70" fmla="*/ 155 w 284"/>
                  <a:gd name="T71" fmla="*/ 77 h 1353"/>
                  <a:gd name="T72" fmla="*/ 128 w 284"/>
                  <a:gd name="T73" fmla="*/ 80 h 1353"/>
                  <a:gd name="T74" fmla="*/ 175 w 284"/>
                  <a:gd name="T75" fmla="*/ 82 h 1353"/>
                  <a:gd name="T76" fmla="*/ 191 w 284"/>
                  <a:gd name="T77" fmla="*/ 82 h 1353"/>
                  <a:gd name="T78" fmla="*/ 215 w 284"/>
                  <a:gd name="T79" fmla="*/ 82 h 1353"/>
                  <a:gd name="T80" fmla="*/ 179 w 284"/>
                  <a:gd name="T81" fmla="*/ 84 h 1353"/>
                  <a:gd name="T82" fmla="*/ 175 w 284"/>
                  <a:gd name="T83" fmla="*/ 86 h 1353"/>
                  <a:gd name="T84" fmla="*/ 110 w 284"/>
                  <a:gd name="T85" fmla="*/ 89 h 1353"/>
                  <a:gd name="T86" fmla="*/ 194 w 284"/>
                  <a:gd name="T87" fmla="*/ 93 h 1353"/>
                  <a:gd name="T88" fmla="*/ 230 w 284"/>
                  <a:gd name="T89" fmla="*/ 95 h 1353"/>
                  <a:gd name="T90" fmla="*/ 200 w 284"/>
                  <a:gd name="T91" fmla="*/ 96 h 1353"/>
                  <a:gd name="T92" fmla="*/ 219 w 284"/>
                  <a:gd name="T93" fmla="*/ 100 h 1353"/>
                  <a:gd name="T94" fmla="*/ 251 w 284"/>
                  <a:gd name="T95" fmla="*/ 103 h 1353"/>
                  <a:gd name="T96" fmla="*/ 322 w 284"/>
                  <a:gd name="T97" fmla="*/ 105 h 1353"/>
                  <a:gd name="T98" fmla="*/ 219 w 284"/>
                  <a:gd name="T99" fmla="*/ 107 h 1353"/>
                  <a:gd name="T100" fmla="*/ 132 w 284"/>
                  <a:gd name="T101" fmla="*/ 109 h 1353"/>
                  <a:gd name="T102" fmla="*/ 183 w 284"/>
                  <a:gd name="T103" fmla="*/ 109 h 1353"/>
                  <a:gd name="T104" fmla="*/ 161 w 284"/>
                  <a:gd name="T105" fmla="*/ 109 h 1353"/>
                  <a:gd name="T106" fmla="*/ 132 w 284"/>
                  <a:gd name="T107" fmla="*/ 109 h 1353"/>
                  <a:gd name="T108" fmla="*/ 183 w 284"/>
                  <a:gd name="T109" fmla="*/ 110 h 1353"/>
                  <a:gd name="T110" fmla="*/ 183 w 284"/>
                  <a:gd name="T111" fmla="*/ 111 h 1353"/>
                  <a:gd name="T112" fmla="*/ 219 w 284"/>
                  <a:gd name="T113" fmla="*/ 113 h 1353"/>
                  <a:gd name="T114" fmla="*/ 110 w 284"/>
                  <a:gd name="T115" fmla="*/ 117 h 1353"/>
                  <a:gd name="T116" fmla="*/ 86 w 284"/>
                  <a:gd name="T117" fmla="*/ 119 h 1353"/>
                  <a:gd name="T118" fmla="*/ 200 w 284"/>
                  <a:gd name="T119" fmla="*/ 121 h 1353"/>
                  <a:gd name="T120" fmla="*/ 128 w 284"/>
                  <a:gd name="T121" fmla="*/ 122 h 1353"/>
                  <a:gd name="T122" fmla="*/ 146 w 284"/>
                  <a:gd name="T123" fmla="*/ 123 h 135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84" h="1353">
                    <a:moveTo>
                      <a:pt x="179" y="0"/>
                    </a:moveTo>
                    <a:cubicBezTo>
                      <a:pt x="151" y="22"/>
                      <a:pt x="115" y="35"/>
                      <a:pt x="83" y="51"/>
                    </a:cubicBezTo>
                    <a:cubicBezTo>
                      <a:pt x="0" y="92"/>
                      <a:pt x="79" y="64"/>
                      <a:pt x="29" y="81"/>
                    </a:cubicBezTo>
                    <a:cubicBezTo>
                      <a:pt x="22" y="91"/>
                      <a:pt x="15" y="96"/>
                      <a:pt x="41" y="96"/>
                    </a:cubicBezTo>
                    <a:cubicBezTo>
                      <a:pt x="80" y="96"/>
                      <a:pt x="119" y="92"/>
                      <a:pt x="158" y="90"/>
                    </a:cubicBezTo>
                    <a:cubicBezTo>
                      <a:pt x="185" y="91"/>
                      <a:pt x="212" y="91"/>
                      <a:pt x="239" y="93"/>
                    </a:cubicBezTo>
                    <a:cubicBezTo>
                      <a:pt x="245" y="93"/>
                      <a:pt x="262" y="93"/>
                      <a:pt x="257" y="96"/>
                    </a:cubicBezTo>
                    <a:cubicBezTo>
                      <a:pt x="248" y="100"/>
                      <a:pt x="198" y="104"/>
                      <a:pt x="188" y="105"/>
                    </a:cubicBezTo>
                    <a:cubicBezTo>
                      <a:pt x="195" y="127"/>
                      <a:pt x="172" y="137"/>
                      <a:pt x="155" y="141"/>
                    </a:cubicBezTo>
                    <a:cubicBezTo>
                      <a:pt x="147" y="146"/>
                      <a:pt x="139" y="151"/>
                      <a:pt x="131" y="156"/>
                    </a:cubicBezTo>
                    <a:cubicBezTo>
                      <a:pt x="124" y="160"/>
                      <a:pt x="113" y="174"/>
                      <a:pt x="113" y="174"/>
                    </a:cubicBezTo>
                    <a:cubicBezTo>
                      <a:pt x="128" y="184"/>
                      <a:pt x="145" y="184"/>
                      <a:pt x="161" y="189"/>
                    </a:cubicBezTo>
                    <a:cubicBezTo>
                      <a:pt x="155" y="206"/>
                      <a:pt x="161" y="197"/>
                      <a:pt x="134" y="201"/>
                    </a:cubicBezTo>
                    <a:cubicBezTo>
                      <a:pt x="110" y="204"/>
                      <a:pt x="83" y="208"/>
                      <a:pt x="59" y="216"/>
                    </a:cubicBezTo>
                    <a:cubicBezTo>
                      <a:pt x="86" y="217"/>
                      <a:pt x="114" y="211"/>
                      <a:pt x="140" y="219"/>
                    </a:cubicBezTo>
                    <a:cubicBezTo>
                      <a:pt x="147" y="221"/>
                      <a:pt x="128" y="237"/>
                      <a:pt x="128" y="237"/>
                    </a:cubicBezTo>
                    <a:cubicBezTo>
                      <a:pt x="141" y="246"/>
                      <a:pt x="173" y="255"/>
                      <a:pt x="173" y="255"/>
                    </a:cubicBezTo>
                    <a:cubicBezTo>
                      <a:pt x="184" y="271"/>
                      <a:pt x="170" y="282"/>
                      <a:pt x="161" y="297"/>
                    </a:cubicBezTo>
                    <a:cubicBezTo>
                      <a:pt x="154" y="326"/>
                      <a:pt x="154" y="347"/>
                      <a:pt x="173" y="372"/>
                    </a:cubicBezTo>
                    <a:cubicBezTo>
                      <a:pt x="181" y="382"/>
                      <a:pt x="191" y="405"/>
                      <a:pt x="191" y="405"/>
                    </a:cubicBezTo>
                    <a:cubicBezTo>
                      <a:pt x="181" y="431"/>
                      <a:pt x="162" y="448"/>
                      <a:pt x="140" y="465"/>
                    </a:cubicBezTo>
                    <a:cubicBezTo>
                      <a:pt x="153" y="504"/>
                      <a:pt x="187" y="498"/>
                      <a:pt x="218" y="519"/>
                    </a:cubicBezTo>
                    <a:cubicBezTo>
                      <a:pt x="203" y="523"/>
                      <a:pt x="203" y="530"/>
                      <a:pt x="188" y="534"/>
                    </a:cubicBezTo>
                    <a:cubicBezTo>
                      <a:pt x="175" y="543"/>
                      <a:pt x="179" y="547"/>
                      <a:pt x="191" y="555"/>
                    </a:cubicBezTo>
                    <a:cubicBezTo>
                      <a:pt x="166" y="571"/>
                      <a:pt x="156" y="589"/>
                      <a:pt x="143" y="615"/>
                    </a:cubicBezTo>
                    <a:cubicBezTo>
                      <a:pt x="144" y="626"/>
                      <a:pt x="144" y="637"/>
                      <a:pt x="146" y="648"/>
                    </a:cubicBezTo>
                    <a:cubicBezTo>
                      <a:pt x="153" y="683"/>
                      <a:pt x="161" y="676"/>
                      <a:pt x="188" y="690"/>
                    </a:cubicBezTo>
                    <a:cubicBezTo>
                      <a:pt x="179" y="704"/>
                      <a:pt x="166" y="709"/>
                      <a:pt x="152" y="717"/>
                    </a:cubicBezTo>
                    <a:cubicBezTo>
                      <a:pt x="146" y="721"/>
                      <a:pt x="134" y="729"/>
                      <a:pt x="134" y="729"/>
                    </a:cubicBezTo>
                    <a:cubicBezTo>
                      <a:pt x="140" y="746"/>
                      <a:pt x="159" y="747"/>
                      <a:pt x="173" y="756"/>
                    </a:cubicBezTo>
                    <a:cubicBezTo>
                      <a:pt x="168" y="761"/>
                      <a:pt x="156" y="769"/>
                      <a:pt x="161" y="774"/>
                    </a:cubicBezTo>
                    <a:cubicBezTo>
                      <a:pt x="165" y="778"/>
                      <a:pt x="179" y="780"/>
                      <a:pt x="179" y="780"/>
                    </a:cubicBezTo>
                    <a:cubicBezTo>
                      <a:pt x="192" y="793"/>
                      <a:pt x="233" y="798"/>
                      <a:pt x="233" y="798"/>
                    </a:cubicBezTo>
                    <a:cubicBezTo>
                      <a:pt x="263" y="818"/>
                      <a:pt x="186" y="814"/>
                      <a:pt x="161" y="816"/>
                    </a:cubicBezTo>
                    <a:cubicBezTo>
                      <a:pt x="155" y="820"/>
                      <a:pt x="148" y="820"/>
                      <a:pt x="143" y="825"/>
                    </a:cubicBezTo>
                    <a:cubicBezTo>
                      <a:pt x="136" y="832"/>
                      <a:pt x="141" y="844"/>
                      <a:pt x="137" y="852"/>
                    </a:cubicBezTo>
                    <a:cubicBezTo>
                      <a:pt x="133" y="859"/>
                      <a:pt x="118" y="868"/>
                      <a:pt x="113" y="876"/>
                    </a:cubicBezTo>
                    <a:cubicBezTo>
                      <a:pt x="117" y="893"/>
                      <a:pt x="138" y="897"/>
                      <a:pt x="155" y="900"/>
                    </a:cubicBezTo>
                    <a:cubicBezTo>
                      <a:pt x="159" y="902"/>
                      <a:pt x="163" y="905"/>
                      <a:pt x="167" y="906"/>
                    </a:cubicBezTo>
                    <a:cubicBezTo>
                      <a:pt x="175" y="908"/>
                      <a:pt x="187" y="902"/>
                      <a:pt x="191" y="909"/>
                    </a:cubicBezTo>
                    <a:cubicBezTo>
                      <a:pt x="197" y="920"/>
                      <a:pt x="158" y="927"/>
                      <a:pt x="158" y="927"/>
                    </a:cubicBezTo>
                    <a:cubicBezTo>
                      <a:pt x="142" y="939"/>
                      <a:pt x="145" y="939"/>
                      <a:pt x="155" y="954"/>
                    </a:cubicBezTo>
                    <a:cubicBezTo>
                      <a:pt x="138" y="968"/>
                      <a:pt x="119" y="976"/>
                      <a:pt x="98" y="984"/>
                    </a:cubicBezTo>
                    <a:cubicBezTo>
                      <a:pt x="89" y="1010"/>
                      <a:pt x="152" y="1017"/>
                      <a:pt x="170" y="1020"/>
                    </a:cubicBezTo>
                    <a:cubicBezTo>
                      <a:pt x="181" y="1027"/>
                      <a:pt x="192" y="1031"/>
                      <a:pt x="203" y="1038"/>
                    </a:cubicBezTo>
                    <a:cubicBezTo>
                      <a:pt x="196" y="1049"/>
                      <a:pt x="187" y="1051"/>
                      <a:pt x="176" y="1059"/>
                    </a:cubicBezTo>
                    <a:cubicBezTo>
                      <a:pt x="167" y="1093"/>
                      <a:pt x="166" y="1081"/>
                      <a:pt x="194" y="1104"/>
                    </a:cubicBezTo>
                    <a:cubicBezTo>
                      <a:pt x="204" y="1112"/>
                      <a:pt x="212" y="1122"/>
                      <a:pt x="221" y="1131"/>
                    </a:cubicBezTo>
                    <a:cubicBezTo>
                      <a:pt x="237" y="1147"/>
                      <a:pt x="265" y="1145"/>
                      <a:pt x="284" y="1158"/>
                    </a:cubicBezTo>
                    <a:cubicBezTo>
                      <a:pt x="251" y="1174"/>
                      <a:pt x="236" y="1174"/>
                      <a:pt x="194" y="1176"/>
                    </a:cubicBezTo>
                    <a:cubicBezTo>
                      <a:pt x="168" y="1181"/>
                      <a:pt x="143" y="1188"/>
                      <a:pt x="116" y="1191"/>
                    </a:cubicBezTo>
                    <a:cubicBezTo>
                      <a:pt x="87" y="1201"/>
                      <a:pt x="123" y="1187"/>
                      <a:pt x="161" y="1197"/>
                    </a:cubicBezTo>
                    <a:cubicBezTo>
                      <a:pt x="167" y="1199"/>
                      <a:pt x="149" y="1202"/>
                      <a:pt x="143" y="1203"/>
                    </a:cubicBezTo>
                    <a:cubicBezTo>
                      <a:pt x="134" y="1205"/>
                      <a:pt x="125" y="1205"/>
                      <a:pt x="116" y="1206"/>
                    </a:cubicBezTo>
                    <a:cubicBezTo>
                      <a:pt x="131" y="1207"/>
                      <a:pt x="147" y="1205"/>
                      <a:pt x="161" y="1209"/>
                    </a:cubicBezTo>
                    <a:cubicBezTo>
                      <a:pt x="167" y="1211"/>
                      <a:pt x="157" y="1223"/>
                      <a:pt x="161" y="1227"/>
                    </a:cubicBezTo>
                    <a:cubicBezTo>
                      <a:pt x="172" y="1238"/>
                      <a:pt x="180" y="1237"/>
                      <a:pt x="194" y="1239"/>
                    </a:cubicBezTo>
                    <a:cubicBezTo>
                      <a:pt x="174" y="1270"/>
                      <a:pt x="133" y="1278"/>
                      <a:pt x="98" y="1287"/>
                    </a:cubicBezTo>
                    <a:cubicBezTo>
                      <a:pt x="87" y="1294"/>
                      <a:pt x="81" y="1294"/>
                      <a:pt x="74" y="1305"/>
                    </a:cubicBezTo>
                    <a:cubicBezTo>
                      <a:pt x="99" y="1330"/>
                      <a:pt x="143" y="1325"/>
                      <a:pt x="176" y="1329"/>
                    </a:cubicBezTo>
                    <a:cubicBezTo>
                      <a:pt x="149" y="1331"/>
                      <a:pt x="122" y="1320"/>
                      <a:pt x="113" y="1347"/>
                    </a:cubicBezTo>
                    <a:cubicBezTo>
                      <a:pt x="126" y="1350"/>
                      <a:pt x="122" y="1347"/>
                      <a:pt x="128" y="1353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7" name="Freeform 24"/>
              <p:cNvSpPr>
                <a:spLocks/>
              </p:cNvSpPr>
              <p:nvPr/>
            </p:nvSpPr>
            <p:spPr bwMode="auto">
              <a:xfrm>
                <a:off x="2224" y="1493"/>
                <a:ext cx="250" cy="1001"/>
              </a:xfrm>
              <a:custGeom>
                <a:avLst/>
                <a:gdLst>
                  <a:gd name="T0" fmla="*/ 84 w 244"/>
                  <a:gd name="T1" fmla="*/ 0 h 1320"/>
                  <a:gd name="T2" fmla="*/ 277 w 244"/>
                  <a:gd name="T3" fmla="*/ 11 h 1320"/>
                  <a:gd name="T4" fmla="*/ 281 w 244"/>
                  <a:gd name="T5" fmla="*/ 11 h 1320"/>
                  <a:gd name="T6" fmla="*/ 209 w 244"/>
                  <a:gd name="T7" fmla="*/ 16 h 1320"/>
                  <a:gd name="T8" fmla="*/ 93 w 244"/>
                  <a:gd name="T9" fmla="*/ 20 h 1320"/>
                  <a:gd name="T10" fmla="*/ 120 w 244"/>
                  <a:gd name="T11" fmla="*/ 23 h 1320"/>
                  <a:gd name="T12" fmla="*/ 144 w 244"/>
                  <a:gd name="T13" fmla="*/ 24 h 1320"/>
                  <a:gd name="T14" fmla="*/ 87 w 244"/>
                  <a:gd name="T15" fmla="*/ 35 h 1320"/>
                  <a:gd name="T16" fmla="*/ 60 w 244"/>
                  <a:gd name="T17" fmla="*/ 39 h 1320"/>
                  <a:gd name="T18" fmla="*/ 120 w 244"/>
                  <a:gd name="T19" fmla="*/ 43 h 1320"/>
                  <a:gd name="T20" fmla="*/ 64 w 244"/>
                  <a:gd name="T21" fmla="*/ 47 h 1320"/>
                  <a:gd name="T22" fmla="*/ 168 w 244"/>
                  <a:gd name="T23" fmla="*/ 54 h 1320"/>
                  <a:gd name="T24" fmla="*/ 123 w 244"/>
                  <a:gd name="T25" fmla="*/ 57 h 1320"/>
                  <a:gd name="T26" fmla="*/ 126 w 244"/>
                  <a:gd name="T27" fmla="*/ 62 h 1320"/>
                  <a:gd name="T28" fmla="*/ 54 w 244"/>
                  <a:gd name="T29" fmla="*/ 67 h 1320"/>
                  <a:gd name="T30" fmla="*/ 141 w 244"/>
                  <a:gd name="T31" fmla="*/ 72 h 1320"/>
                  <a:gd name="T32" fmla="*/ 186 w 244"/>
                  <a:gd name="T33" fmla="*/ 76 h 1320"/>
                  <a:gd name="T34" fmla="*/ 60 w 244"/>
                  <a:gd name="T35" fmla="*/ 82 h 1320"/>
                  <a:gd name="T36" fmla="*/ 51 w 244"/>
                  <a:gd name="T37" fmla="*/ 83 h 1320"/>
                  <a:gd name="T38" fmla="*/ 160 w 244"/>
                  <a:gd name="T39" fmla="*/ 87 h 1320"/>
                  <a:gd name="T40" fmla="*/ 222 w 244"/>
                  <a:gd name="T41" fmla="*/ 91 h 1320"/>
                  <a:gd name="T42" fmla="*/ 75 w 244"/>
                  <a:gd name="T43" fmla="*/ 104 h 1320"/>
                  <a:gd name="T44" fmla="*/ 160 w 244"/>
                  <a:gd name="T45" fmla="*/ 113 h 1320"/>
                  <a:gd name="T46" fmla="*/ 78 w 244"/>
                  <a:gd name="T47" fmla="*/ 127 h 1320"/>
                  <a:gd name="T48" fmla="*/ 148 w 244"/>
                  <a:gd name="T49" fmla="*/ 132 h 1320"/>
                  <a:gd name="T50" fmla="*/ 209 w 244"/>
                  <a:gd name="T51" fmla="*/ 133 h 1320"/>
                  <a:gd name="T52" fmla="*/ 201 w 244"/>
                  <a:gd name="T53" fmla="*/ 138 h 1320"/>
                  <a:gd name="T54" fmla="*/ 228 w 244"/>
                  <a:gd name="T55" fmla="*/ 140 h 1320"/>
                  <a:gd name="T56" fmla="*/ 205 w 244"/>
                  <a:gd name="T57" fmla="*/ 142 h 1320"/>
                  <a:gd name="T58" fmla="*/ 78 w 244"/>
                  <a:gd name="T59" fmla="*/ 152 h 1320"/>
                  <a:gd name="T60" fmla="*/ 152 w 244"/>
                  <a:gd name="T61" fmla="*/ 160 h 1320"/>
                  <a:gd name="T62" fmla="*/ 0 w 244"/>
                  <a:gd name="T63" fmla="*/ 174 h 1320"/>
                  <a:gd name="T64" fmla="*/ 99 w 244"/>
                  <a:gd name="T65" fmla="*/ 181 h 1320"/>
                  <a:gd name="T66" fmla="*/ 261 w 244"/>
                  <a:gd name="T67" fmla="*/ 182 h 1320"/>
                  <a:gd name="T68" fmla="*/ 39 w 244"/>
                  <a:gd name="T69" fmla="*/ 187 h 1320"/>
                  <a:gd name="T70" fmla="*/ 93 w 244"/>
                  <a:gd name="T71" fmla="*/ 190 h 1320"/>
                  <a:gd name="T72" fmla="*/ 232 w 244"/>
                  <a:gd name="T73" fmla="*/ 192 h 1320"/>
                  <a:gd name="T74" fmla="*/ 75 w 244"/>
                  <a:gd name="T75" fmla="*/ 195 h 1320"/>
                  <a:gd name="T76" fmla="*/ 148 w 244"/>
                  <a:gd name="T77" fmla="*/ 196 h 1320"/>
                  <a:gd name="T78" fmla="*/ 138 w 244"/>
                  <a:gd name="T79" fmla="*/ 201 h 1320"/>
                  <a:gd name="T80" fmla="*/ 60 w 244"/>
                  <a:gd name="T81" fmla="*/ 203 h 1320"/>
                  <a:gd name="T82" fmla="*/ 12 w 244"/>
                  <a:gd name="T83" fmla="*/ 207 h 1320"/>
                  <a:gd name="T84" fmla="*/ 39 w 244"/>
                  <a:gd name="T85" fmla="*/ 212 h 1320"/>
                  <a:gd name="T86" fmla="*/ 180 w 244"/>
                  <a:gd name="T87" fmla="*/ 214 h 1320"/>
                  <a:gd name="T88" fmla="*/ 190 w 244"/>
                  <a:gd name="T89" fmla="*/ 215 h 1320"/>
                  <a:gd name="T90" fmla="*/ 180 w 244"/>
                  <a:gd name="T91" fmla="*/ 216 h 1320"/>
                  <a:gd name="T92" fmla="*/ 148 w 244"/>
                  <a:gd name="T93" fmla="*/ 220 h 1320"/>
                  <a:gd name="T94" fmla="*/ 132 w 244"/>
                  <a:gd name="T95" fmla="*/ 231 h 1320"/>
                  <a:gd name="T96" fmla="*/ 135 w 244"/>
                  <a:gd name="T97" fmla="*/ 242 h 1320"/>
                  <a:gd name="T98" fmla="*/ 144 w 244"/>
                  <a:gd name="T99" fmla="*/ 243 h 1320"/>
                  <a:gd name="T100" fmla="*/ 141 w 244"/>
                  <a:gd name="T101" fmla="*/ 241 h 1320"/>
                  <a:gd name="T102" fmla="*/ 120 w 244"/>
                  <a:gd name="T103" fmla="*/ 239 h 1320"/>
                  <a:gd name="T104" fmla="*/ 129 w 244"/>
                  <a:gd name="T105" fmla="*/ 251 h 132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44" h="1320">
                    <a:moveTo>
                      <a:pt x="72" y="0"/>
                    </a:moveTo>
                    <a:cubicBezTo>
                      <a:pt x="125" y="26"/>
                      <a:pt x="183" y="40"/>
                      <a:pt x="240" y="54"/>
                    </a:cubicBezTo>
                    <a:cubicBezTo>
                      <a:pt x="241" y="57"/>
                      <a:pt x="244" y="60"/>
                      <a:pt x="243" y="63"/>
                    </a:cubicBezTo>
                    <a:cubicBezTo>
                      <a:pt x="240" y="70"/>
                      <a:pt x="187" y="83"/>
                      <a:pt x="180" y="84"/>
                    </a:cubicBezTo>
                    <a:cubicBezTo>
                      <a:pt x="148" y="96"/>
                      <a:pt x="115" y="105"/>
                      <a:pt x="81" y="108"/>
                    </a:cubicBezTo>
                    <a:cubicBezTo>
                      <a:pt x="50" y="114"/>
                      <a:pt x="70" y="108"/>
                      <a:pt x="102" y="117"/>
                    </a:cubicBezTo>
                    <a:cubicBezTo>
                      <a:pt x="111" y="119"/>
                      <a:pt x="118" y="126"/>
                      <a:pt x="126" y="129"/>
                    </a:cubicBezTo>
                    <a:cubicBezTo>
                      <a:pt x="145" y="157"/>
                      <a:pt x="90" y="171"/>
                      <a:pt x="75" y="186"/>
                    </a:cubicBezTo>
                    <a:cubicBezTo>
                      <a:pt x="68" y="193"/>
                      <a:pt x="54" y="207"/>
                      <a:pt x="54" y="207"/>
                    </a:cubicBezTo>
                    <a:cubicBezTo>
                      <a:pt x="61" y="228"/>
                      <a:pt x="83" y="226"/>
                      <a:pt x="102" y="228"/>
                    </a:cubicBezTo>
                    <a:cubicBezTo>
                      <a:pt x="87" y="234"/>
                      <a:pt x="72" y="239"/>
                      <a:pt x="57" y="246"/>
                    </a:cubicBezTo>
                    <a:cubicBezTo>
                      <a:pt x="73" y="268"/>
                      <a:pt x="116" y="260"/>
                      <a:pt x="144" y="279"/>
                    </a:cubicBezTo>
                    <a:cubicBezTo>
                      <a:pt x="138" y="301"/>
                      <a:pt x="122" y="289"/>
                      <a:pt x="105" y="300"/>
                    </a:cubicBezTo>
                    <a:cubicBezTo>
                      <a:pt x="120" y="310"/>
                      <a:pt x="140" y="311"/>
                      <a:pt x="108" y="327"/>
                    </a:cubicBezTo>
                    <a:cubicBezTo>
                      <a:pt x="95" y="347"/>
                      <a:pt x="69" y="346"/>
                      <a:pt x="48" y="351"/>
                    </a:cubicBezTo>
                    <a:cubicBezTo>
                      <a:pt x="19" y="371"/>
                      <a:pt x="115" y="377"/>
                      <a:pt x="123" y="378"/>
                    </a:cubicBezTo>
                    <a:cubicBezTo>
                      <a:pt x="139" y="383"/>
                      <a:pt x="153" y="385"/>
                      <a:pt x="162" y="399"/>
                    </a:cubicBezTo>
                    <a:cubicBezTo>
                      <a:pt x="124" y="418"/>
                      <a:pt x="94" y="422"/>
                      <a:pt x="54" y="432"/>
                    </a:cubicBezTo>
                    <a:cubicBezTo>
                      <a:pt x="51" y="434"/>
                      <a:pt x="42" y="435"/>
                      <a:pt x="45" y="438"/>
                    </a:cubicBezTo>
                    <a:cubicBezTo>
                      <a:pt x="61" y="454"/>
                      <a:pt x="116" y="456"/>
                      <a:pt x="138" y="459"/>
                    </a:cubicBezTo>
                    <a:cubicBezTo>
                      <a:pt x="157" y="464"/>
                      <a:pt x="176" y="469"/>
                      <a:pt x="192" y="480"/>
                    </a:cubicBezTo>
                    <a:cubicBezTo>
                      <a:pt x="178" y="522"/>
                      <a:pt x="96" y="521"/>
                      <a:pt x="63" y="543"/>
                    </a:cubicBezTo>
                    <a:cubicBezTo>
                      <a:pt x="52" y="577"/>
                      <a:pt x="117" y="590"/>
                      <a:pt x="138" y="594"/>
                    </a:cubicBezTo>
                    <a:cubicBezTo>
                      <a:pt x="133" y="632"/>
                      <a:pt x="95" y="644"/>
                      <a:pt x="66" y="666"/>
                    </a:cubicBezTo>
                    <a:cubicBezTo>
                      <a:pt x="58" y="691"/>
                      <a:pt x="114" y="692"/>
                      <a:pt x="129" y="693"/>
                    </a:cubicBezTo>
                    <a:cubicBezTo>
                      <a:pt x="85" y="704"/>
                      <a:pt x="33" y="697"/>
                      <a:pt x="180" y="702"/>
                    </a:cubicBezTo>
                    <a:cubicBezTo>
                      <a:pt x="197" y="708"/>
                      <a:pt x="183" y="717"/>
                      <a:pt x="174" y="726"/>
                    </a:cubicBezTo>
                    <a:cubicBezTo>
                      <a:pt x="182" y="729"/>
                      <a:pt x="195" y="724"/>
                      <a:pt x="198" y="732"/>
                    </a:cubicBezTo>
                    <a:cubicBezTo>
                      <a:pt x="203" y="743"/>
                      <a:pt x="181" y="746"/>
                      <a:pt x="177" y="747"/>
                    </a:cubicBezTo>
                    <a:cubicBezTo>
                      <a:pt x="145" y="771"/>
                      <a:pt x="96" y="771"/>
                      <a:pt x="66" y="801"/>
                    </a:cubicBezTo>
                    <a:cubicBezTo>
                      <a:pt x="90" y="809"/>
                      <a:pt x="114" y="819"/>
                      <a:pt x="132" y="837"/>
                    </a:cubicBezTo>
                    <a:cubicBezTo>
                      <a:pt x="111" y="878"/>
                      <a:pt x="38" y="889"/>
                      <a:pt x="0" y="918"/>
                    </a:cubicBezTo>
                    <a:cubicBezTo>
                      <a:pt x="20" y="947"/>
                      <a:pt x="53" y="949"/>
                      <a:pt x="87" y="951"/>
                    </a:cubicBezTo>
                    <a:cubicBezTo>
                      <a:pt x="133" y="954"/>
                      <a:pt x="225" y="957"/>
                      <a:pt x="225" y="957"/>
                    </a:cubicBezTo>
                    <a:cubicBezTo>
                      <a:pt x="140" y="978"/>
                      <a:pt x="138" y="981"/>
                      <a:pt x="33" y="984"/>
                    </a:cubicBezTo>
                    <a:cubicBezTo>
                      <a:pt x="3" y="1004"/>
                      <a:pt x="78" y="1002"/>
                      <a:pt x="81" y="1002"/>
                    </a:cubicBezTo>
                    <a:cubicBezTo>
                      <a:pt x="187" y="1011"/>
                      <a:pt x="102" y="1006"/>
                      <a:pt x="201" y="1011"/>
                    </a:cubicBezTo>
                    <a:cubicBezTo>
                      <a:pt x="175" y="1049"/>
                      <a:pt x="109" y="1025"/>
                      <a:pt x="63" y="1026"/>
                    </a:cubicBezTo>
                    <a:cubicBezTo>
                      <a:pt x="85" y="1028"/>
                      <a:pt x="107" y="1031"/>
                      <a:pt x="129" y="1035"/>
                    </a:cubicBezTo>
                    <a:cubicBezTo>
                      <a:pt x="143" y="1044"/>
                      <a:pt x="133" y="1051"/>
                      <a:pt x="120" y="1056"/>
                    </a:cubicBezTo>
                    <a:cubicBezTo>
                      <a:pt x="99" y="1064"/>
                      <a:pt x="76" y="1065"/>
                      <a:pt x="54" y="1068"/>
                    </a:cubicBezTo>
                    <a:cubicBezTo>
                      <a:pt x="37" y="1074"/>
                      <a:pt x="26" y="1078"/>
                      <a:pt x="12" y="1089"/>
                    </a:cubicBezTo>
                    <a:cubicBezTo>
                      <a:pt x="6" y="1108"/>
                      <a:pt x="15" y="1110"/>
                      <a:pt x="33" y="1113"/>
                    </a:cubicBezTo>
                    <a:cubicBezTo>
                      <a:pt x="68" y="1127"/>
                      <a:pt x="120" y="1126"/>
                      <a:pt x="156" y="1128"/>
                    </a:cubicBezTo>
                    <a:cubicBezTo>
                      <a:pt x="159" y="1129"/>
                      <a:pt x="168" y="1131"/>
                      <a:pt x="165" y="1131"/>
                    </a:cubicBezTo>
                    <a:cubicBezTo>
                      <a:pt x="128" y="1137"/>
                      <a:pt x="81" y="1131"/>
                      <a:pt x="156" y="1137"/>
                    </a:cubicBezTo>
                    <a:cubicBezTo>
                      <a:pt x="130" y="1146"/>
                      <a:pt x="85" y="1129"/>
                      <a:pt x="129" y="1158"/>
                    </a:cubicBezTo>
                    <a:cubicBezTo>
                      <a:pt x="117" y="1176"/>
                      <a:pt x="118" y="1188"/>
                      <a:pt x="114" y="1212"/>
                    </a:cubicBezTo>
                    <a:cubicBezTo>
                      <a:pt x="115" y="1231"/>
                      <a:pt x="113" y="1250"/>
                      <a:pt x="117" y="1269"/>
                    </a:cubicBezTo>
                    <a:cubicBezTo>
                      <a:pt x="118" y="1273"/>
                      <a:pt x="123" y="1277"/>
                      <a:pt x="126" y="1275"/>
                    </a:cubicBezTo>
                    <a:cubicBezTo>
                      <a:pt x="129" y="1274"/>
                      <a:pt x="125" y="1268"/>
                      <a:pt x="123" y="1266"/>
                    </a:cubicBezTo>
                    <a:cubicBezTo>
                      <a:pt x="123" y="1266"/>
                      <a:pt x="74" y="1248"/>
                      <a:pt x="102" y="1257"/>
                    </a:cubicBezTo>
                    <a:cubicBezTo>
                      <a:pt x="101" y="1272"/>
                      <a:pt x="84" y="1320"/>
                      <a:pt x="111" y="132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8" name="Freeform 25"/>
              <p:cNvSpPr>
                <a:spLocks/>
              </p:cNvSpPr>
              <p:nvPr/>
            </p:nvSpPr>
            <p:spPr bwMode="auto">
              <a:xfrm>
                <a:off x="2638" y="1493"/>
                <a:ext cx="179" cy="965"/>
              </a:xfrm>
              <a:custGeom>
                <a:avLst/>
                <a:gdLst>
                  <a:gd name="T0" fmla="*/ 176 w 175"/>
                  <a:gd name="T1" fmla="*/ 12 h 965"/>
                  <a:gd name="T2" fmla="*/ 116 w 175"/>
                  <a:gd name="T3" fmla="*/ 72 h 965"/>
                  <a:gd name="T4" fmla="*/ 102 w 175"/>
                  <a:gd name="T5" fmla="*/ 115 h 965"/>
                  <a:gd name="T6" fmla="*/ 105 w 175"/>
                  <a:gd name="T7" fmla="*/ 145 h 965"/>
                  <a:gd name="T8" fmla="*/ 54 w 175"/>
                  <a:gd name="T9" fmla="*/ 195 h 965"/>
                  <a:gd name="T10" fmla="*/ 84 w 175"/>
                  <a:gd name="T11" fmla="*/ 227 h 965"/>
                  <a:gd name="T12" fmla="*/ 105 w 175"/>
                  <a:gd name="T13" fmla="*/ 261 h 965"/>
                  <a:gd name="T14" fmla="*/ 51 w 175"/>
                  <a:gd name="T15" fmla="*/ 273 h 965"/>
                  <a:gd name="T16" fmla="*/ 54 w 175"/>
                  <a:gd name="T17" fmla="*/ 312 h 965"/>
                  <a:gd name="T18" fmla="*/ 42 w 175"/>
                  <a:gd name="T19" fmla="*/ 318 h 965"/>
                  <a:gd name="T20" fmla="*/ 93 w 175"/>
                  <a:gd name="T21" fmla="*/ 328 h 965"/>
                  <a:gd name="T22" fmla="*/ 21 w 175"/>
                  <a:gd name="T23" fmla="*/ 384 h 965"/>
                  <a:gd name="T24" fmla="*/ 156 w 175"/>
                  <a:gd name="T25" fmla="*/ 398 h 965"/>
                  <a:gd name="T26" fmla="*/ 99 w 175"/>
                  <a:gd name="T27" fmla="*/ 416 h 965"/>
                  <a:gd name="T28" fmla="*/ 39 w 175"/>
                  <a:gd name="T29" fmla="*/ 432 h 965"/>
                  <a:gd name="T30" fmla="*/ 108 w 175"/>
                  <a:gd name="T31" fmla="*/ 485 h 965"/>
                  <a:gd name="T32" fmla="*/ 15 w 175"/>
                  <a:gd name="T33" fmla="*/ 503 h 965"/>
                  <a:gd name="T34" fmla="*/ 57 w 175"/>
                  <a:gd name="T35" fmla="*/ 529 h 965"/>
                  <a:gd name="T36" fmla="*/ 105 w 175"/>
                  <a:gd name="T37" fmla="*/ 573 h 965"/>
                  <a:gd name="T38" fmla="*/ 72 w 175"/>
                  <a:gd name="T39" fmla="*/ 593 h 965"/>
                  <a:gd name="T40" fmla="*/ 120 w 175"/>
                  <a:gd name="T41" fmla="*/ 623 h 965"/>
                  <a:gd name="T42" fmla="*/ 84 w 175"/>
                  <a:gd name="T43" fmla="*/ 633 h 965"/>
                  <a:gd name="T44" fmla="*/ 111 w 175"/>
                  <a:gd name="T45" fmla="*/ 653 h 965"/>
                  <a:gd name="T46" fmla="*/ 33 w 175"/>
                  <a:gd name="T47" fmla="*/ 673 h 965"/>
                  <a:gd name="T48" fmla="*/ 108 w 175"/>
                  <a:gd name="T49" fmla="*/ 720 h 965"/>
                  <a:gd name="T50" fmla="*/ 125 w 175"/>
                  <a:gd name="T51" fmla="*/ 738 h 965"/>
                  <a:gd name="T52" fmla="*/ 138 w 175"/>
                  <a:gd name="T53" fmla="*/ 776 h 965"/>
                  <a:gd name="T54" fmla="*/ 189 w 175"/>
                  <a:gd name="T55" fmla="*/ 802 h 965"/>
                  <a:gd name="T56" fmla="*/ 138 w 175"/>
                  <a:gd name="T57" fmla="*/ 816 h 965"/>
                  <a:gd name="T58" fmla="*/ 105 w 175"/>
                  <a:gd name="T59" fmla="*/ 836 h 965"/>
                  <a:gd name="T60" fmla="*/ 60 w 175"/>
                  <a:gd name="T61" fmla="*/ 856 h 965"/>
                  <a:gd name="T62" fmla="*/ 15 w 175"/>
                  <a:gd name="T63" fmla="*/ 860 h 965"/>
                  <a:gd name="T64" fmla="*/ 99 w 175"/>
                  <a:gd name="T65" fmla="*/ 891 h 965"/>
                  <a:gd name="T66" fmla="*/ 87 w 175"/>
                  <a:gd name="T67" fmla="*/ 903 h 965"/>
                  <a:gd name="T68" fmla="*/ 81 w 175"/>
                  <a:gd name="T69" fmla="*/ 929 h 96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75" h="965">
                    <a:moveTo>
                      <a:pt x="108" y="2"/>
                    </a:moveTo>
                    <a:cubicBezTo>
                      <a:pt x="125" y="3"/>
                      <a:pt x="147" y="0"/>
                      <a:pt x="153" y="12"/>
                    </a:cubicBezTo>
                    <a:cubicBezTo>
                      <a:pt x="135" y="36"/>
                      <a:pt x="98" y="42"/>
                      <a:pt x="75" y="62"/>
                    </a:cubicBezTo>
                    <a:cubicBezTo>
                      <a:pt x="82" y="70"/>
                      <a:pt x="89" y="70"/>
                      <a:pt x="102" y="72"/>
                    </a:cubicBezTo>
                    <a:cubicBezTo>
                      <a:pt x="110" y="74"/>
                      <a:pt x="126" y="76"/>
                      <a:pt x="126" y="76"/>
                    </a:cubicBezTo>
                    <a:cubicBezTo>
                      <a:pt x="134" y="93"/>
                      <a:pt x="106" y="104"/>
                      <a:pt x="90" y="115"/>
                    </a:cubicBezTo>
                    <a:cubicBezTo>
                      <a:pt x="82" y="120"/>
                      <a:pt x="69" y="133"/>
                      <a:pt x="69" y="133"/>
                    </a:cubicBezTo>
                    <a:cubicBezTo>
                      <a:pt x="81" y="137"/>
                      <a:pt x="89" y="136"/>
                      <a:pt x="93" y="145"/>
                    </a:cubicBezTo>
                    <a:cubicBezTo>
                      <a:pt x="88" y="155"/>
                      <a:pt x="30" y="171"/>
                      <a:pt x="12" y="175"/>
                    </a:cubicBezTo>
                    <a:cubicBezTo>
                      <a:pt x="36" y="182"/>
                      <a:pt x="69" y="174"/>
                      <a:pt x="48" y="195"/>
                    </a:cubicBezTo>
                    <a:cubicBezTo>
                      <a:pt x="72" y="200"/>
                      <a:pt x="60" y="198"/>
                      <a:pt x="84" y="201"/>
                    </a:cubicBezTo>
                    <a:cubicBezTo>
                      <a:pt x="104" y="210"/>
                      <a:pt x="81" y="218"/>
                      <a:pt x="72" y="227"/>
                    </a:cubicBezTo>
                    <a:cubicBezTo>
                      <a:pt x="76" y="239"/>
                      <a:pt x="79" y="239"/>
                      <a:pt x="96" y="243"/>
                    </a:cubicBezTo>
                    <a:cubicBezTo>
                      <a:pt x="77" y="263"/>
                      <a:pt x="120" y="243"/>
                      <a:pt x="93" y="261"/>
                    </a:cubicBezTo>
                    <a:cubicBezTo>
                      <a:pt x="88" y="265"/>
                      <a:pt x="75" y="268"/>
                      <a:pt x="69" y="269"/>
                    </a:cubicBezTo>
                    <a:cubicBezTo>
                      <a:pt x="61" y="271"/>
                      <a:pt x="45" y="273"/>
                      <a:pt x="45" y="273"/>
                    </a:cubicBezTo>
                    <a:cubicBezTo>
                      <a:pt x="30" y="283"/>
                      <a:pt x="14" y="287"/>
                      <a:pt x="0" y="300"/>
                    </a:cubicBezTo>
                    <a:cubicBezTo>
                      <a:pt x="6" y="311"/>
                      <a:pt x="32" y="311"/>
                      <a:pt x="48" y="312"/>
                    </a:cubicBezTo>
                    <a:cubicBezTo>
                      <a:pt x="95" y="314"/>
                      <a:pt x="25" y="308"/>
                      <a:pt x="69" y="309"/>
                    </a:cubicBezTo>
                    <a:cubicBezTo>
                      <a:pt x="103" y="311"/>
                      <a:pt x="36" y="316"/>
                      <a:pt x="36" y="318"/>
                    </a:cubicBezTo>
                    <a:cubicBezTo>
                      <a:pt x="36" y="329"/>
                      <a:pt x="95" y="326"/>
                      <a:pt x="78" y="327"/>
                    </a:cubicBezTo>
                    <a:cubicBezTo>
                      <a:pt x="42" y="327"/>
                      <a:pt x="117" y="327"/>
                      <a:pt x="81" y="328"/>
                    </a:cubicBezTo>
                    <a:cubicBezTo>
                      <a:pt x="57" y="336"/>
                      <a:pt x="78" y="338"/>
                      <a:pt x="84" y="350"/>
                    </a:cubicBezTo>
                    <a:cubicBezTo>
                      <a:pt x="70" y="368"/>
                      <a:pt x="44" y="373"/>
                      <a:pt x="21" y="384"/>
                    </a:cubicBezTo>
                    <a:cubicBezTo>
                      <a:pt x="17" y="392"/>
                      <a:pt x="12" y="395"/>
                      <a:pt x="36" y="396"/>
                    </a:cubicBezTo>
                    <a:cubicBezTo>
                      <a:pt x="70" y="398"/>
                      <a:pt x="104" y="397"/>
                      <a:pt x="138" y="398"/>
                    </a:cubicBezTo>
                    <a:cubicBezTo>
                      <a:pt x="123" y="408"/>
                      <a:pt x="120" y="409"/>
                      <a:pt x="99" y="412"/>
                    </a:cubicBezTo>
                    <a:cubicBezTo>
                      <a:pt x="95" y="413"/>
                      <a:pt x="91" y="415"/>
                      <a:pt x="87" y="416"/>
                    </a:cubicBezTo>
                    <a:cubicBezTo>
                      <a:pt x="81" y="417"/>
                      <a:pt x="75" y="418"/>
                      <a:pt x="69" y="420"/>
                    </a:cubicBezTo>
                    <a:cubicBezTo>
                      <a:pt x="57" y="424"/>
                      <a:pt x="33" y="432"/>
                      <a:pt x="33" y="432"/>
                    </a:cubicBezTo>
                    <a:cubicBezTo>
                      <a:pt x="25" y="440"/>
                      <a:pt x="16" y="444"/>
                      <a:pt x="12" y="454"/>
                    </a:cubicBezTo>
                    <a:cubicBezTo>
                      <a:pt x="27" y="468"/>
                      <a:pt x="71" y="479"/>
                      <a:pt x="96" y="485"/>
                    </a:cubicBezTo>
                    <a:cubicBezTo>
                      <a:pt x="90" y="487"/>
                      <a:pt x="85" y="493"/>
                      <a:pt x="78" y="495"/>
                    </a:cubicBezTo>
                    <a:cubicBezTo>
                      <a:pt x="62" y="499"/>
                      <a:pt x="33" y="501"/>
                      <a:pt x="15" y="503"/>
                    </a:cubicBezTo>
                    <a:cubicBezTo>
                      <a:pt x="0" y="517"/>
                      <a:pt x="49" y="514"/>
                      <a:pt x="60" y="515"/>
                    </a:cubicBezTo>
                    <a:cubicBezTo>
                      <a:pt x="58" y="519"/>
                      <a:pt x="51" y="523"/>
                      <a:pt x="51" y="529"/>
                    </a:cubicBezTo>
                    <a:cubicBezTo>
                      <a:pt x="51" y="539"/>
                      <a:pt x="106" y="551"/>
                      <a:pt x="117" y="553"/>
                    </a:cubicBezTo>
                    <a:cubicBezTo>
                      <a:pt x="152" y="567"/>
                      <a:pt x="114" y="571"/>
                      <a:pt x="93" y="573"/>
                    </a:cubicBezTo>
                    <a:cubicBezTo>
                      <a:pt x="72" y="578"/>
                      <a:pt x="79" y="574"/>
                      <a:pt x="69" y="583"/>
                    </a:cubicBezTo>
                    <a:cubicBezTo>
                      <a:pt x="124" y="586"/>
                      <a:pt x="88" y="589"/>
                      <a:pt x="63" y="593"/>
                    </a:cubicBezTo>
                    <a:cubicBezTo>
                      <a:pt x="59" y="595"/>
                      <a:pt x="54" y="596"/>
                      <a:pt x="51" y="599"/>
                    </a:cubicBezTo>
                    <a:cubicBezTo>
                      <a:pt x="36" y="613"/>
                      <a:pt x="89" y="616"/>
                      <a:pt x="105" y="623"/>
                    </a:cubicBezTo>
                    <a:cubicBezTo>
                      <a:pt x="100" y="625"/>
                      <a:pt x="95" y="628"/>
                      <a:pt x="90" y="629"/>
                    </a:cubicBezTo>
                    <a:cubicBezTo>
                      <a:pt x="84" y="631"/>
                      <a:pt x="72" y="633"/>
                      <a:pt x="72" y="633"/>
                    </a:cubicBezTo>
                    <a:cubicBezTo>
                      <a:pt x="68" y="642"/>
                      <a:pt x="66" y="639"/>
                      <a:pt x="81" y="645"/>
                    </a:cubicBezTo>
                    <a:cubicBezTo>
                      <a:pt x="87" y="648"/>
                      <a:pt x="99" y="653"/>
                      <a:pt x="99" y="653"/>
                    </a:cubicBezTo>
                    <a:cubicBezTo>
                      <a:pt x="94" y="663"/>
                      <a:pt x="69" y="665"/>
                      <a:pt x="54" y="667"/>
                    </a:cubicBezTo>
                    <a:cubicBezTo>
                      <a:pt x="45" y="669"/>
                      <a:pt x="27" y="673"/>
                      <a:pt x="27" y="673"/>
                    </a:cubicBezTo>
                    <a:cubicBezTo>
                      <a:pt x="1" y="691"/>
                      <a:pt x="67" y="692"/>
                      <a:pt x="87" y="698"/>
                    </a:cubicBezTo>
                    <a:cubicBezTo>
                      <a:pt x="68" y="710"/>
                      <a:pt x="63" y="716"/>
                      <a:pt x="96" y="720"/>
                    </a:cubicBezTo>
                    <a:cubicBezTo>
                      <a:pt x="114" y="724"/>
                      <a:pt x="132" y="726"/>
                      <a:pt x="150" y="730"/>
                    </a:cubicBezTo>
                    <a:cubicBezTo>
                      <a:pt x="175" y="741"/>
                      <a:pt x="111" y="738"/>
                      <a:pt x="108" y="738"/>
                    </a:cubicBezTo>
                    <a:cubicBezTo>
                      <a:pt x="84" y="743"/>
                      <a:pt x="58" y="747"/>
                      <a:pt x="33" y="750"/>
                    </a:cubicBezTo>
                    <a:cubicBezTo>
                      <a:pt x="2" y="771"/>
                      <a:pt x="108" y="775"/>
                      <a:pt x="120" y="776"/>
                    </a:cubicBezTo>
                    <a:cubicBezTo>
                      <a:pt x="132" y="781"/>
                      <a:pt x="141" y="779"/>
                      <a:pt x="132" y="788"/>
                    </a:cubicBezTo>
                    <a:cubicBezTo>
                      <a:pt x="140" y="796"/>
                      <a:pt x="153" y="797"/>
                      <a:pt x="165" y="802"/>
                    </a:cubicBezTo>
                    <a:cubicBezTo>
                      <a:pt x="150" y="817"/>
                      <a:pt x="170" y="801"/>
                      <a:pt x="123" y="810"/>
                    </a:cubicBezTo>
                    <a:cubicBezTo>
                      <a:pt x="120" y="811"/>
                      <a:pt x="122" y="815"/>
                      <a:pt x="120" y="816"/>
                    </a:cubicBezTo>
                    <a:cubicBezTo>
                      <a:pt x="113" y="821"/>
                      <a:pt x="98" y="823"/>
                      <a:pt x="90" y="826"/>
                    </a:cubicBezTo>
                    <a:cubicBezTo>
                      <a:pt x="77" y="840"/>
                      <a:pt x="87" y="826"/>
                      <a:pt x="93" y="836"/>
                    </a:cubicBezTo>
                    <a:cubicBezTo>
                      <a:pt x="98" y="845"/>
                      <a:pt x="62" y="849"/>
                      <a:pt x="57" y="850"/>
                    </a:cubicBezTo>
                    <a:cubicBezTo>
                      <a:pt x="56" y="852"/>
                      <a:pt x="51" y="856"/>
                      <a:pt x="54" y="856"/>
                    </a:cubicBezTo>
                    <a:cubicBezTo>
                      <a:pt x="72" y="859"/>
                      <a:pt x="126" y="856"/>
                      <a:pt x="108" y="858"/>
                    </a:cubicBezTo>
                    <a:cubicBezTo>
                      <a:pt x="77" y="862"/>
                      <a:pt x="46" y="860"/>
                      <a:pt x="15" y="860"/>
                    </a:cubicBezTo>
                    <a:cubicBezTo>
                      <a:pt x="97" y="863"/>
                      <a:pt x="82" y="851"/>
                      <a:pt x="69" y="877"/>
                    </a:cubicBezTo>
                    <a:cubicBezTo>
                      <a:pt x="73" y="885"/>
                      <a:pt x="80" y="883"/>
                      <a:pt x="87" y="891"/>
                    </a:cubicBezTo>
                    <a:cubicBezTo>
                      <a:pt x="62" y="896"/>
                      <a:pt x="89" y="889"/>
                      <a:pt x="87" y="897"/>
                    </a:cubicBezTo>
                    <a:cubicBezTo>
                      <a:pt x="86" y="900"/>
                      <a:pt x="79" y="901"/>
                      <a:pt x="75" y="903"/>
                    </a:cubicBezTo>
                    <a:cubicBezTo>
                      <a:pt x="44" y="917"/>
                      <a:pt x="59" y="907"/>
                      <a:pt x="42" y="919"/>
                    </a:cubicBezTo>
                    <a:cubicBezTo>
                      <a:pt x="55" y="925"/>
                      <a:pt x="92" y="919"/>
                      <a:pt x="69" y="929"/>
                    </a:cubicBezTo>
                    <a:cubicBezTo>
                      <a:pt x="67" y="934"/>
                      <a:pt x="47" y="965"/>
                      <a:pt x="54" y="965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59" name="Freeform 26"/>
              <p:cNvSpPr>
                <a:spLocks/>
              </p:cNvSpPr>
              <p:nvPr/>
            </p:nvSpPr>
            <p:spPr bwMode="auto">
              <a:xfrm>
                <a:off x="1885" y="1493"/>
                <a:ext cx="205" cy="943"/>
              </a:xfrm>
              <a:custGeom>
                <a:avLst/>
                <a:gdLst>
                  <a:gd name="T0" fmla="*/ 15 w 201"/>
                  <a:gd name="T1" fmla="*/ 4 h 1407"/>
                  <a:gd name="T2" fmla="*/ 75 w 201"/>
                  <a:gd name="T3" fmla="*/ 7 h 1407"/>
                  <a:gd name="T4" fmla="*/ 51 w 201"/>
                  <a:gd name="T5" fmla="*/ 16 h 1407"/>
                  <a:gd name="T6" fmla="*/ 21 w 201"/>
                  <a:gd name="T7" fmla="*/ 25 h 1407"/>
                  <a:gd name="T8" fmla="*/ 181 w 201"/>
                  <a:gd name="T9" fmla="*/ 28 h 1407"/>
                  <a:gd name="T10" fmla="*/ 69 w 201"/>
                  <a:gd name="T11" fmla="*/ 32 h 1407"/>
                  <a:gd name="T12" fmla="*/ 63 w 201"/>
                  <a:gd name="T13" fmla="*/ 34 h 1407"/>
                  <a:gd name="T14" fmla="*/ 51 w 201"/>
                  <a:gd name="T15" fmla="*/ 36 h 1407"/>
                  <a:gd name="T16" fmla="*/ 135 w 201"/>
                  <a:gd name="T17" fmla="*/ 42 h 1407"/>
                  <a:gd name="T18" fmla="*/ 6 w 201"/>
                  <a:gd name="T19" fmla="*/ 48 h 1407"/>
                  <a:gd name="T20" fmla="*/ 93 w 201"/>
                  <a:gd name="T21" fmla="*/ 50 h 1407"/>
                  <a:gd name="T22" fmla="*/ 126 w 201"/>
                  <a:gd name="T23" fmla="*/ 54 h 1407"/>
                  <a:gd name="T24" fmla="*/ 75 w 201"/>
                  <a:gd name="T25" fmla="*/ 59 h 1407"/>
                  <a:gd name="T26" fmla="*/ 105 w 201"/>
                  <a:gd name="T27" fmla="*/ 60 h 1407"/>
                  <a:gd name="T28" fmla="*/ 144 w 201"/>
                  <a:gd name="T29" fmla="*/ 64 h 1407"/>
                  <a:gd name="T30" fmla="*/ 96 w 201"/>
                  <a:gd name="T31" fmla="*/ 68 h 1407"/>
                  <a:gd name="T32" fmla="*/ 24 w 201"/>
                  <a:gd name="T33" fmla="*/ 76 h 1407"/>
                  <a:gd name="T34" fmla="*/ 24 w 201"/>
                  <a:gd name="T35" fmla="*/ 76 h 1407"/>
                  <a:gd name="T36" fmla="*/ 80 w 201"/>
                  <a:gd name="T37" fmla="*/ 78 h 1407"/>
                  <a:gd name="T38" fmla="*/ 123 w 201"/>
                  <a:gd name="T39" fmla="*/ 80 h 1407"/>
                  <a:gd name="T40" fmla="*/ 72 w 201"/>
                  <a:gd name="T41" fmla="*/ 86 h 1407"/>
                  <a:gd name="T42" fmla="*/ 86 w 201"/>
                  <a:gd name="T43" fmla="*/ 90 h 1407"/>
                  <a:gd name="T44" fmla="*/ 21 w 201"/>
                  <a:gd name="T45" fmla="*/ 97 h 1407"/>
                  <a:gd name="T46" fmla="*/ 60 w 201"/>
                  <a:gd name="T47" fmla="*/ 99 h 1407"/>
                  <a:gd name="T48" fmla="*/ 225 w 201"/>
                  <a:gd name="T49" fmla="*/ 103 h 1407"/>
                  <a:gd name="T50" fmla="*/ 69 w 201"/>
                  <a:gd name="T51" fmla="*/ 107 h 1407"/>
                  <a:gd name="T52" fmla="*/ 75 w 201"/>
                  <a:gd name="T53" fmla="*/ 107 h 1407"/>
                  <a:gd name="T54" fmla="*/ 80 w 201"/>
                  <a:gd name="T55" fmla="*/ 109 h 1407"/>
                  <a:gd name="T56" fmla="*/ 80 w 201"/>
                  <a:gd name="T57" fmla="*/ 117 h 1407"/>
                  <a:gd name="T58" fmla="*/ 80 w 201"/>
                  <a:gd name="T59" fmla="*/ 117 h 1407"/>
                  <a:gd name="T60" fmla="*/ 111 w 201"/>
                  <a:gd name="T61" fmla="*/ 119 h 1407"/>
                  <a:gd name="T62" fmla="*/ 96 w 201"/>
                  <a:gd name="T63" fmla="*/ 127 h 140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01" h="1407">
                    <a:moveTo>
                      <a:pt x="81" y="0"/>
                    </a:moveTo>
                    <a:cubicBezTo>
                      <a:pt x="60" y="16"/>
                      <a:pt x="40" y="37"/>
                      <a:pt x="15" y="45"/>
                    </a:cubicBezTo>
                    <a:cubicBezTo>
                      <a:pt x="0" y="67"/>
                      <a:pt x="17" y="57"/>
                      <a:pt x="120" y="60"/>
                    </a:cubicBezTo>
                    <a:cubicBezTo>
                      <a:pt x="106" y="74"/>
                      <a:pt x="86" y="76"/>
                      <a:pt x="69" y="87"/>
                    </a:cubicBezTo>
                    <a:cubicBezTo>
                      <a:pt x="71" y="94"/>
                      <a:pt x="80" y="98"/>
                      <a:pt x="81" y="105"/>
                    </a:cubicBezTo>
                    <a:cubicBezTo>
                      <a:pt x="87" y="133"/>
                      <a:pt x="53" y="153"/>
                      <a:pt x="45" y="177"/>
                    </a:cubicBezTo>
                    <a:cubicBezTo>
                      <a:pt x="55" y="180"/>
                      <a:pt x="65" y="186"/>
                      <a:pt x="75" y="189"/>
                    </a:cubicBezTo>
                    <a:cubicBezTo>
                      <a:pt x="101" y="215"/>
                      <a:pt x="36" y="250"/>
                      <a:pt x="21" y="273"/>
                    </a:cubicBezTo>
                    <a:cubicBezTo>
                      <a:pt x="31" y="315"/>
                      <a:pt x="110" y="271"/>
                      <a:pt x="75" y="294"/>
                    </a:cubicBezTo>
                    <a:cubicBezTo>
                      <a:pt x="107" y="297"/>
                      <a:pt x="132" y="302"/>
                      <a:pt x="162" y="312"/>
                    </a:cubicBezTo>
                    <a:cubicBezTo>
                      <a:pt x="135" y="330"/>
                      <a:pt x="126" y="330"/>
                      <a:pt x="93" y="333"/>
                    </a:cubicBezTo>
                    <a:cubicBezTo>
                      <a:pt x="80" y="339"/>
                      <a:pt x="68" y="340"/>
                      <a:pt x="63" y="354"/>
                    </a:cubicBezTo>
                    <a:cubicBezTo>
                      <a:pt x="65" y="357"/>
                      <a:pt x="70" y="360"/>
                      <a:pt x="69" y="363"/>
                    </a:cubicBezTo>
                    <a:cubicBezTo>
                      <a:pt x="67" y="368"/>
                      <a:pt x="60" y="370"/>
                      <a:pt x="57" y="375"/>
                    </a:cubicBezTo>
                    <a:cubicBezTo>
                      <a:pt x="55" y="378"/>
                      <a:pt x="56" y="381"/>
                      <a:pt x="54" y="384"/>
                    </a:cubicBezTo>
                    <a:cubicBezTo>
                      <a:pt x="52" y="388"/>
                      <a:pt x="48" y="392"/>
                      <a:pt x="45" y="396"/>
                    </a:cubicBezTo>
                    <a:cubicBezTo>
                      <a:pt x="43" y="402"/>
                      <a:pt x="39" y="408"/>
                      <a:pt x="45" y="414"/>
                    </a:cubicBezTo>
                    <a:cubicBezTo>
                      <a:pt x="54" y="423"/>
                      <a:pt x="104" y="452"/>
                      <a:pt x="120" y="456"/>
                    </a:cubicBezTo>
                    <a:cubicBezTo>
                      <a:pt x="134" y="470"/>
                      <a:pt x="125" y="480"/>
                      <a:pt x="108" y="489"/>
                    </a:cubicBezTo>
                    <a:cubicBezTo>
                      <a:pt x="76" y="507"/>
                      <a:pt x="37" y="513"/>
                      <a:pt x="6" y="534"/>
                    </a:cubicBezTo>
                    <a:cubicBezTo>
                      <a:pt x="23" y="545"/>
                      <a:pt x="44" y="544"/>
                      <a:pt x="63" y="549"/>
                    </a:cubicBezTo>
                    <a:cubicBezTo>
                      <a:pt x="69" y="551"/>
                      <a:pt x="81" y="555"/>
                      <a:pt x="81" y="555"/>
                    </a:cubicBezTo>
                    <a:cubicBezTo>
                      <a:pt x="77" y="568"/>
                      <a:pt x="67" y="574"/>
                      <a:pt x="60" y="585"/>
                    </a:cubicBezTo>
                    <a:cubicBezTo>
                      <a:pt x="77" y="596"/>
                      <a:pt x="94" y="595"/>
                      <a:pt x="114" y="597"/>
                    </a:cubicBezTo>
                    <a:cubicBezTo>
                      <a:pt x="110" y="610"/>
                      <a:pt x="100" y="608"/>
                      <a:pt x="90" y="618"/>
                    </a:cubicBezTo>
                    <a:cubicBezTo>
                      <a:pt x="102" y="636"/>
                      <a:pt x="83" y="643"/>
                      <a:pt x="69" y="654"/>
                    </a:cubicBezTo>
                    <a:cubicBezTo>
                      <a:pt x="63" y="659"/>
                      <a:pt x="51" y="666"/>
                      <a:pt x="51" y="666"/>
                    </a:cubicBezTo>
                    <a:cubicBezTo>
                      <a:pt x="65" y="671"/>
                      <a:pt x="78" y="665"/>
                      <a:pt x="93" y="669"/>
                    </a:cubicBezTo>
                    <a:cubicBezTo>
                      <a:pt x="82" y="676"/>
                      <a:pt x="72" y="683"/>
                      <a:pt x="60" y="687"/>
                    </a:cubicBezTo>
                    <a:cubicBezTo>
                      <a:pt x="81" y="696"/>
                      <a:pt x="104" y="695"/>
                      <a:pt x="126" y="699"/>
                    </a:cubicBezTo>
                    <a:cubicBezTo>
                      <a:pt x="129" y="702"/>
                      <a:pt x="134" y="704"/>
                      <a:pt x="135" y="708"/>
                    </a:cubicBezTo>
                    <a:cubicBezTo>
                      <a:pt x="136" y="717"/>
                      <a:pt x="94" y="743"/>
                      <a:pt x="84" y="753"/>
                    </a:cubicBezTo>
                    <a:cubicBezTo>
                      <a:pt x="88" y="765"/>
                      <a:pt x="96" y="765"/>
                      <a:pt x="105" y="774"/>
                    </a:cubicBezTo>
                    <a:cubicBezTo>
                      <a:pt x="96" y="801"/>
                      <a:pt x="49" y="823"/>
                      <a:pt x="24" y="831"/>
                    </a:cubicBezTo>
                    <a:cubicBezTo>
                      <a:pt x="20" y="834"/>
                      <a:pt x="12" y="835"/>
                      <a:pt x="12" y="840"/>
                    </a:cubicBezTo>
                    <a:cubicBezTo>
                      <a:pt x="12" y="844"/>
                      <a:pt x="20" y="843"/>
                      <a:pt x="24" y="843"/>
                    </a:cubicBezTo>
                    <a:cubicBezTo>
                      <a:pt x="49" y="845"/>
                      <a:pt x="74" y="845"/>
                      <a:pt x="99" y="846"/>
                    </a:cubicBezTo>
                    <a:cubicBezTo>
                      <a:pt x="91" y="858"/>
                      <a:pt x="86" y="861"/>
                      <a:pt x="72" y="864"/>
                    </a:cubicBezTo>
                    <a:cubicBezTo>
                      <a:pt x="46" y="882"/>
                      <a:pt x="87" y="881"/>
                      <a:pt x="99" y="882"/>
                    </a:cubicBezTo>
                    <a:cubicBezTo>
                      <a:pt x="103" y="883"/>
                      <a:pt x="108" y="883"/>
                      <a:pt x="111" y="885"/>
                    </a:cubicBezTo>
                    <a:cubicBezTo>
                      <a:pt x="143" y="905"/>
                      <a:pt x="94" y="922"/>
                      <a:pt x="81" y="933"/>
                    </a:cubicBezTo>
                    <a:cubicBezTo>
                      <a:pt x="72" y="940"/>
                      <a:pt x="72" y="942"/>
                      <a:pt x="66" y="951"/>
                    </a:cubicBezTo>
                    <a:cubicBezTo>
                      <a:pt x="71" y="966"/>
                      <a:pt x="98" y="977"/>
                      <a:pt x="114" y="981"/>
                    </a:cubicBezTo>
                    <a:cubicBezTo>
                      <a:pt x="105" y="999"/>
                      <a:pt x="94" y="999"/>
                      <a:pt x="75" y="1002"/>
                    </a:cubicBezTo>
                    <a:cubicBezTo>
                      <a:pt x="68" y="1012"/>
                      <a:pt x="66" y="1027"/>
                      <a:pt x="57" y="1035"/>
                    </a:cubicBezTo>
                    <a:cubicBezTo>
                      <a:pt x="46" y="1046"/>
                      <a:pt x="32" y="1054"/>
                      <a:pt x="21" y="1065"/>
                    </a:cubicBezTo>
                    <a:cubicBezTo>
                      <a:pt x="18" y="1068"/>
                      <a:pt x="15" y="1071"/>
                      <a:pt x="12" y="1074"/>
                    </a:cubicBezTo>
                    <a:cubicBezTo>
                      <a:pt x="17" y="1090"/>
                      <a:pt x="39" y="1090"/>
                      <a:pt x="54" y="1095"/>
                    </a:cubicBezTo>
                    <a:cubicBezTo>
                      <a:pt x="87" y="1105"/>
                      <a:pt x="120" y="1113"/>
                      <a:pt x="153" y="1119"/>
                    </a:cubicBezTo>
                    <a:cubicBezTo>
                      <a:pt x="169" y="1126"/>
                      <a:pt x="187" y="1130"/>
                      <a:pt x="201" y="1140"/>
                    </a:cubicBezTo>
                    <a:cubicBezTo>
                      <a:pt x="175" y="1153"/>
                      <a:pt x="169" y="1150"/>
                      <a:pt x="132" y="1152"/>
                    </a:cubicBezTo>
                    <a:cubicBezTo>
                      <a:pt x="109" y="1158"/>
                      <a:pt x="86" y="1167"/>
                      <a:pt x="63" y="1173"/>
                    </a:cubicBezTo>
                    <a:cubicBezTo>
                      <a:pt x="60" y="1175"/>
                      <a:pt x="52" y="1176"/>
                      <a:pt x="54" y="1179"/>
                    </a:cubicBezTo>
                    <a:cubicBezTo>
                      <a:pt x="57" y="1183"/>
                      <a:pt x="64" y="1181"/>
                      <a:pt x="69" y="1182"/>
                    </a:cubicBezTo>
                    <a:cubicBezTo>
                      <a:pt x="89" y="1185"/>
                      <a:pt x="107" y="1185"/>
                      <a:pt x="126" y="1191"/>
                    </a:cubicBezTo>
                    <a:cubicBezTo>
                      <a:pt x="107" y="1205"/>
                      <a:pt x="97" y="1203"/>
                      <a:pt x="72" y="1206"/>
                    </a:cubicBezTo>
                    <a:cubicBezTo>
                      <a:pt x="61" y="1213"/>
                      <a:pt x="56" y="1222"/>
                      <a:pt x="45" y="1230"/>
                    </a:cubicBezTo>
                    <a:cubicBezTo>
                      <a:pt x="29" y="1262"/>
                      <a:pt x="43" y="1266"/>
                      <a:pt x="72" y="1281"/>
                    </a:cubicBezTo>
                    <a:cubicBezTo>
                      <a:pt x="69" y="1284"/>
                      <a:pt x="63" y="1286"/>
                      <a:pt x="63" y="1290"/>
                    </a:cubicBezTo>
                    <a:cubicBezTo>
                      <a:pt x="63" y="1293"/>
                      <a:pt x="73" y="1290"/>
                      <a:pt x="72" y="1293"/>
                    </a:cubicBezTo>
                    <a:cubicBezTo>
                      <a:pt x="68" y="1301"/>
                      <a:pt x="54" y="1297"/>
                      <a:pt x="45" y="1299"/>
                    </a:cubicBezTo>
                    <a:cubicBezTo>
                      <a:pt x="58" y="1312"/>
                      <a:pt x="99" y="1317"/>
                      <a:pt x="99" y="1317"/>
                    </a:cubicBezTo>
                    <a:cubicBezTo>
                      <a:pt x="92" y="1339"/>
                      <a:pt x="106" y="1345"/>
                      <a:pt x="72" y="1356"/>
                    </a:cubicBezTo>
                    <a:cubicBezTo>
                      <a:pt x="68" y="1367"/>
                      <a:pt x="84" y="1387"/>
                      <a:pt x="84" y="1407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0" name="Freeform 27"/>
              <p:cNvSpPr>
                <a:spLocks/>
              </p:cNvSpPr>
              <p:nvPr/>
            </p:nvSpPr>
            <p:spPr bwMode="auto">
              <a:xfrm>
                <a:off x="1896" y="1493"/>
                <a:ext cx="198" cy="839"/>
              </a:xfrm>
              <a:custGeom>
                <a:avLst/>
                <a:gdLst>
                  <a:gd name="T0" fmla="*/ 123 w 194"/>
                  <a:gd name="T1" fmla="*/ 2 h 1252"/>
                  <a:gd name="T2" fmla="*/ 54 w 194"/>
                  <a:gd name="T3" fmla="*/ 9 h 1252"/>
                  <a:gd name="T4" fmla="*/ 123 w 194"/>
                  <a:gd name="T5" fmla="*/ 12 h 1252"/>
                  <a:gd name="T6" fmla="*/ 54 w 194"/>
                  <a:gd name="T7" fmla="*/ 15 h 1252"/>
                  <a:gd name="T8" fmla="*/ 102 w 194"/>
                  <a:gd name="T9" fmla="*/ 19 h 1252"/>
                  <a:gd name="T10" fmla="*/ 210 w 194"/>
                  <a:gd name="T11" fmla="*/ 25 h 1252"/>
                  <a:gd name="T12" fmla="*/ 12 w 194"/>
                  <a:gd name="T13" fmla="*/ 29 h 1252"/>
                  <a:gd name="T14" fmla="*/ 117 w 194"/>
                  <a:gd name="T15" fmla="*/ 31 h 1252"/>
                  <a:gd name="T16" fmla="*/ 102 w 194"/>
                  <a:gd name="T17" fmla="*/ 35 h 1252"/>
                  <a:gd name="T18" fmla="*/ 213 w 194"/>
                  <a:gd name="T19" fmla="*/ 40 h 1252"/>
                  <a:gd name="T20" fmla="*/ 83 w 194"/>
                  <a:gd name="T21" fmla="*/ 42 h 1252"/>
                  <a:gd name="T22" fmla="*/ 114 w 194"/>
                  <a:gd name="T23" fmla="*/ 46 h 1252"/>
                  <a:gd name="T24" fmla="*/ 69 w 194"/>
                  <a:gd name="T25" fmla="*/ 50 h 1252"/>
                  <a:gd name="T26" fmla="*/ 96 w 194"/>
                  <a:gd name="T27" fmla="*/ 52 h 1252"/>
                  <a:gd name="T28" fmla="*/ 123 w 194"/>
                  <a:gd name="T29" fmla="*/ 54 h 1252"/>
                  <a:gd name="T30" fmla="*/ 102 w 194"/>
                  <a:gd name="T31" fmla="*/ 56 h 1252"/>
                  <a:gd name="T32" fmla="*/ 123 w 194"/>
                  <a:gd name="T33" fmla="*/ 59 h 1252"/>
                  <a:gd name="T34" fmla="*/ 72 w 194"/>
                  <a:gd name="T35" fmla="*/ 63 h 1252"/>
                  <a:gd name="T36" fmla="*/ 123 w 194"/>
                  <a:gd name="T37" fmla="*/ 75 h 1252"/>
                  <a:gd name="T38" fmla="*/ 57 w 194"/>
                  <a:gd name="T39" fmla="*/ 80 h 1252"/>
                  <a:gd name="T40" fmla="*/ 111 w 194"/>
                  <a:gd name="T41" fmla="*/ 81 h 1252"/>
                  <a:gd name="T42" fmla="*/ 66 w 194"/>
                  <a:gd name="T43" fmla="*/ 84 h 1252"/>
                  <a:gd name="T44" fmla="*/ 72 w 194"/>
                  <a:gd name="T45" fmla="*/ 85 h 1252"/>
                  <a:gd name="T46" fmla="*/ 108 w 194"/>
                  <a:gd name="T47" fmla="*/ 89 h 1252"/>
                  <a:gd name="T48" fmla="*/ 93 w 194"/>
                  <a:gd name="T49" fmla="*/ 90 h 1252"/>
                  <a:gd name="T50" fmla="*/ 90 w 194"/>
                  <a:gd name="T51" fmla="*/ 94 h 1252"/>
                  <a:gd name="T52" fmla="*/ 165 w 194"/>
                  <a:gd name="T53" fmla="*/ 99 h 1252"/>
                  <a:gd name="T54" fmla="*/ 102 w 194"/>
                  <a:gd name="T55" fmla="*/ 100 h 1252"/>
                  <a:gd name="T56" fmla="*/ 207 w 194"/>
                  <a:gd name="T57" fmla="*/ 106 h 1252"/>
                  <a:gd name="T58" fmla="*/ 153 w 194"/>
                  <a:gd name="T59" fmla="*/ 107 h 1252"/>
                  <a:gd name="T60" fmla="*/ 72 w 194"/>
                  <a:gd name="T61" fmla="*/ 111 h 1252"/>
                  <a:gd name="T62" fmla="*/ 96 w 194"/>
                  <a:gd name="T63" fmla="*/ 114 h 12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94" h="1252">
                    <a:moveTo>
                      <a:pt x="72" y="8"/>
                    </a:moveTo>
                    <a:cubicBezTo>
                      <a:pt x="87" y="9"/>
                      <a:pt x="117" y="0"/>
                      <a:pt x="111" y="26"/>
                    </a:cubicBezTo>
                    <a:cubicBezTo>
                      <a:pt x="109" y="33"/>
                      <a:pt x="81" y="73"/>
                      <a:pt x="72" y="80"/>
                    </a:cubicBezTo>
                    <a:cubicBezTo>
                      <a:pt x="65" y="85"/>
                      <a:pt x="48" y="92"/>
                      <a:pt x="48" y="92"/>
                    </a:cubicBezTo>
                    <a:cubicBezTo>
                      <a:pt x="32" y="115"/>
                      <a:pt x="88" y="118"/>
                      <a:pt x="105" y="125"/>
                    </a:cubicBezTo>
                    <a:cubicBezTo>
                      <a:pt x="107" y="128"/>
                      <a:pt x="113" y="131"/>
                      <a:pt x="111" y="134"/>
                    </a:cubicBezTo>
                    <a:cubicBezTo>
                      <a:pt x="106" y="140"/>
                      <a:pt x="97" y="139"/>
                      <a:pt x="90" y="143"/>
                    </a:cubicBezTo>
                    <a:cubicBezTo>
                      <a:pt x="76" y="151"/>
                      <a:pt x="63" y="162"/>
                      <a:pt x="48" y="170"/>
                    </a:cubicBezTo>
                    <a:cubicBezTo>
                      <a:pt x="36" y="176"/>
                      <a:pt x="26" y="178"/>
                      <a:pt x="15" y="185"/>
                    </a:cubicBezTo>
                    <a:cubicBezTo>
                      <a:pt x="32" y="202"/>
                      <a:pt x="67" y="201"/>
                      <a:pt x="90" y="212"/>
                    </a:cubicBezTo>
                    <a:cubicBezTo>
                      <a:pt x="86" y="218"/>
                      <a:pt x="75" y="224"/>
                      <a:pt x="78" y="230"/>
                    </a:cubicBezTo>
                    <a:cubicBezTo>
                      <a:pt x="90" y="255"/>
                      <a:pt x="161" y="273"/>
                      <a:pt x="186" y="278"/>
                    </a:cubicBezTo>
                    <a:cubicBezTo>
                      <a:pt x="169" y="306"/>
                      <a:pt x="145" y="308"/>
                      <a:pt x="114" y="311"/>
                    </a:cubicBezTo>
                    <a:cubicBezTo>
                      <a:pt x="80" y="319"/>
                      <a:pt x="46" y="321"/>
                      <a:pt x="12" y="326"/>
                    </a:cubicBezTo>
                    <a:cubicBezTo>
                      <a:pt x="9" y="327"/>
                      <a:pt x="0" y="328"/>
                      <a:pt x="3" y="329"/>
                    </a:cubicBezTo>
                    <a:cubicBezTo>
                      <a:pt x="37" y="336"/>
                      <a:pt x="71" y="339"/>
                      <a:pt x="105" y="347"/>
                    </a:cubicBezTo>
                    <a:cubicBezTo>
                      <a:pt x="104" y="355"/>
                      <a:pt x="105" y="363"/>
                      <a:pt x="102" y="371"/>
                    </a:cubicBezTo>
                    <a:cubicBezTo>
                      <a:pt x="100" y="378"/>
                      <a:pt x="90" y="389"/>
                      <a:pt x="90" y="389"/>
                    </a:cubicBezTo>
                    <a:cubicBezTo>
                      <a:pt x="98" y="412"/>
                      <a:pt x="103" y="410"/>
                      <a:pt x="129" y="413"/>
                    </a:cubicBezTo>
                    <a:cubicBezTo>
                      <a:pt x="152" y="420"/>
                      <a:pt x="167" y="438"/>
                      <a:pt x="189" y="443"/>
                    </a:cubicBezTo>
                    <a:cubicBezTo>
                      <a:pt x="194" y="457"/>
                      <a:pt x="163" y="463"/>
                      <a:pt x="150" y="464"/>
                    </a:cubicBezTo>
                    <a:cubicBezTo>
                      <a:pt x="124" y="466"/>
                      <a:pt x="98" y="466"/>
                      <a:pt x="72" y="467"/>
                    </a:cubicBezTo>
                    <a:cubicBezTo>
                      <a:pt x="66" y="476"/>
                      <a:pt x="48" y="488"/>
                      <a:pt x="48" y="488"/>
                    </a:cubicBezTo>
                    <a:cubicBezTo>
                      <a:pt x="58" y="489"/>
                      <a:pt x="110" y="485"/>
                      <a:pt x="102" y="509"/>
                    </a:cubicBezTo>
                    <a:cubicBezTo>
                      <a:pt x="108" y="514"/>
                      <a:pt x="122" y="521"/>
                      <a:pt x="117" y="527"/>
                    </a:cubicBezTo>
                    <a:cubicBezTo>
                      <a:pt x="115" y="529"/>
                      <a:pt x="71" y="545"/>
                      <a:pt x="63" y="548"/>
                    </a:cubicBezTo>
                    <a:cubicBezTo>
                      <a:pt x="73" y="554"/>
                      <a:pt x="82" y="559"/>
                      <a:pt x="93" y="563"/>
                    </a:cubicBezTo>
                    <a:cubicBezTo>
                      <a:pt x="91" y="569"/>
                      <a:pt x="83" y="574"/>
                      <a:pt x="84" y="581"/>
                    </a:cubicBezTo>
                    <a:cubicBezTo>
                      <a:pt x="85" y="585"/>
                      <a:pt x="89" y="588"/>
                      <a:pt x="93" y="590"/>
                    </a:cubicBezTo>
                    <a:cubicBezTo>
                      <a:pt x="99" y="592"/>
                      <a:pt x="105" y="592"/>
                      <a:pt x="111" y="593"/>
                    </a:cubicBezTo>
                    <a:cubicBezTo>
                      <a:pt x="127" y="597"/>
                      <a:pt x="141" y="606"/>
                      <a:pt x="156" y="611"/>
                    </a:cubicBezTo>
                    <a:cubicBezTo>
                      <a:pt x="124" y="617"/>
                      <a:pt x="12" y="611"/>
                      <a:pt x="90" y="620"/>
                    </a:cubicBezTo>
                    <a:cubicBezTo>
                      <a:pt x="77" y="626"/>
                      <a:pt x="68" y="632"/>
                      <a:pt x="60" y="644"/>
                    </a:cubicBezTo>
                    <a:cubicBezTo>
                      <a:pt x="88" y="653"/>
                      <a:pt x="72" y="649"/>
                      <a:pt x="111" y="653"/>
                    </a:cubicBezTo>
                    <a:cubicBezTo>
                      <a:pt x="141" y="663"/>
                      <a:pt x="130" y="657"/>
                      <a:pt x="147" y="668"/>
                    </a:cubicBezTo>
                    <a:cubicBezTo>
                      <a:pt x="120" y="681"/>
                      <a:pt x="94" y="692"/>
                      <a:pt x="66" y="701"/>
                    </a:cubicBezTo>
                    <a:cubicBezTo>
                      <a:pt x="57" y="714"/>
                      <a:pt x="63" y="730"/>
                      <a:pt x="66" y="746"/>
                    </a:cubicBezTo>
                    <a:cubicBezTo>
                      <a:pt x="70" y="769"/>
                      <a:pt x="90" y="817"/>
                      <a:pt x="111" y="827"/>
                    </a:cubicBezTo>
                    <a:cubicBezTo>
                      <a:pt x="118" y="837"/>
                      <a:pt x="125" y="841"/>
                      <a:pt x="132" y="851"/>
                    </a:cubicBezTo>
                    <a:cubicBezTo>
                      <a:pt x="107" y="864"/>
                      <a:pt x="79" y="872"/>
                      <a:pt x="51" y="878"/>
                    </a:cubicBezTo>
                    <a:cubicBezTo>
                      <a:pt x="89" y="881"/>
                      <a:pt x="127" y="887"/>
                      <a:pt x="165" y="890"/>
                    </a:cubicBezTo>
                    <a:cubicBezTo>
                      <a:pt x="135" y="910"/>
                      <a:pt x="186" y="878"/>
                      <a:pt x="99" y="899"/>
                    </a:cubicBezTo>
                    <a:cubicBezTo>
                      <a:pt x="95" y="900"/>
                      <a:pt x="96" y="908"/>
                      <a:pt x="93" y="911"/>
                    </a:cubicBezTo>
                    <a:cubicBezTo>
                      <a:pt x="85" y="920"/>
                      <a:pt x="71" y="924"/>
                      <a:pt x="60" y="929"/>
                    </a:cubicBezTo>
                    <a:cubicBezTo>
                      <a:pt x="58" y="932"/>
                      <a:pt x="52" y="935"/>
                      <a:pt x="54" y="938"/>
                    </a:cubicBezTo>
                    <a:cubicBezTo>
                      <a:pt x="56" y="942"/>
                      <a:pt x="62" y="940"/>
                      <a:pt x="66" y="941"/>
                    </a:cubicBezTo>
                    <a:cubicBezTo>
                      <a:pt x="81" y="945"/>
                      <a:pt x="96" y="950"/>
                      <a:pt x="111" y="953"/>
                    </a:cubicBezTo>
                    <a:cubicBezTo>
                      <a:pt x="127" y="969"/>
                      <a:pt x="113" y="974"/>
                      <a:pt x="96" y="980"/>
                    </a:cubicBezTo>
                    <a:cubicBezTo>
                      <a:pt x="94" y="983"/>
                      <a:pt x="93" y="986"/>
                      <a:pt x="90" y="989"/>
                    </a:cubicBezTo>
                    <a:cubicBezTo>
                      <a:pt x="87" y="992"/>
                      <a:pt x="83" y="992"/>
                      <a:pt x="81" y="995"/>
                    </a:cubicBezTo>
                    <a:cubicBezTo>
                      <a:pt x="77" y="1000"/>
                      <a:pt x="76" y="1007"/>
                      <a:pt x="72" y="1013"/>
                    </a:cubicBezTo>
                    <a:cubicBezTo>
                      <a:pt x="77" y="1027"/>
                      <a:pt x="82" y="1028"/>
                      <a:pt x="78" y="1043"/>
                    </a:cubicBezTo>
                    <a:cubicBezTo>
                      <a:pt x="84" y="1084"/>
                      <a:pt x="71" y="1077"/>
                      <a:pt x="123" y="1082"/>
                    </a:cubicBezTo>
                    <a:cubicBezTo>
                      <a:pt x="126" y="1083"/>
                      <a:pt x="146" y="1087"/>
                      <a:pt x="147" y="1091"/>
                    </a:cubicBezTo>
                    <a:cubicBezTo>
                      <a:pt x="148" y="1094"/>
                      <a:pt x="142" y="1096"/>
                      <a:pt x="138" y="1097"/>
                    </a:cubicBezTo>
                    <a:cubicBezTo>
                      <a:pt x="122" y="1100"/>
                      <a:pt x="106" y="1099"/>
                      <a:pt x="90" y="1100"/>
                    </a:cubicBezTo>
                    <a:cubicBezTo>
                      <a:pt x="74" y="1125"/>
                      <a:pt x="132" y="1142"/>
                      <a:pt x="150" y="1148"/>
                    </a:cubicBezTo>
                    <a:cubicBezTo>
                      <a:pt x="161" y="1156"/>
                      <a:pt x="172" y="1162"/>
                      <a:pt x="183" y="1169"/>
                    </a:cubicBezTo>
                    <a:cubicBezTo>
                      <a:pt x="178" y="1171"/>
                      <a:pt x="173" y="1174"/>
                      <a:pt x="168" y="1175"/>
                    </a:cubicBezTo>
                    <a:cubicBezTo>
                      <a:pt x="157" y="1177"/>
                      <a:pt x="146" y="1175"/>
                      <a:pt x="135" y="1178"/>
                    </a:cubicBezTo>
                    <a:cubicBezTo>
                      <a:pt x="127" y="1180"/>
                      <a:pt x="122" y="1189"/>
                      <a:pt x="114" y="1193"/>
                    </a:cubicBezTo>
                    <a:cubicBezTo>
                      <a:pt x="103" y="1210"/>
                      <a:pt x="86" y="1221"/>
                      <a:pt x="66" y="1226"/>
                    </a:cubicBezTo>
                    <a:cubicBezTo>
                      <a:pt x="83" y="1229"/>
                      <a:pt x="92" y="1235"/>
                      <a:pt x="108" y="1238"/>
                    </a:cubicBezTo>
                    <a:cubicBezTo>
                      <a:pt x="129" y="1252"/>
                      <a:pt x="96" y="1250"/>
                      <a:pt x="84" y="125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1" name="Freeform 28"/>
              <p:cNvSpPr>
                <a:spLocks/>
              </p:cNvSpPr>
              <p:nvPr/>
            </p:nvSpPr>
            <p:spPr bwMode="auto">
              <a:xfrm>
                <a:off x="2525" y="1493"/>
                <a:ext cx="146" cy="599"/>
              </a:xfrm>
              <a:custGeom>
                <a:avLst/>
                <a:gdLst>
                  <a:gd name="T0" fmla="*/ 39 w 143"/>
                  <a:gd name="T1" fmla="*/ 0 h 1491"/>
                  <a:gd name="T2" fmla="*/ 78 w 143"/>
                  <a:gd name="T3" fmla="*/ 0 h 1491"/>
                  <a:gd name="T4" fmla="*/ 129 w 143"/>
                  <a:gd name="T5" fmla="*/ 0 h 1491"/>
                  <a:gd name="T6" fmla="*/ 108 w 143"/>
                  <a:gd name="T7" fmla="*/ 0 h 1491"/>
                  <a:gd name="T8" fmla="*/ 42 w 143"/>
                  <a:gd name="T9" fmla="*/ 0 h 1491"/>
                  <a:gd name="T10" fmla="*/ 54 w 143"/>
                  <a:gd name="T11" fmla="*/ 1 h 1491"/>
                  <a:gd name="T12" fmla="*/ 72 w 143"/>
                  <a:gd name="T13" fmla="*/ 1 h 1491"/>
                  <a:gd name="T14" fmla="*/ 69 w 143"/>
                  <a:gd name="T15" fmla="*/ 1 h 1491"/>
                  <a:gd name="T16" fmla="*/ 60 w 143"/>
                  <a:gd name="T17" fmla="*/ 1 h 1491"/>
                  <a:gd name="T18" fmla="*/ 124 w 143"/>
                  <a:gd name="T19" fmla="*/ 1 h 1491"/>
                  <a:gd name="T20" fmla="*/ 21 w 143"/>
                  <a:gd name="T21" fmla="*/ 1 h 1491"/>
                  <a:gd name="T22" fmla="*/ 51 w 143"/>
                  <a:gd name="T23" fmla="*/ 1 h 1491"/>
                  <a:gd name="T24" fmla="*/ 33 w 143"/>
                  <a:gd name="T25" fmla="*/ 1 h 1491"/>
                  <a:gd name="T26" fmla="*/ 72 w 143"/>
                  <a:gd name="T27" fmla="*/ 2 h 1491"/>
                  <a:gd name="T28" fmla="*/ 120 w 143"/>
                  <a:gd name="T29" fmla="*/ 2 h 1491"/>
                  <a:gd name="T30" fmla="*/ 117 w 143"/>
                  <a:gd name="T31" fmla="*/ 2 h 1491"/>
                  <a:gd name="T32" fmla="*/ 84 w 143"/>
                  <a:gd name="T33" fmla="*/ 2 h 1491"/>
                  <a:gd name="T34" fmla="*/ 0 w 143"/>
                  <a:gd name="T35" fmla="*/ 2 h 1491"/>
                  <a:gd name="T36" fmla="*/ 93 w 143"/>
                  <a:gd name="T37" fmla="*/ 2 h 1491"/>
                  <a:gd name="T38" fmla="*/ 144 w 143"/>
                  <a:gd name="T39" fmla="*/ 2 h 1491"/>
                  <a:gd name="T40" fmla="*/ 84 w 143"/>
                  <a:gd name="T41" fmla="*/ 2 h 1491"/>
                  <a:gd name="T42" fmla="*/ 42 w 143"/>
                  <a:gd name="T43" fmla="*/ 2 h 1491"/>
                  <a:gd name="T44" fmla="*/ 90 w 143"/>
                  <a:gd name="T45" fmla="*/ 2 h 1491"/>
                  <a:gd name="T46" fmla="*/ 108 w 143"/>
                  <a:gd name="T47" fmla="*/ 3 h 1491"/>
                  <a:gd name="T48" fmla="*/ 21 w 143"/>
                  <a:gd name="T49" fmla="*/ 3 h 1491"/>
                  <a:gd name="T50" fmla="*/ 12 w 143"/>
                  <a:gd name="T51" fmla="*/ 3 h 1491"/>
                  <a:gd name="T52" fmla="*/ 84 w 143"/>
                  <a:gd name="T53" fmla="*/ 3 h 1491"/>
                  <a:gd name="T54" fmla="*/ 36 w 143"/>
                  <a:gd name="T55" fmla="*/ 3 h 1491"/>
                  <a:gd name="T56" fmla="*/ 15 w 143"/>
                  <a:gd name="T57" fmla="*/ 4 h 1491"/>
                  <a:gd name="T58" fmla="*/ 96 w 143"/>
                  <a:gd name="T59" fmla="*/ 4 h 1491"/>
                  <a:gd name="T60" fmla="*/ 133 w 143"/>
                  <a:gd name="T61" fmla="*/ 4 h 1491"/>
                  <a:gd name="T62" fmla="*/ 108 w 143"/>
                  <a:gd name="T63" fmla="*/ 4 h 1491"/>
                  <a:gd name="T64" fmla="*/ 63 w 143"/>
                  <a:gd name="T65" fmla="*/ 4 h 1491"/>
                  <a:gd name="T66" fmla="*/ 39 w 143"/>
                  <a:gd name="T67" fmla="*/ 4 h 1491"/>
                  <a:gd name="T68" fmla="*/ 54 w 143"/>
                  <a:gd name="T69" fmla="*/ 4 h 1491"/>
                  <a:gd name="T70" fmla="*/ 54 w 143"/>
                  <a:gd name="T71" fmla="*/ 4 h 1491"/>
                  <a:gd name="T72" fmla="*/ 69 w 143"/>
                  <a:gd name="T73" fmla="*/ 4 h 1491"/>
                  <a:gd name="T74" fmla="*/ 87 w 143"/>
                  <a:gd name="T75" fmla="*/ 5 h 1491"/>
                  <a:gd name="T76" fmla="*/ 63 w 143"/>
                  <a:gd name="T77" fmla="*/ 5 h 1491"/>
                  <a:gd name="T78" fmla="*/ 45 w 143"/>
                  <a:gd name="T79" fmla="*/ 5 h 1491"/>
                  <a:gd name="T80" fmla="*/ 129 w 143"/>
                  <a:gd name="T81" fmla="*/ 5 h 1491"/>
                  <a:gd name="T82" fmla="*/ 156 w 143"/>
                  <a:gd name="T83" fmla="*/ 5 h 1491"/>
                  <a:gd name="T84" fmla="*/ 138 w 143"/>
                  <a:gd name="T85" fmla="*/ 5 h 1491"/>
                  <a:gd name="T86" fmla="*/ 36 w 143"/>
                  <a:gd name="T87" fmla="*/ 5 h 1491"/>
                  <a:gd name="T88" fmla="*/ 90 w 143"/>
                  <a:gd name="T89" fmla="*/ 5 h 1491"/>
                  <a:gd name="T90" fmla="*/ 84 w 143"/>
                  <a:gd name="T91" fmla="*/ 5 h 1491"/>
                  <a:gd name="T92" fmla="*/ 60 w 143"/>
                  <a:gd name="T93" fmla="*/ 6 h 1491"/>
                  <a:gd name="T94" fmla="*/ 66 w 143"/>
                  <a:gd name="T95" fmla="*/ 6 h 1491"/>
                  <a:gd name="T96" fmla="*/ 90 w 143"/>
                  <a:gd name="T97" fmla="*/ 6 h 1491"/>
                  <a:gd name="T98" fmla="*/ 72 w 143"/>
                  <a:gd name="T99" fmla="*/ 6 h 1491"/>
                  <a:gd name="T100" fmla="*/ 117 w 143"/>
                  <a:gd name="T101" fmla="*/ 6 h 1491"/>
                  <a:gd name="T102" fmla="*/ 96 w 143"/>
                  <a:gd name="T103" fmla="*/ 6 h 1491"/>
                  <a:gd name="T104" fmla="*/ 93 w 143"/>
                  <a:gd name="T105" fmla="*/ 6 h 1491"/>
                  <a:gd name="T106" fmla="*/ 99 w 143"/>
                  <a:gd name="T107" fmla="*/ 6 h 1491"/>
                  <a:gd name="T108" fmla="*/ 78 w 143"/>
                  <a:gd name="T109" fmla="*/ 6 h 1491"/>
                  <a:gd name="T110" fmla="*/ 18 w 143"/>
                  <a:gd name="T111" fmla="*/ 6 h 1491"/>
                  <a:gd name="T112" fmla="*/ 66 w 143"/>
                  <a:gd name="T113" fmla="*/ 6 h 1491"/>
                  <a:gd name="T114" fmla="*/ 54 w 143"/>
                  <a:gd name="T115" fmla="*/ 6 h 1491"/>
                  <a:gd name="T116" fmla="*/ 57 w 143"/>
                  <a:gd name="T117" fmla="*/ 6 h 14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43" h="1491">
                    <a:moveTo>
                      <a:pt x="33" y="0"/>
                    </a:moveTo>
                    <a:cubicBezTo>
                      <a:pt x="57" y="8"/>
                      <a:pt x="45" y="5"/>
                      <a:pt x="69" y="9"/>
                    </a:cubicBezTo>
                    <a:cubicBezTo>
                      <a:pt x="84" y="17"/>
                      <a:pt x="97" y="21"/>
                      <a:pt x="114" y="24"/>
                    </a:cubicBezTo>
                    <a:cubicBezTo>
                      <a:pt x="132" y="36"/>
                      <a:pt x="108" y="48"/>
                      <a:pt x="96" y="60"/>
                    </a:cubicBezTo>
                    <a:cubicBezTo>
                      <a:pt x="78" y="78"/>
                      <a:pt x="58" y="97"/>
                      <a:pt x="36" y="111"/>
                    </a:cubicBezTo>
                    <a:cubicBezTo>
                      <a:pt x="28" y="124"/>
                      <a:pt x="35" y="129"/>
                      <a:pt x="48" y="135"/>
                    </a:cubicBezTo>
                    <a:cubicBezTo>
                      <a:pt x="54" y="138"/>
                      <a:pt x="66" y="141"/>
                      <a:pt x="66" y="141"/>
                    </a:cubicBezTo>
                    <a:cubicBezTo>
                      <a:pt x="65" y="149"/>
                      <a:pt x="66" y="157"/>
                      <a:pt x="63" y="165"/>
                    </a:cubicBezTo>
                    <a:cubicBezTo>
                      <a:pt x="62" y="169"/>
                      <a:pt x="53" y="170"/>
                      <a:pt x="54" y="174"/>
                    </a:cubicBezTo>
                    <a:cubicBezTo>
                      <a:pt x="56" y="183"/>
                      <a:pt x="94" y="182"/>
                      <a:pt x="111" y="183"/>
                    </a:cubicBezTo>
                    <a:cubicBezTo>
                      <a:pt x="93" y="207"/>
                      <a:pt x="48" y="208"/>
                      <a:pt x="21" y="222"/>
                    </a:cubicBezTo>
                    <a:cubicBezTo>
                      <a:pt x="33" y="226"/>
                      <a:pt x="38" y="230"/>
                      <a:pt x="45" y="240"/>
                    </a:cubicBezTo>
                    <a:cubicBezTo>
                      <a:pt x="42" y="254"/>
                      <a:pt x="35" y="259"/>
                      <a:pt x="27" y="270"/>
                    </a:cubicBezTo>
                    <a:cubicBezTo>
                      <a:pt x="24" y="325"/>
                      <a:pt x="2" y="375"/>
                      <a:pt x="66" y="393"/>
                    </a:cubicBezTo>
                    <a:cubicBezTo>
                      <a:pt x="80" y="403"/>
                      <a:pt x="94" y="407"/>
                      <a:pt x="108" y="417"/>
                    </a:cubicBezTo>
                    <a:cubicBezTo>
                      <a:pt x="104" y="432"/>
                      <a:pt x="96" y="434"/>
                      <a:pt x="105" y="447"/>
                    </a:cubicBezTo>
                    <a:cubicBezTo>
                      <a:pt x="93" y="459"/>
                      <a:pt x="87" y="466"/>
                      <a:pt x="72" y="471"/>
                    </a:cubicBezTo>
                    <a:cubicBezTo>
                      <a:pt x="50" y="489"/>
                      <a:pt x="23" y="496"/>
                      <a:pt x="0" y="513"/>
                    </a:cubicBezTo>
                    <a:cubicBezTo>
                      <a:pt x="13" y="532"/>
                      <a:pt x="58" y="542"/>
                      <a:pt x="81" y="546"/>
                    </a:cubicBezTo>
                    <a:cubicBezTo>
                      <a:pt x="96" y="554"/>
                      <a:pt x="112" y="552"/>
                      <a:pt x="126" y="561"/>
                    </a:cubicBezTo>
                    <a:cubicBezTo>
                      <a:pt x="119" y="583"/>
                      <a:pt x="92" y="580"/>
                      <a:pt x="72" y="582"/>
                    </a:cubicBezTo>
                    <a:cubicBezTo>
                      <a:pt x="59" y="585"/>
                      <a:pt x="49" y="591"/>
                      <a:pt x="36" y="594"/>
                    </a:cubicBezTo>
                    <a:cubicBezTo>
                      <a:pt x="47" y="610"/>
                      <a:pt x="62" y="614"/>
                      <a:pt x="78" y="624"/>
                    </a:cubicBezTo>
                    <a:cubicBezTo>
                      <a:pt x="82" y="637"/>
                      <a:pt x="92" y="638"/>
                      <a:pt x="96" y="651"/>
                    </a:cubicBezTo>
                    <a:cubicBezTo>
                      <a:pt x="89" y="688"/>
                      <a:pt x="55" y="712"/>
                      <a:pt x="21" y="723"/>
                    </a:cubicBezTo>
                    <a:cubicBezTo>
                      <a:pt x="18" y="730"/>
                      <a:pt x="9" y="737"/>
                      <a:pt x="12" y="744"/>
                    </a:cubicBezTo>
                    <a:cubicBezTo>
                      <a:pt x="16" y="753"/>
                      <a:pt x="65" y="761"/>
                      <a:pt x="72" y="762"/>
                    </a:cubicBezTo>
                    <a:cubicBezTo>
                      <a:pt x="97" y="779"/>
                      <a:pt x="47" y="815"/>
                      <a:pt x="30" y="825"/>
                    </a:cubicBezTo>
                    <a:cubicBezTo>
                      <a:pt x="26" y="837"/>
                      <a:pt x="19" y="837"/>
                      <a:pt x="15" y="849"/>
                    </a:cubicBezTo>
                    <a:cubicBezTo>
                      <a:pt x="21" y="875"/>
                      <a:pt x="62" y="886"/>
                      <a:pt x="84" y="900"/>
                    </a:cubicBezTo>
                    <a:cubicBezTo>
                      <a:pt x="95" y="907"/>
                      <a:pt x="117" y="921"/>
                      <a:pt x="117" y="921"/>
                    </a:cubicBezTo>
                    <a:cubicBezTo>
                      <a:pt x="116" y="922"/>
                      <a:pt x="101" y="943"/>
                      <a:pt x="96" y="945"/>
                    </a:cubicBezTo>
                    <a:cubicBezTo>
                      <a:pt x="84" y="951"/>
                      <a:pt x="70" y="950"/>
                      <a:pt x="57" y="957"/>
                    </a:cubicBezTo>
                    <a:cubicBezTo>
                      <a:pt x="49" y="962"/>
                      <a:pt x="33" y="972"/>
                      <a:pt x="33" y="972"/>
                    </a:cubicBezTo>
                    <a:cubicBezTo>
                      <a:pt x="22" y="988"/>
                      <a:pt x="34" y="998"/>
                      <a:pt x="48" y="1008"/>
                    </a:cubicBezTo>
                    <a:cubicBezTo>
                      <a:pt x="57" y="1022"/>
                      <a:pt x="53" y="1035"/>
                      <a:pt x="48" y="1050"/>
                    </a:cubicBezTo>
                    <a:cubicBezTo>
                      <a:pt x="52" y="1063"/>
                      <a:pt x="54" y="1069"/>
                      <a:pt x="63" y="1080"/>
                    </a:cubicBezTo>
                    <a:cubicBezTo>
                      <a:pt x="67" y="1086"/>
                      <a:pt x="75" y="1098"/>
                      <a:pt x="75" y="1098"/>
                    </a:cubicBezTo>
                    <a:cubicBezTo>
                      <a:pt x="43" y="1119"/>
                      <a:pt x="92" y="1086"/>
                      <a:pt x="57" y="1113"/>
                    </a:cubicBezTo>
                    <a:cubicBezTo>
                      <a:pt x="51" y="1117"/>
                      <a:pt x="39" y="1125"/>
                      <a:pt x="39" y="1125"/>
                    </a:cubicBezTo>
                    <a:cubicBezTo>
                      <a:pt x="30" y="1151"/>
                      <a:pt x="98" y="1154"/>
                      <a:pt x="114" y="1155"/>
                    </a:cubicBezTo>
                    <a:cubicBezTo>
                      <a:pt x="123" y="1159"/>
                      <a:pt x="143" y="1162"/>
                      <a:pt x="138" y="1170"/>
                    </a:cubicBezTo>
                    <a:cubicBezTo>
                      <a:pt x="135" y="1175"/>
                      <a:pt x="126" y="1175"/>
                      <a:pt x="120" y="1176"/>
                    </a:cubicBezTo>
                    <a:cubicBezTo>
                      <a:pt x="90" y="1178"/>
                      <a:pt x="60" y="1178"/>
                      <a:pt x="30" y="1179"/>
                    </a:cubicBezTo>
                    <a:cubicBezTo>
                      <a:pt x="18" y="1228"/>
                      <a:pt x="50" y="1229"/>
                      <a:pt x="78" y="1257"/>
                    </a:cubicBezTo>
                    <a:cubicBezTo>
                      <a:pt x="82" y="1270"/>
                      <a:pt x="83" y="1265"/>
                      <a:pt x="72" y="1278"/>
                    </a:cubicBezTo>
                    <a:cubicBezTo>
                      <a:pt x="66" y="1284"/>
                      <a:pt x="54" y="1296"/>
                      <a:pt x="54" y="1296"/>
                    </a:cubicBezTo>
                    <a:cubicBezTo>
                      <a:pt x="50" y="1308"/>
                      <a:pt x="48" y="1305"/>
                      <a:pt x="60" y="1314"/>
                    </a:cubicBezTo>
                    <a:cubicBezTo>
                      <a:pt x="66" y="1318"/>
                      <a:pt x="78" y="1326"/>
                      <a:pt x="78" y="1326"/>
                    </a:cubicBezTo>
                    <a:cubicBezTo>
                      <a:pt x="71" y="1347"/>
                      <a:pt x="76" y="1339"/>
                      <a:pt x="66" y="1353"/>
                    </a:cubicBezTo>
                    <a:cubicBezTo>
                      <a:pt x="71" y="1376"/>
                      <a:pt x="90" y="1383"/>
                      <a:pt x="105" y="1398"/>
                    </a:cubicBezTo>
                    <a:cubicBezTo>
                      <a:pt x="99" y="1410"/>
                      <a:pt x="94" y="1418"/>
                      <a:pt x="84" y="1428"/>
                    </a:cubicBezTo>
                    <a:cubicBezTo>
                      <a:pt x="83" y="1431"/>
                      <a:pt x="80" y="1434"/>
                      <a:pt x="81" y="1437"/>
                    </a:cubicBezTo>
                    <a:cubicBezTo>
                      <a:pt x="82" y="1441"/>
                      <a:pt x="89" y="1443"/>
                      <a:pt x="87" y="1446"/>
                    </a:cubicBezTo>
                    <a:cubicBezTo>
                      <a:pt x="83" y="1451"/>
                      <a:pt x="69" y="1452"/>
                      <a:pt x="69" y="1452"/>
                    </a:cubicBezTo>
                    <a:cubicBezTo>
                      <a:pt x="54" y="1463"/>
                      <a:pt x="36" y="1472"/>
                      <a:pt x="18" y="1479"/>
                    </a:cubicBezTo>
                    <a:cubicBezTo>
                      <a:pt x="32" y="1480"/>
                      <a:pt x="46" y="1480"/>
                      <a:pt x="60" y="1482"/>
                    </a:cubicBezTo>
                    <a:cubicBezTo>
                      <a:pt x="85" y="1485"/>
                      <a:pt x="50" y="1490"/>
                      <a:pt x="48" y="1491"/>
                    </a:cubicBezTo>
                    <a:cubicBezTo>
                      <a:pt x="49" y="1488"/>
                      <a:pt x="51" y="1482"/>
                      <a:pt x="51" y="1482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2" name="Freeform 29"/>
              <p:cNvSpPr>
                <a:spLocks/>
              </p:cNvSpPr>
              <p:nvPr/>
            </p:nvSpPr>
            <p:spPr bwMode="auto">
              <a:xfrm>
                <a:off x="2080" y="1493"/>
                <a:ext cx="290" cy="544"/>
              </a:xfrm>
              <a:custGeom>
                <a:avLst/>
                <a:gdLst>
                  <a:gd name="T0" fmla="*/ 203 w 284"/>
                  <a:gd name="T1" fmla="*/ 0 h 1353"/>
                  <a:gd name="T2" fmla="*/ 95 w 284"/>
                  <a:gd name="T3" fmla="*/ 0 h 1353"/>
                  <a:gd name="T4" fmla="*/ 35 w 284"/>
                  <a:gd name="T5" fmla="*/ 0 h 1353"/>
                  <a:gd name="T6" fmla="*/ 47 w 284"/>
                  <a:gd name="T7" fmla="*/ 0 h 1353"/>
                  <a:gd name="T8" fmla="*/ 179 w 284"/>
                  <a:gd name="T9" fmla="*/ 0 h 1353"/>
                  <a:gd name="T10" fmla="*/ 270 w 284"/>
                  <a:gd name="T11" fmla="*/ 0 h 1353"/>
                  <a:gd name="T12" fmla="*/ 292 w 284"/>
                  <a:gd name="T13" fmla="*/ 0 h 1353"/>
                  <a:gd name="T14" fmla="*/ 212 w 284"/>
                  <a:gd name="T15" fmla="*/ 0 h 1353"/>
                  <a:gd name="T16" fmla="*/ 175 w 284"/>
                  <a:gd name="T17" fmla="*/ 1 h 1353"/>
                  <a:gd name="T18" fmla="*/ 149 w 284"/>
                  <a:gd name="T19" fmla="*/ 1 h 1353"/>
                  <a:gd name="T20" fmla="*/ 128 w 284"/>
                  <a:gd name="T21" fmla="*/ 1 h 1353"/>
                  <a:gd name="T22" fmla="*/ 183 w 284"/>
                  <a:gd name="T23" fmla="*/ 1 h 1353"/>
                  <a:gd name="T24" fmla="*/ 152 w 284"/>
                  <a:gd name="T25" fmla="*/ 1 h 1353"/>
                  <a:gd name="T26" fmla="*/ 65 w 284"/>
                  <a:gd name="T27" fmla="*/ 1 h 1353"/>
                  <a:gd name="T28" fmla="*/ 158 w 284"/>
                  <a:gd name="T29" fmla="*/ 1 h 1353"/>
                  <a:gd name="T30" fmla="*/ 146 w 284"/>
                  <a:gd name="T31" fmla="*/ 1 h 1353"/>
                  <a:gd name="T32" fmla="*/ 197 w 284"/>
                  <a:gd name="T33" fmla="*/ 1 h 1353"/>
                  <a:gd name="T34" fmla="*/ 183 w 284"/>
                  <a:gd name="T35" fmla="*/ 1 h 1353"/>
                  <a:gd name="T36" fmla="*/ 197 w 284"/>
                  <a:gd name="T37" fmla="*/ 2 h 1353"/>
                  <a:gd name="T38" fmla="*/ 215 w 284"/>
                  <a:gd name="T39" fmla="*/ 2 h 1353"/>
                  <a:gd name="T40" fmla="*/ 158 w 284"/>
                  <a:gd name="T41" fmla="*/ 2 h 1353"/>
                  <a:gd name="T42" fmla="*/ 248 w 284"/>
                  <a:gd name="T43" fmla="*/ 2 h 1353"/>
                  <a:gd name="T44" fmla="*/ 212 w 284"/>
                  <a:gd name="T45" fmla="*/ 2 h 1353"/>
                  <a:gd name="T46" fmla="*/ 215 w 284"/>
                  <a:gd name="T47" fmla="*/ 2 h 1353"/>
                  <a:gd name="T48" fmla="*/ 161 w 284"/>
                  <a:gd name="T49" fmla="*/ 2 h 1353"/>
                  <a:gd name="T50" fmla="*/ 164 w 284"/>
                  <a:gd name="T51" fmla="*/ 3 h 1353"/>
                  <a:gd name="T52" fmla="*/ 212 w 284"/>
                  <a:gd name="T53" fmla="*/ 3 h 1353"/>
                  <a:gd name="T54" fmla="*/ 171 w 284"/>
                  <a:gd name="T55" fmla="*/ 3 h 1353"/>
                  <a:gd name="T56" fmla="*/ 152 w 284"/>
                  <a:gd name="T57" fmla="*/ 3 h 1353"/>
                  <a:gd name="T58" fmla="*/ 197 w 284"/>
                  <a:gd name="T59" fmla="*/ 3 h 1353"/>
                  <a:gd name="T60" fmla="*/ 183 w 284"/>
                  <a:gd name="T61" fmla="*/ 3 h 1353"/>
                  <a:gd name="T62" fmla="*/ 203 w 284"/>
                  <a:gd name="T63" fmla="*/ 3 h 1353"/>
                  <a:gd name="T64" fmla="*/ 263 w 284"/>
                  <a:gd name="T65" fmla="*/ 3 h 1353"/>
                  <a:gd name="T66" fmla="*/ 183 w 284"/>
                  <a:gd name="T67" fmla="*/ 3 h 1353"/>
                  <a:gd name="T68" fmla="*/ 161 w 284"/>
                  <a:gd name="T69" fmla="*/ 3 h 1353"/>
                  <a:gd name="T70" fmla="*/ 155 w 284"/>
                  <a:gd name="T71" fmla="*/ 4 h 1353"/>
                  <a:gd name="T72" fmla="*/ 128 w 284"/>
                  <a:gd name="T73" fmla="*/ 4 h 1353"/>
                  <a:gd name="T74" fmla="*/ 175 w 284"/>
                  <a:gd name="T75" fmla="*/ 4 h 1353"/>
                  <a:gd name="T76" fmla="*/ 191 w 284"/>
                  <a:gd name="T77" fmla="*/ 4 h 1353"/>
                  <a:gd name="T78" fmla="*/ 215 w 284"/>
                  <a:gd name="T79" fmla="*/ 4 h 1353"/>
                  <a:gd name="T80" fmla="*/ 179 w 284"/>
                  <a:gd name="T81" fmla="*/ 4 h 1353"/>
                  <a:gd name="T82" fmla="*/ 175 w 284"/>
                  <a:gd name="T83" fmla="*/ 4 h 1353"/>
                  <a:gd name="T84" fmla="*/ 110 w 284"/>
                  <a:gd name="T85" fmla="*/ 4 h 1353"/>
                  <a:gd name="T86" fmla="*/ 194 w 284"/>
                  <a:gd name="T87" fmla="*/ 4 h 1353"/>
                  <a:gd name="T88" fmla="*/ 230 w 284"/>
                  <a:gd name="T89" fmla="*/ 4 h 1353"/>
                  <a:gd name="T90" fmla="*/ 200 w 284"/>
                  <a:gd name="T91" fmla="*/ 4 h 1353"/>
                  <a:gd name="T92" fmla="*/ 219 w 284"/>
                  <a:gd name="T93" fmla="*/ 5 h 1353"/>
                  <a:gd name="T94" fmla="*/ 251 w 284"/>
                  <a:gd name="T95" fmla="*/ 5 h 1353"/>
                  <a:gd name="T96" fmla="*/ 322 w 284"/>
                  <a:gd name="T97" fmla="*/ 5 h 1353"/>
                  <a:gd name="T98" fmla="*/ 219 w 284"/>
                  <a:gd name="T99" fmla="*/ 5 h 1353"/>
                  <a:gd name="T100" fmla="*/ 132 w 284"/>
                  <a:gd name="T101" fmla="*/ 5 h 1353"/>
                  <a:gd name="T102" fmla="*/ 183 w 284"/>
                  <a:gd name="T103" fmla="*/ 5 h 1353"/>
                  <a:gd name="T104" fmla="*/ 161 w 284"/>
                  <a:gd name="T105" fmla="*/ 5 h 1353"/>
                  <a:gd name="T106" fmla="*/ 132 w 284"/>
                  <a:gd name="T107" fmla="*/ 5 h 1353"/>
                  <a:gd name="T108" fmla="*/ 183 w 284"/>
                  <a:gd name="T109" fmla="*/ 5 h 1353"/>
                  <a:gd name="T110" fmla="*/ 183 w 284"/>
                  <a:gd name="T111" fmla="*/ 5 h 1353"/>
                  <a:gd name="T112" fmla="*/ 219 w 284"/>
                  <a:gd name="T113" fmla="*/ 5 h 1353"/>
                  <a:gd name="T114" fmla="*/ 110 w 284"/>
                  <a:gd name="T115" fmla="*/ 6 h 1353"/>
                  <a:gd name="T116" fmla="*/ 86 w 284"/>
                  <a:gd name="T117" fmla="*/ 6 h 1353"/>
                  <a:gd name="T118" fmla="*/ 200 w 284"/>
                  <a:gd name="T119" fmla="*/ 6 h 1353"/>
                  <a:gd name="T120" fmla="*/ 128 w 284"/>
                  <a:gd name="T121" fmla="*/ 6 h 1353"/>
                  <a:gd name="T122" fmla="*/ 146 w 284"/>
                  <a:gd name="T123" fmla="*/ 6 h 135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84" h="1353">
                    <a:moveTo>
                      <a:pt x="179" y="0"/>
                    </a:moveTo>
                    <a:cubicBezTo>
                      <a:pt x="151" y="22"/>
                      <a:pt x="115" y="35"/>
                      <a:pt x="83" y="51"/>
                    </a:cubicBezTo>
                    <a:cubicBezTo>
                      <a:pt x="0" y="92"/>
                      <a:pt x="79" y="64"/>
                      <a:pt x="29" y="81"/>
                    </a:cubicBezTo>
                    <a:cubicBezTo>
                      <a:pt x="22" y="91"/>
                      <a:pt x="15" y="96"/>
                      <a:pt x="41" y="96"/>
                    </a:cubicBezTo>
                    <a:cubicBezTo>
                      <a:pt x="80" y="96"/>
                      <a:pt x="119" y="92"/>
                      <a:pt x="158" y="90"/>
                    </a:cubicBezTo>
                    <a:cubicBezTo>
                      <a:pt x="185" y="91"/>
                      <a:pt x="212" y="91"/>
                      <a:pt x="239" y="93"/>
                    </a:cubicBezTo>
                    <a:cubicBezTo>
                      <a:pt x="245" y="93"/>
                      <a:pt x="262" y="93"/>
                      <a:pt x="257" y="96"/>
                    </a:cubicBezTo>
                    <a:cubicBezTo>
                      <a:pt x="248" y="100"/>
                      <a:pt x="198" y="104"/>
                      <a:pt x="188" y="105"/>
                    </a:cubicBezTo>
                    <a:cubicBezTo>
                      <a:pt x="195" y="127"/>
                      <a:pt x="172" y="137"/>
                      <a:pt x="155" y="141"/>
                    </a:cubicBezTo>
                    <a:cubicBezTo>
                      <a:pt x="147" y="146"/>
                      <a:pt x="139" y="151"/>
                      <a:pt x="131" y="156"/>
                    </a:cubicBezTo>
                    <a:cubicBezTo>
                      <a:pt x="124" y="160"/>
                      <a:pt x="113" y="174"/>
                      <a:pt x="113" y="174"/>
                    </a:cubicBezTo>
                    <a:cubicBezTo>
                      <a:pt x="128" y="184"/>
                      <a:pt x="145" y="184"/>
                      <a:pt x="161" y="189"/>
                    </a:cubicBezTo>
                    <a:cubicBezTo>
                      <a:pt x="155" y="206"/>
                      <a:pt x="161" y="197"/>
                      <a:pt x="134" y="201"/>
                    </a:cubicBezTo>
                    <a:cubicBezTo>
                      <a:pt x="110" y="204"/>
                      <a:pt x="83" y="208"/>
                      <a:pt x="59" y="216"/>
                    </a:cubicBezTo>
                    <a:cubicBezTo>
                      <a:pt x="86" y="217"/>
                      <a:pt x="114" y="211"/>
                      <a:pt x="140" y="219"/>
                    </a:cubicBezTo>
                    <a:cubicBezTo>
                      <a:pt x="147" y="221"/>
                      <a:pt x="128" y="237"/>
                      <a:pt x="128" y="237"/>
                    </a:cubicBezTo>
                    <a:cubicBezTo>
                      <a:pt x="141" y="246"/>
                      <a:pt x="173" y="255"/>
                      <a:pt x="173" y="255"/>
                    </a:cubicBezTo>
                    <a:cubicBezTo>
                      <a:pt x="184" y="271"/>
                      <a:pt x="170" y="282"/>
                      <a:pt x="161" y="297"/>
                    </a:cubicBezTo>
                    <a:cubicBezTo>
                      <a:pt x="154" y="326"/>
                      <a:pt x="154" y="347"/>
                      <a:pt x="173" y="372"/>
                    </a:cubicBezTo>
                    <a:cubicBezTo>
                      <a:pt x="181" y="382"/>
                      <a:pt x="191" y="405"/>
                      <a:pt x="191" y="405"/>
                    </a:cubicBezTo>
                    <a:cubicBezTo>
                      <a:pt x="181" y="431"/>
                      <a:pt x="162" y="448"/>
                      <a:pt x="140" y="465"/>
                    </a:cubicBezTo>
                    <a:cubicBezTo>
                      <a:pt x="153" y="504"/>
                      <a:pt x="187" y="498"/>
                      <a:pt x="218" y="519"/>
                    </a:cubicBezTo>
                    <a:cubicBezTo>
                      <a:pt x="203" y="523"/>
                      <a:pt x="203" y="530"/>
                      <a:pt x="188" y="534"/>
                    </a:cubicBezTo>
                    <a:cubicBezTo>
                      <a:pt x="175" y="543"/>
                      <a:pt x="179" y="547"/>
                      <a:pt x="191" y="555"/>
                    </a:cubicBezTo>
                    <a:cubicBezTo>
                      <a:pt x="166" y="571"/>
                      <a:pt x="156" y="589"/>
                      <a:pt x="143" y="615"/>
                    </a:cubicBezTo>
                    <a:cubicBezTo>
                      <a:pt x="144" y="626"/>
                      <a:pt x="144" y="637"/>
                      <a:pt x="146" y="648"/>
                    </a:cubicBezTo>
                    <a:cubicBezTo>
                      <a:pt x="153" y="683"/>
                      <a:pt x="161" y="676"/>
                      <a:pt x="188" y="690"/>
                    </a:cubicBezTo>
                    <a:cubicBezTo>
                      <a:pt x="179" y="704"/>
                      <a:pt x="166" y="709"/>
                      <a:pt x="152" y="717"/>
                    </a:cubicBezTo>
                    <a:cubicBezTo>
                      <a:pt x="146" y="721"/>
                      <a:pt x="134" y="729"/>
                      <a:pt x="134" y="729"/>
                    </a:cubicBezTo>
                    <a:cubicBezTo>
                      <a:pt x="140" y="746"/>
                      <a:pt x="159" y="747"/>
                      <a:pt x="173" y="756"/>
                    </a:cubicBezTo>
                    <a:cubicBezTo>
                      <a:pt x="168" y="761"/>
                      <a:pt x="156" y="769"/>
                      <a:pt x="161" y="774"/>
                    </a:cubicBezTo>
                    <a:cubicBezTo>
                      <a:pt x="165" y="778"/>
                      <a:pt x="179" y="780"/>
                      <a:pt x="179" y="780"/>
                    </a:cubicBezTo>
                    <a:cubicBezTo>
                      <a:pt x="192" y="793"/>
                      <a:pt x="233" y="798"/>
                      <a:pt x="233" y="798"/>
                    </a:cubicBezTo>
                    <a:cubicBezTo>
                      <a:pt x="263" y="818"/>
                      <a:pt x="186" y="814"/>
                      <a:pt x="161" y="816"/>
                    </a:cubicBezTo>
                    <a:cubicBezTo>
                      <a:pt x="155" y="820"/>
                      <a:pt x="148" y="820"/>
                      <a:pt x="143" y="825"/>
                    </a:cubicBezTo>
                    <a:cubicBezTo>
                      <a:pt x="136" y="832"/>
                      <a:pt x="141" y="844"/>
                      <a:pt x="137" y="852"/>
                    </a:cubicBezTo>
                    <a:cubicBezTo>
                      <a:pt x="133" y="859"/>
                      <a:pt x="118" y="868"/>
                      <a:pt x="113" y="876"/>
                    </a:cubicBezTo>
                    <a:cubicBezTo>
                      <a:pt x="117" y="893"/>
                      <a:pt x="138" y="897"/>
                      <a:pt x="155" y="900"/>
                    </a:cubicBezTo>
                    <a:cubicBezTo>
                      <a:pt x="159" y="902"/>
                      <a:pt x="163" y="905"/>
                      <a:pt x="167" y="906"/>
                    </a:cubicBezTo>
                    <a:cubicBezTo>
                      <a:pt x="175" y="908"/>
                      <a:pt x="187" y="902"/>
                      <a:pt x="191" y="909"/>
                    </a:cubicBezTo>
                    <a:cubicBezTo>
                      <a:pt x="197" y="920"/>
                      <a:pt x="158" y="927"/>
                      <a:pt x="158" y="927"/>
                    </a:cubicBezTo>
                    <a:cubicBezTo>
                      <a:pt x="142" y="939"/>
                      <a:pt x="145" y="939"/>
                      <a:pt x="155" y="954"/>
                    </a:cubicBezTo>
                    <a:cubicBezTo>
                      <a:pt x="138" y="968"/>
                      <a:pt x="119" y="976"/>
                      <a:pt x="98" y="984"/>
                    </a:cubicBezTo>
                    <a:cubicBezTo>
                      <a:pt x="89" y="1010"/>
                      <a:pt x="152" y="1017"/>
                      <a:pt x="170" y="1020"/>
                    </a:cubicBezTo>
                    <a:cubicBezTo>
                      <a:pt x="181" y="1027"/>
                      <a:pt x="192" y="1031"/>
                      <a:pt x="203" y="1038"/>
                    </a:cubicBezTo>
                    <a:cubicBezTo>
                      <a:pt x="196" y="1049"/>
                      <a:pt x="187" y="1051"/>
                      <a:pt x="176" y="1059"/>
                    </a:cubicBezTo>
                    <a:cubicBezTo>
                      <a:pt x="167" y="1093"/>
                      <a:pt x="166" y="1081"/>
                      <a:pt x="194" y="1104"/>
                    </a:cubicBezTo>
                    <a:cubicBezTo>
                      <a:pt x="204" y="1112"/>
                      <a:pt x="212" y="1122"/>
                      <a:pt x="221" y="1131"/>
                    </a:cubicBezTo>
                    <a:cubicBezTo>
                      <a:pt x="237" y="1147"/>
                      <a:pt x="265" y="1145"/>
                      <a:pt x="284" y="1158"/>
                    </a:cubicBezTo>
                    <a:cubicBezTo>
                      <a:pt x="251" y="1174"/>
                      <a:pt x="236" y="1174"/>
                      <a:pt x="194" y="1176"/>
                    </a:cubicBezTo>
                    <a:cubicBezTo>
                      <a:pt x="168" y="1181"/>
                      <a:pt x="143" y="1188"/>
                      <a:pt x="116" y="1191"/>
                    </a:cubicBezTo>
                    <a:cubicBezTo>
                      <a:pt x="87" y="1201"/>
                      <a:pt x="123" y="1187"/>
                      <a:pt x="161" y="1197"/>
                    </a:cubicBezTo>
                    <a:cubicBezTo>
                      <a:pt x="167" y="1199"/>
                      <a:pt x="149" y="1202"/>
                      <a:pt x="143" y="1203"/>
                    </a:cubicBezTo>
                    <a:cubicBezTo>
                      <a:pt x="134" y="1205"/>
                      <a:pt x="125" y="1205"/>
                      <a:pt x="116" y="1206"/>
                    </a:cubicBezTo>
                    <a:cubicBezTo>
                      <a:pt x="131" y="1207"/>
                      <a:pt x="147" y="1205"/>
                      <a:pt x="161" y="1209"/>
                    </a:cubicBezTo>
                    <a:cubicBezTo>
                      <a:pt x="167" y="1211"/>
                      <a:pt x="157" y="1223"/>
                      <a:pt x="161" y="1227"/>
                    </a:cubicBezTo>
                    <a:cubicBezTo>
                      <a:pt x="172" y="1238"/>
                      <a:pt x="180" y="1237"/>
                      <a:pt x="194" y="1239"/>
                    </a:cubicBezTo>
                    <a:cubicBezTo>
                      <a:pt x="174" y="1270"/>
                      <a:pt x="133" y="1278"/>
                      <a:pt x="98" y="1287"/>
                    </a:cubicBezTo>
                    <a:cubicBezTo>
                      <a:pt x="87" y="1294"/>
                      <a:pt x="81" y="1294"/>
                      <a:pt x="74" y="1305"/>
                    </a:cubicBezTo>
                    <a:cubicBezTo>
                      <a:pt x="99" y="1330"/>
                      <a:pt x="143" y="1325"/>
                      <a:pt x="176" y="1329"/>
                    </a:cubicBezTo>
                    <a:cubicBezTo>
                      <a:pt x="149" y="1331"/>
                      <a:pt x="122" y="1320"/>
                      <a:pt x="113" y="1347"/>
                    </a:cubicBezTo>
                    <a:cubicBezTo>
                      <a:pt x="126" y="1350"/>
                      <a:pt x="122" y="1347"/>
                      <a:pt x="128" y="1353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3" name="Freeform 30"/>
              <p:cNvSpPr>
                <a:spLocks/>
              </p:cNvSpPr>
              <p:nvPr/>
            </p:nvSpPr>
            <p:spPr bwMode="auto">
              <a:xfrm>
                <a:off x="2322" y="1493"/>
                <a:ext cx="250" cy="600"/>
              </a:xfrm>
              <a:custGeom>
                <a:avLst/>
                <a:gdLst>
                  <a:gd name="T0" fmla="*/ 84 w 244"/>
                  <a:gd name="T1" fmla="*/ 0 h 1320"/>
                  <a:gd name="T2" fmla="*/ 277 w 244"/>
                  <a:gd name="T3" fmla="*/ 0 h 1320"/>
                  <a:gd name="T4" fmla="*/ 281 w 244"/>
                  <a:gd name="T5" fmla="*/ 0 h 1320"/>
                  <a:gd name="T6" fmla="*/ 209 w 244"/>
                  <a:gd name="T7" fmla="*/ 1 h 1320"/>
                  <a:gd name="T8" fmla="*/ 93 w 244"/>
                  <a:gd name="T9" fmla="*/ 1 h 1320"/>
                  <a:gd name="T10" fmla="*/ 120 w 244"/>
                  <a:gd name="T11" fmla="*/ 1 h 1320"/>
                  <a:gd name="T12" fmla="*/ 144 w 244"/>
                  <a:gd name="T13" fmla="*/ 1 h 1320"/>
                  <a:gd name="T14" fmla="*/ 87 w 244"/>
                  <a:gd name="T15" fmla="*/ 2 h 1320"/>
                  <a:gd name="T16" fmla="*/ 60 w 244"/>
                  <a:gd name="T17" fmla="*/ 2 h 1320"/>
                  <a:gd name="T18" fmla="*/ 120 w 244"/>
                  <a:gd name="T19" fmla="*/ 2 h 1320"/>
                  <a:gd name="T20" fmla="*/ 64 w 244"/>
                  <a:gd name="T21" fmla="*/ 2 h 1320"/>
                  <a:gd name="T22" fmla="*/ 168 w 244"/>
                  <a:gd name="T23" fmla="*/ 2 h 1320"/>
                  <a:gd name="T24" fmla="*/ 123 w 244"/>
                  <a:gd name="T25" fmla="*/ 3 h 1320"/>
                  <a:gd name="T26" fmla="*/ 126 w 244"/>
                  <a:gd name="T27" fmla="*/ 3 h 1320"/>
                  <a:gd name="T28" fmla="*/ 54 w 244"/>
                  <a:gd name="T29" fmla="*/ 3 h 1320"/>
                  <a:gd name="T30" fmla="*/ 141 w 244"/>
                  <a:gd name="T31" fmla="*/ 3 h 1320"/>
                  <a:gd name="T32" fmla="*/ 186 w 244"/>
                  <a:gd name="T33" fmla="*/ 4 h 1320"/>
                  <a:gd name="T34" fmla="*/ 60 w 244"/>
                  <a:gd name="T35" fmla="*/ 4 h 1320"/>
                  <a:gd name="T36" fmla="*/ 51 w 244"/>
                  <a:gd name="T37" fmla="*/ 4 h 1320"/>
                  <a:gd name="T38" fmla="*/ 160 w 244"/>
                  <a:gd name="T39" fmla="*/ 4 h 1320"/>
                  <a:gd name="T40" fmla="*/ 222 w 244"/>
                  <a:gd name="T41" fmla="*/ 4 h 1320"/>
                  <a:gd name="T42" fmla="*/ 75 w 244"/>
                  <a:gd name="T43" fmla="*/ 5 h 1320"/>
                  <a:gd name="T44" fmla="*/ 160 w 244"/>
                  <a:gd name="T45" fmla="*/ 5 h 1320"/>
                  <a:gd name="T46" fmla="*/ 78 w 244"/>
                  <a:gd name="T47" fmla="*/ 6 h 1320"/>
                  <a:gd name="T48" fmla="*/ 148 w 244"/>
                  <a:gd name="T49" fmla="*/ 6 h 1320"/>
                  <a:gd name="T50" fmla="*/ 209 w 244"/>
                  <a:gd name="T51" fmla="*/ 6 h 1320"/>
                  <a:gd name="T52" fmla="*/ 201 w 244"/>
                  <a:gd name="T53" fmla="*/ 6 h 1320"/>
                  <a:gd name="T54" fmla="*/ 228 w 244"/>
                  <a:gd name="T55" fmla="*/ 6 h 1320"/>
                  <a:gd name="T56" fmla="*/ 205 w 244"/>
                  <a:gd name="T57" fmla="*/ 7 h 1320"/>
                  <a:gd name="T58" fmla="*/ 78 w 244"/>
                  <a:gd name="T59" fmla="*/ 7 h 1320"/>
                  <a:gd name="T60" fmla="*/ 152 w 244"/>
                  <a:gd name="T61" fmla="*/ 7 h 1320"/>
                  <a:gd name="T62" fmla="*/ 0 w 244"/>
                  <a:gd name="T63" fmla="*/ 8 h 1320"/>
                  <a:gd name="T64" fmla="*/ 99 w 244"/>
                  <a:gd name="T65" fmla="*/ 8 h 1320"/>
                  <a:gd name="T66" fmla="*/ 261 w 244"/>
                  <a:gd name="T67" fmla="*/ 9 h 1320"/>
                  <a:gd name="T68" fmla="*/ 39 w 244"/>
                  <a:gd name="T69" fmla="*/ 9 h 1320"/>
                  <a:gd name="T70" fmla="*/ 93 w 244"/>
                  <a:gd name="T71" fmla="*/ 9 h 1320"/>
                  <a:gd name="T72" fmla="*/ 232 w 244"/>
                  <a:gd name="T73" fmla="*/ 9 h 1320"/>
                  <a:gd name="T74" fmla="*/ 75 w 244"/>
                  <a:gd name="T75" fmla="*/ 9 h 1320"/>
                  <a:gd name="T76" fmla="*/ 148 w 244"/>
                  <a:gd name="T77" fmla="*/ 9 h 1320"/>
                  <a:gd name="T78" fmla="*/ 138 w 244"/>
                  <a:gd name="T79" fmla="*/ 9 h 1320"/>
                  <a:gd name="T80" fmla="*/ 60 w 244"/>
                  <a:gd name="T81" fmla="*/ 9 h 1320"/>
                  <a:gd name="T82" fmla="*/ 12 w 244"/>
                  <a:gd name="T83" fmla="*/ 10 h 1320"/>
                  <a:gd name="T84" fmla="*/ 39 w 244"/>
                  <a:gd name="T85" fmla="*/ 10 h 1320"/>
                  <a:gd name="T86" fmla="*/ 180 w 244"/>
                  <a:gd name="T87" fmla="*/ 10 h 1320"/>
                  <a:gd name="T88" fmla="*/ 190 w 244"/>
                  <a:gd name="T89" fmla="*/ 10 h 1320"/>
                  <a:gd name="T90" fmla="*/ 180 w 244"/>
                  <a:gd name="T91" fmla="*/ 10 h 1320"/>
                  <a:gd name="T92" fmla="*/ 148 w 244"/>
                  <a:gd name="T93" fmla="*/ 10 h 1320"/>
                  <a:gd name="T94" fmla="*/ 132 w 244"/>
                  <a:gd name="T95" fmla="*/ 11 h 1320"/>
                  <a:gd name="T96" fmla="*/ 135 w 244"/>
                  <a:gd name="T97" fmla="*/ 11 h 1320"/>
                  <a:gd name="T98" fmla="*/ 144 w 244"/>
                  <a:gd name="T99" fmla="*/ 11 h 1320"/>
                  <a:gd name="T100" fmla="*/ 141 w 244"/>
                  <a:gd name="T101" fmla="*/ 11 h 1320"/>
                  <a:gd name="T102" fmla="*/ 120 w 244"/>
                  <a:gd name="T103" fmla="*/ 11 h 1320"/>
                  <a:gd name="T104" fmla="*/ 129 w 244"/>
                  <a:gd name="T105" fmla="*/ 11 h 132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44" h="1320">
                    <a:moveTo>
                      <a:pt x="72" y="0"/>
                    </a:moveTo>
                    <a:cubicBezTo>
                      <a:pt x="125" y="26"/>
                      <a:pt x="183" y="40"/>
                      <a:pt x="240" y="54"/>
                    </a:cubicBezTo>
                    <a:cubicBezTo>
                      <a:pt x="241" y="57"/>
                      <a:pt x="244" y="60"/>
                      <a:pt x="243" y="63"/>
                    </a:cubicBezTo>
                    <a:cubicBezTo>
                      <a:pt x="240" y="70"/>
                      <a:pt x="187" y="83"/>
                      <a:pt x="180" y="84"/>
                    </a:cubicBezTo>
                    <a:cubicBezTo>
                      <a:pt x="148" y="96"/>
                      <a:pt x="115" y="105"/>
                      <a:pt x="81" y="108"/>
                    </a:cubicBezTo>
                    <a:cubicBezTo>
                      <a:pt x="50" y="114"/>
                      <a:pt x="70" y="108"/>
                      <a:pt x="102" y="117"/>
                    </a:cubicBezTo>
                    <a:cubicBezTo>
                      <a:pt x="111" y="119"/>
                      <a:pt x="118" y="126"/>
                      <a:pt x="126" y="129"/>
                    </a:cubicBezTo>
                    <a:cubicBezTo>
                      <a:pt x="145" y="157"/>
                      <a:pt x="90" y="171"/>
                      <a:pt x="75" y="186"/>
                    </a:cubicBezTo>
                    <a:cubicBezTo>
                      <a:pt x="68" y="193"/>
                      <a:pt x="54" y="207"/>
                      <a:pt x="54" y="207"/>
                    </a:cubicBezTo>
                    <a:cubicBezTo>
                      <a:pt x="61" y="228"/>
                      <a:pt x="83" y="226"/>
                      <a:pt x="102" y="228"/>
                    </a:cubicBezTo>
                    <a:cubicBezTo>
                      <a:pt x="87" y="234"/>
                      <a:pt x="72" y="239"/>
                      <a:pt x="57" y="246"/>
                    </a:cubicBezTo>
                    <a:cubicBezTo>
                      <a:pt x="73" y="268"/>
                      <a:pt x="116" y="260"/>
                      <a:pt x="144" y="279"/>
                    </a:cubicBezTo>
                    <a:cubicBezTo>
                      <a:pt x="138" y="301"/>
                      <a:pt x="122" y="289"/>
                      <a:pt x="105" y="300"/>
                    </a:cubicBezTo>
                    <a:cubicBezTo>
                      <a:pt x="120" y="310"/>
                      <a:pt x="140" y="311"/>
                      <a:pt x="108" y="327"/>
                    </a:cubicBezTo>
                    <a:cubicBezTo>
                      <a:pt x="95" y="347"/>
                      <a:pt x="69" y="346"/>
                      <a:pt x="48" y="351"/>
                    </a:cubicBezTo>
                    <a:cubicBezTo>
                      <a:pt x="19" y="371"/>
                      <a:pt x="115" y="377"/>
                      <a:pt x="123" y="378"/>
                    </a:cubicBezTo>
                    <a:cubicBezTo>
                      <a:pt x="139" y="383"/>
                      <a:pt x="153" y="385"/>
                      <a:pt x="162" y="399"/>
                    </a:cubicBezTo>
                    <a:cubicBezTo>
                      <a:pt x="124" y="418"/>
                      <a:pt x="94" y="422"/>
                      <a:pt x="54" y="432"/>
                    </a:cubicBezTo>
                    <a:cubicBezTo>
                      <a:pt x="51" y="434"/>
                      <a:pt x="42" y="435"/>
                      <a:pt x="45" y="438"/>
                    </a:cubicBezTo>
                    <a:cubicBezTo>
                      <a:pt x="61" y="454"/>
                      <a:pt x="116" y="456"/>
                      <a:pt x="138" y="459"/>
                    </a:cubicBezTo>
                    <a:cubicBezTo>
                      <a:pt x="157" y="464"/>
                      <a:pt x="176" y="469"/>
                      <a:pt x="192" y="480"/>
                    </a:cubicBezTo>
                    <a:cubicBezTo>
                      <a:pt x="178" y="522"/>
                      <a:pt x="96" y="521"/>
                      <a:pt x="63" y="543"/>
                    </a:cubicBezTo>
                    <a:cubicBezTo>
                      <a:pt x="52" y="577"/>
                      <a:pt x="117" y="590"/>
                      <a:pt x="138" y="594"/>
                    </a:cubicBezTo>
                    <a:cubicBezTo>
                      <a:pt x="133" y="632"/>
                      <a:pt x="95" y="644"/>
                      <a:pt x="66" y="666"/>
                    </a:cubicBezTo>
                    <a:cubicBezTo>
                      <a:pt x="58" y="691"/>
                      <a:pt x="114" y="692"/>
                      <a:pt x="129" y="693"/>
                    </a:cubicBezTo>
                    <a:cubicBezTo>
                      <a:pt x="85" y="704"/>
                      <a:pt x="33" y="697"/>
                      <a:pt x="180" y="702"/>
                    </a:cubicBezTo>
                    <a:cubicBezTo>
                      <a:pt x="197" y="708"/>
                      <a:pt x="183" y="717"/>
                      <a:pt x="174" y="726"/>
                    </a:cubicBezTo>
                    <a:cubicBezTo>
                      <a:pt x="182" y="729"/>
                      <a:pt x="195" y="724"/>
                      <a:pt x="198" y="732"/>
                    </a:cubicBezTo>
                    <a:cubicBezTo>
                      <a:pt x="203" y="743"/>
                      <a:pt x="181" y="746"/>
                      <a:pt x="177" y="747"/>
                    </a:cubicBezTo>
                    <a:cubicBezTo>
                      <a:pt x="145" y="771"/>
                      <a:pt x="96" y="771"/>
                      <a:pt x="66" y="801"/>
                    </a:cubicBezTo>
                    <a:cubicBezTo>
                      <a:pt x="90" y="809"/>
                      <a:pt x="114" y="819"/>
                      <a:pt x="132" y="837"/>
                    </a:cubicBezTo>
                    <a:cubicBezTo>
                      <a:pt x="111" y="878"/>
                      <a:pt x="38" y="889"/>
                      <a:pt x="0" y="918"/>
                    </a:cubicBezTo>
                    <a:cubicBezTo>
                      <a:pt x="20" y="947"/>
                      <a:pt x="53" y="949"/>
                      <a:pt x="87" y="951"/>
                    </a:cubicBezTo>
                    <a:cubicBezTo>
                      <a:pt x="133" y="954"/>
                      <a:pt x="225" y="957"/>
                      <a:pt x="225" y="957"/>
                    </a:cubicBezTo>
                    <a:cubicBezTo>
                      <a:pt x="140" y="978"/>
                      <a:pt x="138" y="981"/>
                      <a:pt x="33" y="984"/>
                    </a:cubicBezTo>
                    <a:cubicBezTo>
                      <a:pt x="3" y="1004"/>
                      <a:pt x="78" y="1002"/>
                      <a:pt x="81" y="1002"/>
                    </a:cubicBezTo>
                    <a:cubicBezTo>
                      <a:pt x="187" y="1011"/>
                      <a:pt x="102" y="1006"/>
                      <a:pt x="201" y="1011"/>
                    </a:cubicBezTo>
                    <a:cubicBezTo>
                      <a:pt x="175" y="1049"/>
                      <a:pt x="109" y="1025"/>
                      <a:pt x="63" y="1026"/>
                    </a:cubicBezTo>
                    <a:cubicBezTo>
                      <a:pt x="85" y="1028"/>
                      <a:pt x="107" y="1031"/>
                      <a:pt x="129" y="1035"/>
                    </a:cubicBezTo>
                    <a:cubicBezTo>
                      <a:pt x="143" y="1044"/>
                      <a:pt x="133" y="1051"/>
                      <a:pt x="120" y="1056"/>
                    </a:cubicBezTo>
                    <a:cubicBezTo>
                      <a:pt x="99" y="1064"/>
                      <a:pt x="76" y="1065"/>
                      <a:pt x="54" y="1068"/>
                    </a:cubicBezTo>
                    <a:cubicBezTo>
                      <a:pt x="37" y="1074"/>
                      <a:pt x="26" y="1078"/>
                      <a:pt x="12" y="1089"/>
                    </a:cubicBezTo>
                    <a:cubicBezTo>
                      <a:pt x="6" y="1108"/>
                      <a:pt x="15" y="1110"/>
                      <a:pt x="33" y="1113"/>
                    </a:cubicBezTo>
                    <a:cubicBezTo>
                      <a:pt x="68" y="1127"/>
                      <a:pt x="120" y="1126"/>
                      <a:pt x="156" y="1128"/>
                    </a:cubicBezTo>
                    <a:cubicBezTo>
                      <a:pt x="159" y="1129"/>
                      <a:pt x="168" y="1131"/>
                      <a:pt x="165" y="1131"/>
                    </a:cubicBezTo>
                    <a:cubicBezTo>
                      <a:pt x="128" y="1137"/>
                      <a:pt x="81" y="1131"/>
                      <a:pt x="156" y="1137"/>
                    </a:cubicBezTo>
                    <a:cubicBezTo>
                      <a:pt x="130" y="1146"/>
                      <a:pt x="85" y="1129"/>
                      <a:pt x="129" y="1158"/>
                    </a:cubicBezTo>
                    <a:cubicBezTo>
                      <a:pt x="117" y="1176"/>
                      <a:pt x="118" y="1188"/>
                      <a:pt x="114" y="1212"/>
                    </a:cubicBezTo>
                    <a:cubicBezTo>
                      <a:pt x="115" y="1231"/>
                      <a:pt x="113" y="1250"/>
                      <a:pt x="117" y="1269"/>
                    </a:cubicBezTo>
                    <a:cubicBezTo>
                      <a:pt x="118" y="1273"/>
                      <a:pt x="123" y="1277"/>
                      <a:pt x="126" y="1275"/>
                    </a:cubicBezTo>
                    <a:cubicBezTo>
                      <a:pt x="129" y="1274"/>
                      <a:pt x="125" y="1268"/>
                      <a:pt x="123" y="1266"/>
                    </a:cubicBezTo>
                    <a:cubicBezTo>
                      <a:pt x="123" y="1266"/>
                      <a:pt x="74" y="1248"/>
                      <a:pt x="102" y="1257"/>
                    </a:cubicBezTo>
                    <a:cubicBezTo>
                      <a:pt x="101" y="1272"/>
                      <a:pt x="84" y="1320"/>
                      <a:pt x="111" y="132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4" name="Freeform 31"/>
              <p:cNvSpPr>
                <a:spLocks/>
              </p:cNvSpPr>
              <p:nvPr/>
            </p:nvSpPr>
            <p:spPr bwMode="auto">
              <a:xfrm>
                <a:off x="2031" y="1493"/>
                <a:ext cx="245" cy="579"/>
              </a:xfrm>
              <a:custGeom>
                <a:avLst/>
                <a:gdLst>
                  <a:gd name="T0" fmla="*/ 172 w 240"/>
                  <a:gd name="T1" fmla="*/ 0 h 1440"/>
                  <a:gd name="T2" fmla="*/ 114 w 240"/>
                  <a:gd name="T3" fmla="*/ 0 h 1440"/>
                  <a:gd name="T4" fmla="*/ 102 w 240"/>
                  <a:gd name="T5" fmla="*/ 1 h 1440"/>
                  <a:gd name="T6" fmla="*/ 105 w 240"/>
                  <a:gd name="T7" fmla="*/ 1 h 1440"/>
                  <a:gd name="T8" fmla="*/ 54 w 240"/>
                  <a:gd name="T9" fmla="*/ 1 h 1440"/>
                  <a:gd name="T10" fmla="*/ 84 w 240"/>
                  <a:gd name="T11" fmla="*/ 2 h 1440"/>
                  <a:gd name="T12" fmla="*/ 105 w 240"/>
                  <a:gd name="T13" fmla="*/ 2 h 1440"/>
                  <a:gd name="T14" fmla="*/ 51 w 240"/>
                  <a:gd name="T15" fmla="*/ 2 h 1440"/>
                  <a:gd name="T16" fmla="*/ 54 w 240"/>
                  <a:gd name="T17" fmla="*/ 2 h 1440"/>
                  <a:gd name="T18" fmla="*/ 271 w 240"/>
                  <a:gd name="T19" fmla="*/ 2 h 1440"/>
                  <a:gd name="T20" fmla="*/ 93 w 240"/>
                  <a:gd name="T21" fmla="*/ 2 h 1440"/>
                  <a:gd name="T22" fmla="*/ 21 w 240"/>
                  <a:gd name="T23" fmla="*/ 2 h 1440"/>
                  <a:gd name="T24" fmla="*/ 156 w 240"/>
                  <a:gd name="T25" fmla="*/ 2 h 1440"/>
                  <a:gd name="T26" fmla="*/ 99 w 240"/>
                  <a:gd name="T27" fmla="*/ 2 h 1440"/>
                  <a:gd name="T28" fmla="*/ 39 w 240"/>
                  <a:gd name="T29" fmla="*/ 3 h 1440"/>
                  <a:gd name="T30" fmla="*/ 108 w 240"/>
                  <a:gd name="T31" fmla="*/ 3 h 1440"/>
                  <a:gd name="T32" fmla="*/ 15 w 240"/>
                  <a:gd name="T33" fmla="*/ 3 h 1440"/>
                  <a:gd name="T34" fmla="*/ 57 w 240"/>
                  <a:gd name="T35" fmla="*/ 3 h 1440"/>
                  <a:gd name="T36" fmla="*/ 105 w 240"/>
                  <a:gd name="T37" fmla="*/ 4 h 1440"/>
                  <a:gd name="T38" fmla="*/ 69 w 240"/>
                  <a:gd name="T39" fmla="*/ 4 h 1440"/>
                  <a:gd name="T40" fmla="*/ 117 w 240"/>
                  <a:gd name="T41" fmla="*/ 4 h 1440"/>
                  <a:gd name="T42" fmla="*/ 84 w 240"/>
                  <a:gd name="T43" fmla="*/ 4 h 1440"/>
                  <a:gd name="T44" fmla="*/ 111 w 240"/>
                  <a:gd name="T45" fmla="*/ 4 h 1440"/>
                  <a:gd name="T46" fmla="*/ 33 w 240"/>
                  <a:gd name="T47" fmla="*/ 4 h 1440"/>
                  <a:gd name="T48" fmla="*/ 108 w 240"/>
                  <a:gd name="T49" fmla="*/ 4 h 1440"/>
                  <a:gd name="T50" fmla="*/ 120 w 240"/>
                  <a:gd name="T51" fmla="*/ 5 h 1440"/>
                  <a:gd name="T52" fmla="*/ 137 w 240"/>
                  <a:gd name="T53" fmla="*/ 5 h 1440"/>
                  <a:gd name="T54" fmla="*/ 188 w 240"/>
                  <a:gd name="T55" fmla="*/ 5 h 1440"/>
                  <a:gd name="T56" fmla="*/ 137 w 240"/>
                  <a:gd name="T57" fmla="*/ 5 h 1440"/>
                  <a:gd name="T58" fmla="*/ 105 w 240"/>
                  <a:gd name="T59" fmla="*/ 5 h 1440"/>
                  <a:gd name="T60" fmla="*/ 60 w 240"/>
                  <a:gd name="T61" fmla="*/ 5 h 1440"/>
                  <a:gd name="T62" fmla="*/ 15 w 240"/>
                  <a:gd name="T63" fmla="*/ 5 h 1440"/>
                  <a:gd name="T64" fmla="*/ 99 w 240"/>
                  <a:gd name="T65" fmla="*/ 6 h 1440"/>
                  <a:gd name="T66" fmla="*/ 87 w 240"/>
                  <a:gd name="T67" fmla="*/ 6 h 1440"/>
                  <a:gd name="T68" fmla="*/ 78 w 240"/>
                  <a:gd name="T69" fmla="*/ 6 h 144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40" h="1440">
                    <a:moveTo>
                      <a:pt x="108" y="3"/>
                    </a:moveTo>
                    <a:cubicBezTo>
                      <a:pt x="125" y="5"/>
                      <a:pt x="147" y="0"/>
                      <a:pt x="153" y="18"/>
                    </a:cubicBezTo>
                    <a:cubicBezTo>
                      <a:pt x="135" y="54"/>
                      <a:pt x="98" y="63"/>
                      <a:pt x="75" y="93"/>
                    </a:cubicBezTo>
                    <a:cubicBezTo>
                      <a:pt x="82" y="104"/>
                      <a:pt x="89" y="105"/>
                      <a:pt x="102" y="108"/>
                    </a:cubicBezTo>
                    <a:cubicBezTo>
                      <a:pt x="110" y="110"/>
                      <a:pt x="126" y="114"/>
                      <a:pt x="126" y="114"/>
                    </a:cubicBezTo>
                    <a:cubicBezTo>
                      <a:pt x="134" y="139"/>
                      <a:pt x="106" y="155"/>
                      <a:pt x="90" y="171"/>
                    </a:cubicBezTo>
                    <a:cubicBezTo>
                      <a:pt x="82" y="179"/>
                      <a:pt x="69" y="198"/>
                      <a:pt x="69" y="198"/>
                    </a:cubicBezTo>
                    <a:cubicBezTo>
                      <a:pt x="81" y="204"/>
                      <a:pt x="89" y="203"/>
                      <a:pt x="93" y="216"/>
                    </a:cubicBezTo>
                    <a:cubicBezTo>
                      <a:pt x="88" y="231"/>
                      <a:pt x="30" y="255"/>
                      <a:pt x="12" y="261"/>
                    </a:cubicBezTo>
                    <a:cubicBezTo>
                      <a:pt x="36" y="271"/>
                      <a:pt x="69" y="259"/>
                      <a:pt x="48" y="291"/>
                    </a:cubicBezTo>
                    <a:cubicBezTo>
                      <a:pt x="72" y="299"/>
                      <a:pt x="60" y="296"/>
                      <a:pt x="84" y="300"/>
                    </a:cubicBezTo>
                    <a:cubicBezTo>
                      <a:pt x="104" y="313"/>
                      <a:pt x="81" y="325"/>
                      <a:pt x="72" y="339"/>
                    </a:cubicBezTo>
                    <a:cubicBezTo>
                      <a:pt x="76" y="357"/>
                      <a:pt x="79" y="357"/>
                      <a:pt x="96" y="363"/>
                    </a:cubicBezTo>
                    <a:cubicBezTo>
                      <a:pt x="77" y="392"/>
                      <a:pt x="120" y="363"/>
                      <a:pt x="93" y="390"/>
                    </a:cubicBezTo>
                    <a:cubicBezTo>
                      <a:pt x="88" y="395"/>
                      <a:pt x="75" y="400"/>
                      <a:pt x="69" y="402"/>
                    </a:cubicBezTo>
                    <a:cubicBezTo>
                      <a:pt x="61" y="404"/>
                      <a:pt x="45" y="408"/>
                      <a:pt x="45" y="408"/>
                    </a:cubicBezTo>
                    <a:cubicBezTo>
                      <a:pt x="30" y="423"/>
                      <a:pt x="14" y="429"/>
                      <a:pt x="0" y="447"/>
                    </a:cubicBezTo>
                    <a:cubicBezTo>
                      <a:pt x="6" y="464"/>
                      <a:pt x="32" y="464"/>
                      <a:pt x="48" y="465"/>
                    </a:cubicBezTo>
                    <a:cubicBezTo>
                      <a:pt x="95" y="469"/>
                      <a:pt x="157" y="470"/>
                      <a:pt x="201" y="471"/>
                    </a:cubicBezTo>
                    <a:cubicBezTo>
                      <a:pt x="235" y="474"/>
                      <a:pt x="240" y="474"/>
                      <a:pt x="240" y="477"/>
                    </a:cubicBezTo>
                    <a:cubicBezTo>
                      <a:pt x="240" y="494"/>
                      <a:pt x="206" y="485"/>
                      <a:pt x="189" y="486"/>
                    </a:cubicBezTo>
                    <a:cubicBezTo>
                      <a:pt x="153" y="487"/>
                      <a:pt x="117" y="488"/>
                      <a:pt x="81" y="489"/>
                    </a:cubicBezTo>
                    <a:cubicBezTo>
                      <a:pt x="57" y="501"/>
                      <a:pt x="78" y="504"/>
                      <a:pt x="84" y="522"/>
                    </a:cubicBezTo>
                    <a:cubicBezTo>
                      <a:pt x="70" y="549"/>
                      <a:pt x="44" y="556"/>
                      <a:pt x="21" y="573"/>
                    </a:cubicBezTo>
                    <a:cubicBezTo>
                      <a:pt x="17" y="585"/>
                      <a:pt x="12" y="589"/>
                      <a:pt x="36" y="591"/>
                    </a:cubicBezTo>
                    <a:cubicBezTo>
                      <a:pt x="70" y="594"/>
                      <a:pt x="104" y="593"/>
                      <a:pt x="138" y="594"/>
                    </a:cubicBezTo>
                    <a:cubicBezTo>
                      <a:pt x="123" y="609"/>
                      <a:pt x="120" y="611"/>
                      <a:pt x="99" y="615"/>
                    </a:cubicBezTo>
                    <a:cubicBezTo>
                      <a:pt x="95" y="617"/>
                      <a:pt x="91" y="619"/>
                      <a:pt x="87" y="621"/>
                    </a:cubicBezTo>
                    <a:cubicBezTo>
                      <a:pt x="81" y="623"/>
                      <a:pt x="75" y="624"/>
                      <a:pt x="69" y="627"/>
                    </a:cubicBezTo>
                    <a:cubicBezTo>
                      <a:pt x="57" y="632"/>
                      <a:pt x="33" y="645"/>
                      <a:pt x="33" y="645"/>
                    </a:cubicBezTo>
                    <a:cubicBezTo>
                      <a:pt x="25" y="657"/>
                      <a:pt x="16" y="663"/>
                      <a:pt x="12" y="678"/>
                    </a:cubicBezTo>
                    <a:cubicBezTo>
                      <a:pt x="27" y="698"/>
                      <a:pt x="71" y="715"/>
                      <a:pt x="96" y="723"/>
                    </a:cubicBezTo>
                    <a:cubicBezTo>
                      <a:pt x="90" y="727"/>
                      <a:pt x="85" y="735"/>
                      <a:pt x="78" y="738"/>
                    </a:cubicBezTo>
                    <a:cubicBezTo>
                      <a:pt x="62" y="744"/>
                      <a:pt x="33" y="747"/>
                      <a:pt x="15" y="750"/>
                    </a:cubicBezTo>
                    <a:cubicBezTo>
                      <a:pt x="0" y="772"/>
                      <a:pt x="49" y="767"/>
                      <a:pt x="60" y="768"/>
                    </a:cubicBezTo>
                    <a:cubicBezTo>
                      <a:pt x="58" y="775"/>
                      <a:pt x="51" y="781"/>
                      <a:pt x="51" y="789"/>
                    </a:cubicBezTo>
                    <a:cubicBezTo>
                      <a:pt x="51" y="805"/>
                      <a:pt x="106" y="822"/>
                      <a:pt x="117" y="825"/>
                    </a:cubicBezTo>
                    <a:cubicBezTo>
                      <a:pt x="152" y="846"/>
                      <a:pt x="114" y="852"/>
                      <a:pt x="93" y="855"/>
                    </a:cubicBezTo>
                    <a:cubicBezTo>
                      <a:pt x="72" y="862"/>
                      <a:pt x="79" y="856"/>
                      <a:pt x="69" y="870"/>
                    </a:cubicBezTo>
                    <a:cubicBezTo>
                      <a:pt x="124" y="875"/>
                      <a:pt x="88" y="879"/>
                      <a:pt x="63" y="885"/>
                    </a:cubicBezTo>
                    <a:cubicBezTo>
                      <a:pt x="59" y="888"/>
                      <a:pt x="54" y="890"/>
                      <a:pt x="51" y="894"/>
                    </a:cubicBezTo>
                    <a:cubicBezTo>
                      <a:pt x="36" y="914"/>
                      <a:pt x="89" y="919"/>
                      <a:pt x="105" y="930"/>
                    </a:cubicBezTo>
                    <a:cubicBezTo>
                      <a:pt x="100" y="933"/>
                      <a:pt x="95" y="937"/>
                      <a:pt x="90" y="939"/>
                    </a:cubicBezTo>
                    <a:cubicBezTo>
                      <a:pt x="84" y="942"/>
                      <a:pt x="72" y="945"/>
                      <a:pt x="72" y="945"/>
                    </a:cubicBezTo>
                    <a:cubicBezTo>
                      <a:pt x="68" y="958"/>
                      <a:pt x="66" y="953"/>
                      <a:pt x="81" y="963"/>
                    </a:cubicBezTo>
                    <a:cubicBezTo>
                      <a:pt x="87" y="967"/>
                      <a:pt x="99" y="975"/>
                      <a:pt x="99" y="975"/>
                    </a:cubicBezTo>
                    <a:cubicBezTo>
                      <a:pt x="94" y="989"/>
                      <a:pt x="69" y="992"/>
                      <a:pt x="54" y="996"/>
                    </a:cubicBezTo>
                    <a:cubicBezTo>
                      <a:pt x="45" y="999"/>
                      <a:pt x="27" y="1005"/>
                      <a:pt x="27" y="1005"/>
                    </a:cubicBezTo>
                    <a:cubicBezTo>
                      <a:pt x="1" y="1031"/>
                      <a:pt x="67" y="1033"/>
                      <a:pt x="87" y="1041"/>
                    </a:cubicBezTo>
                    <a:cubicBezTo>
                      <a:pt x="68" y="1060"/>
                      <a:pt x="63" y="1069"/>
                      <a:pt x="96" y="1074"/>
                    </a:cubicBezTo>
                    <a:cubicBezTo>
                      <a:pt x="114" y="1081"/>
                      <a:pt x="132" y="1084"/>
                      <a:pt x="150" y="1089"/>
                    </a:cubicBezTo>
                    <a:cubicBezTo>
                      <a:pt x="175" y="1106"/>
                      <a:pt x="111" y="1101"/>
                      <a:pt x="108" y="1101"/>
                    </a:cubicBezTo>
                    <a:cubicBezTo>
                      <a:pt x="84" y="1109"/>
                      <a:pt x="58" y="1114"/>
                      <a:pt x="33" y="1119"/>
                    </a:cubicBezTo>
                    <a:cubicBezTo>
                      <a:pt x="2" y="1150"/>
                      <a:pt x="108" y="1156"/>
                      <a:pt x="120" y="1158"/>
                    </a:cubicBezTo>
                    <a:cubicBezTo>
                      <a:pt x="132" y="1166"/>
                      <a:pt x="141" y="1162"/>
                      <a:pt x="132" y="1176"/>
                    </a:cubicBezTo>
                    <a:cubicBezTo>
                      <a:pt x="140" y="1188"/>
                      <a:pt x="153" y="1189"/>
                      <a:pt x="165" y="1197"/>
                    </a:cubicBezTo>
                    <a:cubicBezTo>
                      <a:pt x="150" y="1219"/>
                      <a:pt x="170" y="1195"/>
                      <a:pt x="123" y="1209"/>
                    </a:cubicBezTo>
                    <a:cubicBezTo>
                      <a:pt x="120" y="1210"/>
                      <a:pt x="122" y="1216"/>
                      <a:pt x="120" y="1218"/>
                    </a:cubicBezTo>
                    <a:cubicBezTo>
                      <a:pt x="113" y="1225"/>
                      <a:pt x="98" y="1228"/>
                      <a:pt x="90" y="1233"/>
                    </a:cubicBezTo>
                    <a:cubicBezTo>
                      <a:pt x="77" y="1253"/>
                      <a:pt x="87" y="1232"/>
                      <a:pt x="93" y="1248"/>
                    </a:cubicBezTo>
                    <a:cubicBezTo>
                      <a:pt x="98" y="1261"/>
                      <a:pt x="62" y="1267"/>
                      <a:pt x="57" y="1269"/>
                    </a:cubicBezTo>
                    <a:cubicBezTo>
                      <a:pt x="56" y="1272"/>
                      <a:pt x="51" y="1277"/>
                      <a:pt x="54" y="1278"/>
                    </a:cubicBezTo>
                    <a:cubicBezTo>
                      <a:pt x="72" y="1282"/>
                      <a:pt x="126" y="1278"/>
                      <a:pt x="108" y="1281"/>
                    </a:cubicBezTo>
                    <a:cubicBezTo>
                      <a:pt x="77" y="1286"/>
                      <a:pt x="46" y="1283"/>
                      <a:pt x="15" y="1284"/>
                    </a:cubicBezTo>
                    <a:cubicBezTo>
                      <a:pt x="97" y="1288"/>
                      <a:pt x="82" y="1270"/>
                      <a:pt x="69" y="1308"/>
                    </a:cubicBezTo>
                    <a:cubicBezTo>
                      <a:pt x="73" y="1320"/>
                      <a:pt x="80" y="1318"/>
                      <a:pt x="87" y="1329"/>
                    </a:cubicBezTo>
                    <a:cubicBezTo>
                      <a:pt x="62" y="1337"/>
                      <a:pt x="89" y="1326"/>
                      <a:pt x="87" y="1338"/>
                    </a:cubicBezTo>
                    <a:cubicBezTo>
                      <a:pt x="86" y="1343"/>
                      <a:pt x="79" y="1344"/>
                      <a:pt x="75" y="1347"/>
                    </a:cubicBezTo>
                    <a:cubicBezTo>
                      <a:pt x="44" y="1368"/>
                      <a:pt x="59" y="1354"/>
                      <a:pt x="42" y="1371"/>
                    </a:cubicBezTo>
                    <a:cubicBezTo>
                      <a:pt x="55" y="1380"/>
                      <a:pt x="92" y="1371"/>
                      <a:pt x="69" y="1386"/>
                    </a:cubicBezTo>
                    <a:cubicBezTo>
                      <a:pt x="67" y="1393"/>
                      <a:pt x="47" y="1440"/>
                      <a:pt x="54" y="144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5" name="Freeform 32"/>
              <p:cNvSpPr>
                <a:spLocks/>
              </p:cNvSpPr>
              <p:nvPr/>
            </p:nvSpPr>
            <p:spPr bwMode="auto">
              <a:xfrm>
                <a:off x="1983" y="1493"/>
                <a:ext cx="206" cy="565"/>
              </a:xfrm>
              <a:custGeom>
                <a:avLst/>
                <a:gdLst>
                  <a:gd name="T0" fmla="*/ 15 w 201"/>
                  <a:gd name="T1" fmla="*/ 0 h 1407"/>
                  <a:gd name="T2" fmla="*/ 81 w 201"/>
                  <a:gd name="T3" fmla="*/ 0 h 1407"/>
                  <a:gd name="T4" fmla="*/ 51 w 201"/>
                  <a:gd name="T5" fmla="*/ 1 h 1407"/>
                  <a:gd name="T6" fmla="*/ 27 w 201"/>
                  <a:gd name="T7" fmla="*/ 1 h 1407"/>
                  <a:gd name="T8" fmla="*/ 187 w 201"/>
                  <a:gd name="T9" fmla="*/ 1 h 1407"/>
                  <a:gd name="T10" fmla="*/ 75 w 201"/>
                  <a:gd name="T11" fmla="*/ 2 h 1407"/>
                  <a:gd name="T12" fmla="*/ 65 w 201"/>
                  <a:gd name="T13" fmla="*/ 2 h 1407"/>
                  <a:gd name="T14" fmla="*/ 51 w 201"/>
                  <a:gd name="T15" fmla="*/ 2 h 1407"/>
                  <a:gd name="T16" fmla="*/ 138 w 201"/>
                  <a:gd name="T17" fmla="*/ 2 h 1407"/>
                  <a:gd name="T18" fmla="*/ 6 w 201"/>
                  <a:gd name="T19" fmla="*/ 2 h 1407"/>
                  <a:gd name="T20" fmla="*/ 93 w 201"/>
                  <a:gd name="T21" fmla="*/ 2 h 1407"/>
                  <a:gd name="T22" fmla="*/ 132 w 201"/>
                  <a:gd name="T23" fmla="*/ 2 h 1407"/>
                  <a:gd name="T24" fmla="*/ 81 w 201"/>
                  <a:gd name="T25" fmla="*/ 3 h 1407"/>
                  <a:gd name="T26" fmla="*/ 107 w 201"/>
                  <a:gd name="T27" fmla="*/ 3 h 1407"/>
                  <a:gd name="T28" fmla="*/ 145 w 201"/>
                  <a:gd name="T29" fmla="*/ 3 h 1407"/>
                  <a:gd name="T30" fmla="*/ 96 w 201"/>
                  <a:gd name="T31" fmla="*/ 3 h 1407"/>
                  <a:gd name="T32" fmla="*/ 30 w 201"/>
                  <a:gd name="T33" fmla="*/ 4 h 1407"/>
                  <a:gd name="T34" fmla="*/ 30 w 201"/>
                  <a:gd name="T35" fmla="*/ 4 h 1407"/>
                  <a:gd name="T36" fmla="*/ 84 w 201"/>
                  <a:gd name="T37" fmla="*/ 4 h 1407"/>
                  <a:gd name="T38" fmla="*/ 129 w 201"/>
                  <a:gd name="T39" fmla="*/ 4 h 1407"/>
                  <a:gd name="T40" fmla="*/ 78 w 201"/>
                  <a:gd name="T41" fmla="*/ 4 h 1407"/>
                  <a:gd name="T42" fmla="*/ 87 w 201"/>
                  <a:gd name="T43" fmla="*/ 4 h 1407"/>
                  <a:gd name="T44" fmla="*/ 27 w 201"/>
                  <a:gd name="T45" fmla="*/ 4 h 1407"/>
                  <a:gd name="T46" fmla="*/ 60 w 201"/>
                  <a:gd name="T47" fmla="*/ 5 h 1407"/>
                  <a:gd name="T48" fmla="*/ 232 w 201"/>
                  <a:gd name="T49" fmla="*/ 5 h 1407"/>
                  <a:gd name="T50" fmla="*/ 75 w 201"/>
                  <a:gd name="T51" fmla="*/ 5 h 1407"/>
                  <a:gd name="T52" fmla="*/ 81 w 201"/>
                  <a:gd name="T53" fmla="*/ 5 h 1407"/>
                  <a:gd name="T54" fmla="*/ 84 w 201"/>
                  <a:gd name="T55" fmla="*/ 5 h 1407"/>
                  <a:gd name="T56" fmla="*/ 84 w 201"/>
                  <a:gd name="T57" fmla="*/ 5 h 1407"/>
                  <a:gd name="T58" fmla="*/ 84 w 201"/>
                  <a:gd name="T59" fmla="*/ 6 h 1407"/>
                  <a:gd name="T60" fmla="*/ 116 w 201"/>
                  <a:gd name="T61" fmla="*/ 6 h 1407"/>
                  <a:gd name="T62" fmla="*/ 96 w 201"/>
                  <a:gd name="T63" fmla="*/ 6 h 140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01" h="1407">
                    <a:moveTo>
                      <a:pt x="81" y="0"/>
                    </a:moveTo>
                    <a:cubicBezTo>
                      <a:pt x="60" y="16"/>
                      <a:pt x="40" y="37"/>
                      <a:pt x="15" y="45"/>
                    </a:cubicBezTo>
                    <a:cubicBezTo>
                      <a:pt x="0" y="67"/>
                      <a:pt x="17" y="57"/>
                      <a:pt x="120" y="60"/>
                    </a:cubicBezTo>
                    <a:cubicBezTo>
                      <a:pt x="106" y="74"/>
                      <a:pt x="86" y="76"/>
                      <a:pt x="69" y="87"/>
                    </a:cubicBezTo>
                    <a:cubicBezTo>
                      <a:pt x="71" y="94"/>
                      <a:pt x="80" y="98"/>
                      <a:pt x="81" y="105"/>
                    </a:cubicBezTo>
                    <a:cubicBezTo>
                      <a:pt x="87" y="133"/>
                      <a:pt x="53" y="153"/>
                      <a:pt x="45" y="177"/>
                    </a:cubicBezTo>
                    <a:cubicBezTo>
                      <a:pt x="55" y="180"/>
                      <a:pt x="65" y="186"/>
                      <a:pt x="75" y="189"/>
                    </a:cubicBezTo>
                    <a:cubicBezTo>
                      <a:pt x="101" y="215"/>
                      <a:pt x="36" y="250"/>
                      <a:pt x="21" y="273"/>
                    </a:cubicBezTo>
                    <a:cubicBezTo>
                      <a:pt x="31" y="315"/>
                      <a:pt x="110" y="271"/>
                      <a:pt x="75" y="294"/>
                    </a:cubicBezTo>
                    <a:cubicBezTo>
                      <a:pt x="107" y="297"/>
                      <a:pt x="132" y="302"/>
                      <a:pt x="162" y="312"/>
                    </a:cubicBezTo>
                    <a:cubicBezTo>
                      <a:pt x="135" y="330"/>
                      <a:pt x="126" y="330"/>
                      <a:pt x="93" y="333"/>
                    </a:cubicBezTo>
                    <a:cubicBezTo>
                      <a:pt x="80" y="339"/>
                      <a:pt x="68" y="340"/>
                      <a:pt x="63" y="354"/>
                    </a:cubicBezTo>
                    <a:cubicBezTo>
                      <a:pt x="65" y="357"/>
                      <a:pt x="70" y="360"/>
                      <a:pt x="69" y="363"/>
                    </a:cubicBezTo>
                    <a:cubicBezTo>
                      <a:pt x="67" y="368"/>
                      <a:pt x="60" y="370"/>
                      <a:pt x="57" y="375"/>
                    </a:cubicBezTo>
                    <a:cubicBezTo>
                      <a:pt x="55" y="378"/>
                      <a:pt x="56" y="381"/>
                      <a:pt x="54" y="384"/>
                    </a:cubicBezTo>
                    <a:cubicBezTo>
                      <a:pt x="52" y="388"/>
                      <a:pt x="48" y="392"/>
                      <a:pt x="45" y="396"/>
                    </a:cubicBezTo>
                    <a:cubicBezTo>
                      <a:pt x="43" y="402"/>
                      <a:pt x="39" y="408"/>
                      <a:pt x="45" y="414"/>
                    </a:cubicBezTo>
                    <a:cubicBezTo>
                      <a:pt x="54" y="423"/>
                      <a:pt x="104" y="452"/>
                      <a:pt x="120" y="456"/>
                    </a:cubicBezTo>
                    <a:cubicBezTo>
                      <a:pt x="134" y="470"/>
                      <a:pt x="125" y="480"/>
                      <a:pt x="108" y="489"/>
                    </a:cubicBezTo>
                    <a:cubicBezTo>
                      <a:pt x="76" y="507"/>
                      <a:pt x="37" y="513"/>
                      <a:pt x="6" y="534"/>
                    </a:cubicBezTo>
                    <a:cubicBezTo>
                      <a:pt x="23" y="545"/>
                      <a:pt x="44" y="544"/>
                      <a:pt x="63" y="549"/>
                    </a:cubicBezTo>
                    <a:cubicBezTo>
                      <a:pt x="69" y="551"/>
                      <a:pt x="81" y="555"/>
                      <a:pt x="81" y="555"/>
                    </a:cubicBezTo>
                    <a:cubicBezTo>
                      <a:pt x="77" y="568"/>
                      <a:pt x="67" y="574"/>
                      <a:pt x="60" y="585"/>
                    </a:cubicBezTo>
                    <a:cubicBezTo>
                      <a:pt x="77" y="596"/>
                      <a:pt x="94" y="595"/>
                      <a:pt x="114" y="597"/>
                    </a:cubicBezTo>
                    <a:cubicBezTo>
                      <a:pt x="110" y="610"/>
                      <a:pt x="100" y="608"/>
                      <a:pt x="90" y="618"/>
                    </a:cubicBezTo>
                    <a:cubicBezTo>
                      <a:pt x="102" y="636"/>
                      <a:pt x="83" y="643"/>
                      <a:pt x="69" y="654"/>
                    </a:cubicBezTo>
                    <a:cubicBezTo>
                      <a:pt x="63" y="659"/>
                      <a:pt x="51" y="666"/>
                      <a:pt x="51" y="666"/>
                    </a:cubicBezTo>
                    <a:cubicBezTo>
                      <a:pt x="65" y="671"/>
                      <a:pt x="78" y="665"/>
                      <a:pt x="93" y="669"/>
                    </a:cubicBezTo>
                    <a:cubicBezTo>
                      <a:pt x="82" y="676"/>
                      <a:pt x="72" y="683"/>
                      <a:pt x="60" y="687"/>
                    </a:cubicBezTo>
                    <a:cubicBezTo>
                      <a:pt x="81" y="696"/>
                      <a:pt x="104" y="695"/>
                      <a:pt x="126" y="699"/>
                    </a:cubicBezTo>
                    <a:cubicBezTo>
                      <a:pt x="129" y="702"/>
                      <a:pt x="134" y="704"/>
                      <a:pt x="135" y="708"/>
                    </a:cubicBezTo>
                    <a:cubicBezTo>
                      <a:pt x="136" y="717"/>
                      <a:pt x="94" y="743"/>
                      <a:pt x="84" y="753"/>
                    </a:cubicBezTo>
                    <a:cubicBezTo>
                      <a:pt x="88" y="765"/>
                      <a:pt x="96" y="765"/>
                      <a:pt x="105" y="774"/>
                    </a:cubicBezTo>
                    <a:cubicBezTo>
                      <a:pt x="96" y="801"/>
                      <a:pt x="49" y="823"/>
                      <a:pt x="24" y="831"/>
                    </a:cubicBezTo>
                    <a:cubicBezTo>
                      <a:pt x="20" y="834"/>
                      <a:pt x="12" y="835"/>
                      <a:pt x="12" y="840"/>
                    </a:cubicBezTo>
                    <a:cubicBezTo>
                      <a:pt x="12" y="844"/>
                      <a:pt x="20" y="843"/>
                      <a:pt x="24" y="843"/>
                    </a:cubicBezTo>
                    <a:cubicBezTo>
                      <a:pt x="49" y="845"/>
                      <a:pt x="74" y="845"/>
                      <a:pt x="99" y="846"/>
                    </a:cubicBezTo>
                    <a:cubicBezTo>
                      <a:pt x="91" y="858"/>
                      <a:pt x="86" y="861"/>
                      <a:pt x="72" y="864"/>
                    </a:cubicBezTo>
                    <a:cubicBezTo>
                      <a:pt x="46" y="882"/>
                      <a:pt x="87" y="881"/>
                      <a:pt x="99" y="882"/>
                    </a:cubicBezTo>
                    <a:cubicBezTo>
                      <a:pt x="103" y="883"/>
                      <a:pt x="108" y="883"/>
                      <a:pt x="111" y="885"/>
                    </a:cubicBezTo>
                    <a:cubicBezTo>
                      <a:pt x="143" y="905"/>
                      <a:pt x="94" y="922"/>
                      <a:pt x="81" y="933"/>
                    </a:cubicBezTo>
                    <a:cubicBezTo>
                      <a:pt x="72" y="940"/>
                      <a:pt x="72" y="942"/>
                      <a:pt x="66" y="951"/>
                    </a:cubicBezTo>
                    <a:cubicBezTo>
                      <a:pt x="71" y="966"/>
                      <a:pt x="98" y="977"/>
                      <a:pt x="114" y="981"/>
                    </a:cubicBezTo>
                    <a:cubicBezTo>
                      <a:pt x="105" y="999"/>
                      <a:pt x="94" y="999"/>
                      <a:pt x="75" y="1002"/>
                    </a:cubicBezTo>
                    <a:cubicBezTo>
                      <a:pt x="68" y="1012"/>
                      <a:pt x="66" y="1027"/>
                      <a:pt x="57" y="1035"/>
                    </a:cubicBezTo>
                    <a:cubicBezTo>
                      <a:pt x="46" y="1046"/>
                      <a:pt x="32" y="1054"/>
                      <a:pt x="21" y="1065"/>
                    </a:cubicBezTo>
                    <a:cubicBezTo>
                      <a:pt x="18" y="1068"/>
                      <a:pt x="15" y="1071"/>
                      <a:pt x="12" y="1074"/>
                    </a:cubicBezTo>
                    <a:cubicBezTo>
                      <a:pt x="17" y="1090"/>
                      <a:pt x="39" y="1090"/>
                      <a:pt x="54" y="1095"/>
                    </a:cubicBezTo>
                    <a:cubicBezTo>
                      <a:pt x="87" y="1105"/>
                      <a:pt x="120" y="1113"/>
                      <a:pt x="153" y="1119"/>
                    </a:cubicBezTo>
                    <a:cubicBezTo>
                      <a:pt x="169" y="1126"/>
                      <a:pt x="187" y="1130"/>
                      <a:pt x="201" y="1140"/>
                    </a:cubicBezTo>
                    <a:cubicBezTo>
                      <a:pt x="175" y="1153"/>
                      <a:pt x="169" y="1150"/>
                      <a:pt x="132" y="1152"/>
                    </a:cubicBezTo>
                    <a:cubicBezTo>
                      <a:pt x="109" y="1158"/>
                      <a:pt x="86" y="1167"/>
                      <a:pt x="63" y="1173"/>
                    </a:cubicBezTo>
                    <a:cubicBezTo>
                      <a:pt x="60" y="1175"/>
                      <a:pt x="52" y="1176"/>
                      <a:pt x="54" y="1179"/>
                    </a:cubicBezTo>
                    <a:cubicBezTo>
                      <a:pt x="57" y="1183"/>
                      <a:pt x="64" y="1181"/>
                      <a:pt x="69" y="1182"/>
                    </a:cubicBezTo>
                    <a:cubicBezTo>
                      <a:pt x="89" y="1185"/>
                      <a:pt x="107" y="1185"/>
                      <a:pt x="126" y="1191"/>
                    </a:cubicBezTo>
                    <a:cubicBezTo>
                      <a:pt x="107" y="1205"/>
                      <a:pt x="97" y="1203"/>
                      <a:pt x="72" y="1206"/>
                    </a:cubicBezTo>
                    <a:cubicBezTo>
                      <a:pt x="61" y="1213"/>
                      <a:pt x="56" y="1222"/>
                      <a:pt x="45" y="1230"/>
                    </a:cubicBezTo>
                    <a:cubicBezTo>
                      <a:pt x="29" y="1262"/>
                      <a:pt x="43" y="1266"/>
                      <a:pt x="72" y="1281"/>
                    </a:cubicBezTo>
                    <a:cubicBezTo>
                      <a:pt x="69" y="1284"/>
                      <a:pt x="63" y="1286"/>
                      <a:pt x="63" y="1290"/>
                    </a:cubicBezTo>
                    <a:cubicBezTo>
                      <a:pt x="63" y="1293"/>
                      <a:pt x="73" y="1290"/>
                      <a:pt x="72" y="1293"/>
                    </a:cubicBezTo>
                    <a:cubicBezTo>
                      <a:pt x="68" y="1301"/>
                      <a:pt x="54" y="1297"/>
                      <a:pt x="45" y="1299"/>
                    </a:cubicBezTo>
                    <a:cubicBezTo>
                      <a:pt x="58" y="1312"/>
                      <a:pt x="99" y="1317"/>
                      <a:pt x="99" y="1317"/>
                    </a:cubicBezTo>
                    <a:cubicBezTo>
                      <a:pt x="92" y="1339"/>
                      <a:pt x="106" y="1345"/>
                      <a:pt x="72" y="1356"/>
                    </a:cubicBezTo>
                    <a:cubicBezTo>
                      <a:pt x="68" y="1367"/>
                      <a:pt x="84" y="1387"/>
                      <a:pt x="84" y="1407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6" name="Freeform 33"/>
              <p:cNvSpPr>
                <a:spLocks/>
              </p:cNvSpPr>
              <p:nvPr/>
            </p:nvSpPr>
            <p:spPr bwMode="auto">
              <a:xfrm>
                <a:off x="1770" y="1493"/>
                <a:ext cx="199" cy="503"/>
              </a:xfrm>
              <a:custGeom>
                <a:avLst/>
                <a:gdLst>
                  <a:gd name="T0" fmla="*/ 129 w 194"/>
                  <a:gd name="T1" fmla="*/ 0 h 1252"/>
                  <a:gd name="T2" fmla="*/ 54 w 194"/>
                  <a:gd name="T3" fmla="*/ 0 h 1252"/>
                  <a:gd name="T4" fmla="*/ 129 w 194"/>
                  <a:gd name="T5" fmla="*/ 1 h 1252"/>
                  <a:gd name="T6" fmla="*/ 54 w 194"/>
                  <a:gd name="T7" fmla="*/ 1 h 1252"/>
                  <a:gd name="T8" fmla="*/ 104 w 194"/>
                  <a:gd name="T9" fmla="*/ 1 h 1252"/>
                  <a:gd name="T10" fmla="*/ 216 w 194"/>
                  <a:gd name="T11" fmla="*/ 1 h 1252"/>
                  <a:gd name="T12" fmla="*/ 12 w 194"/>
                  <a:gd name="T13" fmla="*/ 1 h 1252"/>
                  <a:gd name="T14" fmla="*/ 123 w 194"/>
                  <a:gd name="T15" fmla="*/ 2 h 1252"/>
                  <a:gd name="T16" fmla="*/ 104 w 194"/>
                  <a:gd name="T17" fmla="*/ 2 h 1252"/>
                  <a:gd name="T18" fmla="*/ 220 w 194"/>
                  <a:gd name="T19" fmla="*/ 2 h 1252"/>
                  <a:gd name="T20" fmla="*/ 84 w 194"/>
                  <a:gd name="T21" fmla="*/ 2 h 1252"/>
                  <a:gd name="T22" fmla="*/ 120 w 194"/>
                  <a:gd name="T23" fmla="*/ 2 h 1252"/>
                  <a:gd name="T24" fmla="*/ 75 w 194"/>
                  <a:gd name="T25" fmla="*/ 2 h 1252"/>
                  <a:gd name="T26" fmla="*/ 96 w 194"/>
                  <a:gd name="T27" fmla="*/ 2 h 1252"/>
                  <a:gd name="T28" fmla="*/ 129 w 194"/>
                  <a:gd name="T29" fmla="*/ 2 h 1252"/>
                  <a:gd name="T30" fmla="*/ 104 w 194"/>
                  <a:gd name="T31" fmla="*/ 2 h 1252"/>
                  <a:gd name="T32" fmla="*/ 129 w 194"/>
                  <a:gd name="T33" fmla="*/ 3 h 1252"/>
                  <a:gd name="T34" fmla="*/ 78 w 194"/>
                  <a:gd name="T35" fmla="*/ 3 h 1252"/>
                  <a:gd name="T36" fmla="*/ 129 w 194"/>
                  <a:gd name="T37" fmla="*/ 3 h 1252"/>
                  <a:gd name="T38" fmla="*/ 57 w 194"/>
                  <a:gd name="T39" fmla="*/ 4 h 1252"/>
                  <a:gd name="T40" fmla="*/ 117 w 194"/>
                  <a:gd name="T41" fmla="*/ 4 h 1252"/>
                  <a:gd name="T42" fmla="*/ 72 w 194"/>
                  <a:gd name="T43" fmla="*/ 4 h 1252"/>
                  <a:gd name="T44" fmla="*/ 78 w 194"/>
                  <a:gd name="T45" fmla="*/ 4 h 1252"/>
                  <a:gd name="T46" fmla="*/ 113 w 194"/>
                  <a:gd name="T47" fmla="*/ 4 h 1252"/>
                  <a:gd name="T48" fmla="*/ 93 w 194"/>
                  <a:gd name="T49" fmla="*/ 4 h 1252"/>
                  <a:gd name="T50" fmla="*/ 90 w 194"/>
                  <a:gd name="T51" fmla="*/ 4 h 1252"/>
                  <a:gd name="T52" fmla="*/ 171 w 194"/>
                  <a:gd name="T53" fmla="*/ 5 h 1252"/>
                  <a:gd name="T54" fmla="*/ 104 w 194"/>
                  <a:gd name="T55" fmla="*/ 5 h 1252"/>
                  <a:gd name="T56" fmla="*/ 213 w 194"/>
                  <a:gd name="T57" fmla="*/ 5 h 1252"/>
                  <a:gd name="T58" fmla="*/ 158 w 194"/>
                  <a:gd name="T59" fmla="*/ 5 h 1252"/>
                  <a:gd name="T60" fmla="*/ 78 w 194"/>
                  <a:gd name="T61" fmla="*/ 5 h 1252"/>
                  <a:gd name="T62" fmla="*/ 96 w 194"/>
                  <a:gd name="T63" fmla="*/ 5 h 12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94" h="1252">
                    <a:moveTo>
                      <a:pt x="72" y="8"/>
                    </a:moveTo>
                    <a:cubicBezTo>
                      <a:pt x="87" y="9"/>
                      <a:pt x="117" y="0"/>
                      <a:pt x="111" y="26"/>
                    </a:cubicBezTo>
                    <a:cubicBezTo>
                      <a:pt x="109" y="33"/>
                      <a:pt x="81" y="73"/>
                      <a:pt x="72" y="80"/>
                    </a:cubicBezTo>
                    <a:cubicBezTo>
                      <a:pt x="65" y="85"/>
                      <a:pt x="48" y="92"/>
                      <a:pt x="48" y="92"/>
                    </a:cubicBezTo>
                    <a:cubicBezTo>
                      <a:pt x="32" y="115"/>
                      <a:pt x="88" y="118"/>
                      <a:pt x="105" y="125"/>
                    </a:cubicBezTo>
                    <a:cubicBezTo>
                      <a:pt x="107" y="128"/>
                      <a:pt x="113" y="131"/>
                      <a:pt x="111" y="134"/>
                    </a:cubicBezTo>
                    <a:cubicBezTo>
                      <a:pt x="106" y="140"/>
                      <a:pt x="97" y="139"/>
                      <a:pt x="90" y="143"/>
                    </a:cubicBezTo>
                    <a:cubicBezTo>
                      <a:pt x="76" y="151"/>
                      <a:pt x="63" y="162"/>
                      <a:pt x="48" y="170"/>
                    </a:cubicBezTo>
                    <a:cubicBezTo>
                      <a:pt x="36" y="176"/>
                      <a:pt x="26" y="178"/>
                      <a:pt x="15" y="185"/>
                    </a:cubicBezTo>
                    <a:cubicBezTo>
                      <a:pt x="32" y="202"/>
                      <a:pt x="67" y="201"/>
                      <a:pt x="90" y="212"/>
                    </a:cubicBezTo>
                    <a:cubicBezTo>
                      <a:pt x="86" y="218"/>
                      <a:pt x="75" y="224"/>
                      <a:pt x="78" y="230"/>
                    </a:cubicBezTo>
                    <a:cubicBezTo>
                      <a:pt x="90" y="255"/>
                      <a:pt x="161" y="273"/>
                      <a:pt x="186" y="278"/>
                    </a:cubicBezTo>
                    <a:cubicBezTo>
                      <a:pt x="169" y="306"/>
                      <a:pt x="145" y="308"/>
                      <a:pt x="114" y="311"/>
                    </a:cubicBezTo>
                    <a:cubicBezTo>
                      <a:pt x="80" y="319"/>
                      <a:pt x="46" y="321"/>
                      <a:pt x="12" y="326"/>
                    </a:cubicBezTo>
                    <a:cubicBezTo>
                      <a:pt x="9" y="327"/>
                      <a:pt x="0" y="328"/>
                      <a:pt x="3" y="329"/>
                    </a:cubicBezTo>
                    <a:cubicBezTo>
                      <a:pt x="37" y="336"/>
                      <a:pt x="71" y="339"/>
                      <a:pt x="105" y="347"/>
                    </a:cubicBezTo>
                    <a:cubicBezTo>
                      <a:pt x="104" y="355"/>
                      <a:pt x="105" y="363"/>
                      <a:pt x="102" y="371"/>
                    </a:cubicBezTo>
                    <a:cubicBezTo>
                      <a:pt x="100" y="378"/>
                      <a:pt x="90" y="389"/>
                      <a:pt x="90" y="389"/>
                    </a:cubicBezTo>
                    <a:cubicBezTo>
                      <a:pt x="98" y="412"/>
                      <a:pt x="103" y="410"/>
                      <a:pt x="129" y="413"/>
                    </a:cubicBezTo>
                    <a:cubicBezTo>
                      <a:pt x="152" y="420"/>
                      <a:pt x="167" y="438"/>
                      <a:pt x="189" y="443"/>
                    </a:cubicBezTo>
                    <a:cubicBezTo>
                      <a:pt x="194" y="457"/>
                      <a:pt x="163" y="463"/>
                      <a:pt x="150" y="464"/>
                    </a:cubicBezTo>
                    <a:cubicBezTo>
                      <a:pt x="124" y="466"/>
                      <a:pt x="98" y="466"/>
                      <a:pt x="72" y="467"/>
                    </a:cubicBezTo>
                    <a:cubicBezTo>
                      <a:pt x="66" y="476"/>
                      <a:pt x="48" y="488"/>
                      <a:pt x="48" y="488"/>
                    </a:cubicBezTo>
                    <a:cubicBezTo>
                      <a:pt x="58" y="489"/>
                      <a:pt x="110" y="485"/>
                      <a:pt x="102" y="509"/>
                    </a:cubicBezTo>
                    <a:cubicBezTo>
                      <a:pt x="108" y="514"/>
                      <a:pt x="122" y="521"/>
                      <a:pt x="117" y="527"/>
                    </a:cubicBezTo>
                    <a:cubicBezTo>
                      <a:pt x="115" y="529"/>
                      <a:pt x="71" y="545"/>
                      <a:pt x="63" y="548"/>
                    </a:cubicBezTo>
                    <a:cubicBezTo>
                      <a:pt x="73" y="554"/>
                      <a:pt x="82" y="559"/>
                      <a:pt x="93" y="563"/>
                    </a:cubicBezTo>
                    <a:cubicBezTo>
                      <a:pt x="91" y="569"/>
                      <a:pt x="83" y="574"/>
                      <a:pt x="84" y="581"/>
                    </a:cubicBezTo>
                    <a:cubicBezTo>
                      <a:pt x="85" y="585"/>
                      <a:pt x="89" y="588"/>
                      <a:pt x="93" y="590"/>
                    </a:cubicBezTo>
                    <a:cubicBezTo>
                      <a:pt x="99" y="592"/>
                      <a:pt x="105" y="592"/>
                      <a:pt x="111" y="593"/>
                    </a:cubicBezTo>
                    <a:cubicBezTo>
                      <a:pt x="127" y="597"/>
                      <a:pt x="141" y="606"/>
                      <a:pt x="156" y="611"/>
                    </a:cubicBezTo>
                    <a:cubicBezTo>
                      <a:pt x="124" y="617"/>
                      <a:pt x="12" y="611"/>
                      <a:pt x="90" y="620"/>
                    </a:cubicBezTo>
                    <a:cubicBezTo>
                      <a:pt x="77" y="626"/>
                      <a:pt x="68" y="632"/>
                      <a:pt x="60" y="644"/>
                    </a:cubicBezTo>
                    <a:cubicBezTo>
                      <a:pt x="88" y="653"/>
                      <a:pt x="72" y="649"/>
                      <a:pt x="111" y="653"/>
                    </a:cubicBezTo>
                    <a:cubicBezTo>
                      <a:pt x="141" y="663"/>
                      <a:pt x="130" y="657"/>
                      <a:pt x="147" y="668"/>
                    </a:cubicBezTo>
                    <a:cubicBezTo>
                      <a:pt x="120" y="681"/>
                      <a:pt x="94" y="692"/>
                      <a:pt x="66" y="701"/>
                    </a:cubicBezTo>
                    <a:cubicBezTo>
                      <a:pt x="57" y="714"/>
                      <a:pt x="63" y="730"/>
                      <a:pt x="66" y="746"/>
                    </a:cubicBezTo>
                    <a:cubicBezTo>
                      <a:pt x="70" y="769"/>
                      <a:pt x="90" y="817"/>
                      <a:pt x="111" y="827"/>
                    </a:cubicBezTo>
                    <a:cubicBezTo>
                      <a:pt x="118" y="837"/>
                      <a:pt x="125" y="841"/>
                      <a:pt x="132" y="851"/>
                    </a:cubicBezTo>
                    <a:cubicBezTo>
                      <a:pt x="107" y="864"/>
                      <a:pt x="79" y="872"/>
                      <a:pt x="51" y="878"/>
                    </a:cubicBezTo>
                    <a:cubicBezTo>
                      <a:pt x="89" y="881"/>
                      <a:pt x="127" y="887"/>
                      <a:pt x="165" y="890"/>
                    </a:cubicBezTo>
                    <a:cubicBezTo>
                      <a:pt x="135" y="910"/>
                      <a:pt x="186" y="878"/>
                      <a:pt x="99" y="899"/>
                    </a:cubicBezTo>
                    <a:cubicBezTo>
                      <a:pt x="95" y="900"/>
                      <a:pt x="96" y="908"/>
                      <a:pt x="93" y="911"/>
                    </a:cubicBezTo>
                    <a:cubicBezTo>
                      <a:pt x="85" y="920"/>
                      <a:pt x="71" y="924"/>
                      <a:pt x="60" y="929"/>
                    </a:cubicBezTo>
                    <a:cubicBezTo>
                      <a:pt x="58" y="932"/>
                      <a:pt x="52" y="935"/>
                      <a:pt x="54" y="938"/>
                    </a:cubicBezTo>
                    <a:cubicBezTo>
                      <a:pt x="56" y="942"/>
                      <a:pt x="62" y="940"/>
                      <a:pt x="66" y="941"/>
                    </a:cubicBezTo>
                    <a:cubicBezTo>
                      <a:pt x="81" y="945"/>
                      <a:pt x="96" y="950"/>
                      <a:pt x="111" y="953"/>
                    </a:cubicBezTo>
                    <a:cubicBezTo>
                      <a:pt x="127" y="969"/>
                      <a:pt x="113" y="974"/>
                      <a:pt x="96" y="980"/>
                    </a:cubicBezTo>
                    <a:cubicBezTo>
                      <a:pt x="94" y="983"/>
                      <a:pt x="93" y="986"/>
                      <a:pt x="90" y="989"/>
                    </a:cubicBezTo>
                    <a:cubicBezTo>
                      <a:pt x="87" y="992"/>
                      <a:pt x="83" y="992"/>
                      <a:pt x="81" y="995"/>
                    </a:cubicBezTo>
                    <a:cubicBezTo>
                      <a:pt x="77" y="1000"/>
                      <a:pt x="76" y="1007"/>
                      <a:pt x="72" y="1013"/>
                    </a:cubicBezTo>
                    <a:cubicBezTo>
                      <a:pt x="77" y="1027"/>
                      <a:pt x="82" y="1028"/>
                      <a:pt x="78" y="1043"/>
                    </a:cubicBezTo>
                    <a:cubicBezTo>
                      <a:pt x="84" y="1084"/>
                      <a:pt x="71" y="1077"/>
                      <a:pt x="123" y="1082"/>
                    </a:cubicBezTo>
                    <a:cubicBezTo>
                      <a:pt x="126" y="1083"/>
                      <a:pt x="146" y="1087"/>
                      <a:pt x="147" y="1091"/>
                    </a:cubicBezTo>
                    <a:cubicBezTo>
                      <a:pt x="148" y="1094"/>
                      <a:pt x="142" y="1096"/>
                      <a:pt x="138" y="1097"/>
                    </a:cubicBezTo>
                    <a:cubicBezTo>
                      <a:pt x="122" y="1100"/>
                      <a:pt x="106" y="1099"/>
                      <a:pt x="90" y="1100"/>
                    </a:cubicBezTo>
                    <a:cubicBezTo>
                      <a:pt x="74" y="1125"/>
                      <a:pt x="132" y="1142"/>
                      <a:pt x="150" y="1148"/>
                    </a:cubicBezTo>
                    <a:cubicBezTo>
                      <a:pt x="161" y="1156"/>
                      <a:pt x="172" y="1162"/>
                      <a:pt x="183" y="1169"/>
                    </a:cubicBezTo>
                    <a:cubicBezTo>
                      <a:pt x="178" y="1171"/>
                      <a:pt x="173" y="1174"/>
                      <a:pt x="168" y="1175"/>
                    </a:cubicBezTo>
                    <a:cubicBezTo>
                      <a:pt x="157" y="1177"/>
                      <a:pt x="146" y="1175"/>
                      <a:pt x="135" y="1178"/>
                    </a:cubicBezTo>
                    <a:cubicBezTo>
                      <a:pt x="127" y="1180"/>
                      <a:pt x="122" y="1189"/>
                      <a:pt x="114" y="1193"/>
                    </a:cubicBezTo>
                    <a:cubicBezTo>
                      <a:pt x="103" y="1210"/>
                      <a:pt x="86" y="1221"/>
                      <a:pt x="66" y="1226"/>
                    </a:cubicBezTo>
                    <a:cubicBezTo>
                      <a:pt x="83" y="1229"/>
                      <a:pt x="92" y="1235"/>
                      <a:pt x="108" y="1238"/>
                    </a:cubicBezTo>
                    <a:cubicBezTo>
                      <a:pt x="129" y="1252"/>
                      <a:pt x="96" y="1250"/>
                      <a:pt x="84" y="125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7" name="Freeform 34"/>
              <p:cNvSpPr>
                <a:spLocks/>
              </p:cNvSpPr>
              <p:nvPr/>
            </p:nvSpPr>
            <p:spPr bwMode="auto">
              <a:xfrm>
                <a:off x="2221" y="1493"/>
                <a:ext cx="146" cy="252"/>
              </a:xfrm>
              <a:custGeom>
                <a:avLst/>
                <a:gdLst>
                  <a:gd name="T0" fmla="*/ 39 w 143"/>
                  <a:gd name="T1" fmla="*/ 0 h 1491"/>
                  <a:gd name="T2" fmla="*/ 78 w 143"/>
                  <a:gd name="T3" fmla="*/ 0 h 1491"/>
                  <a:gd name="T4" fmla="*/ 129 w 143"/>
                  <a:gd name="T5" fmla="*/ 0 h 1491"/>
                  <a:gd name="T6" fmla="*/ 108 w 143"/>
                  <a:gd name="T7" fmla="*/ 0 h 1491"/>
                  <a:gd name="T8" fmla="*/ 42 w 143"/>
                  <a:gd name="T9" fmla="*/ 0 h 1491"/>
                  <a:gd name="T10" fmla="*/ 54 w 143"/>
                  <a:gd name="T11" fmla="*/ 0 h 1491"/>
                  <a:gd name="T12" fmla="*/ 72 w 143"/>
                  <a:gd name="T13" fmla="*/ 0 h 1491"/>
                  <a:gd name="T14" fmla="*/ 69 w 143"/>
                  <a:gd name="T15" fmla="*/ 0 h 1491"/>
                  <a:gd name="T16" fmla="*/ 60 w 143"/>
                  <a:gd name="T17" fmla="*/ 0 h 1491"/>
                  <a:gd name="T18" fmla="*/ 124 w 143"/>
                  <a:gd name="T19" fmla="*/ 0 h 1491"/>
                  <a:gd name="T20" fmla="*/ 21 w 143"/>
                  <a:gd name="T21" fmla="*/ 0 h 1491"/>
                  <a:gd name="T22" fmla="*/ 51 w 143"/>
                  <a:gd name="T23" fmla="*/ 0 h 1491"/>
                  <a:gd name="T24" fmla="*/ 33 w 143"/>
                  <a:gd name="T25" fmla="*/ 0 h 1491"/>
                  <a:gd name="T26" fmla="*/ 72 w 143"/>
                  <a:gd name="T27" fmla="*/ 0 h 1491"/>
                  <a:gd name="T28" fmla="*/ 120 w 143"/>
                  <a:gd name="T29" fmla="*/ 0 h 1491"/>
                  <a:gd name="T30" fmla="*/ 117 w 143"/>
                  <a:gd name="T31" fmla="*/ 0 h 1491"/>
                  <a:gd name="T32" fmla="*/ 84 w 143"/>
                  <a:gd name="T33" fmla="*/ 0 h 1491"/>
                  <a:gd name="T34" fmla="*/ 0 w 143"/>
                  <a:gd name="T35" fmla="*/ 0 h 1491"/>
                  <a:gd name="T36" fmla="*/ 93 w 143"/>
                  <a:gd name="T37" fmla="*/ 0 h 1491"/>
                  <a:gd name="T38" fmla="*/ 144 w 143"/>
                  <a:gd name="T39" fmla="*/ 0 h 1491"/>
                  <a:gd name="T40" fmla="*/ 84 w 143"/>
                  <a:gd name="T41" fmla="*/ 0 h 1491"/>
                  <a:gd name="T42" fmla="*/ 42 w 143"/>
                  <a:gd name="T43" fmla="*/ 0 h 1491"/>
                  <a:gd name="T44" fmla="*/ 90 w 143"/>
                  <a:gd name="T45" fmla="*/ 0 h 1491"/>
                  <a:gd name="T46" fmla="*/ 108 w 143"/>
                  <a:gd name="T47" fmla="*/ 0 h 1491"/>
                  <a:gd name="T48" fmla="*/ 21 w 143"/>
                  <a:gd name="T49" fmla="*/ 0 h 1491"/>
                  <a:gd name="T50" fmla="*/ 12 w 143"/>
                  <a:gd name="T51" fmla="*/ 0 h 1491"/>
                  <a:gd name="T52" fmla="*/ 84 w 143"/>
                  <a:gd name="T53" fmla="*/ 0 h 1491"/>
                  <a:gd name="T54" fmla="*/ 36 w 143"/>
                  <a:gd name="T55" fmla="*/ 0 h 1491"/>
                  <a:gd name="T56" fmla="*/ 15 w 143"/>
                  <a:gd name="T57" fmla="*/ 0 h 1491"/>
                  <a:gd name="T58" fmla="*/ 96 w 143"/>
                  <a:gd name="T59" fmla="*/ 0 h 1491"/>
                  <a:gd name="T60" fmla="*/ 133 w 143"/>
                  <a:gd name="T61" fmla="*/ 0 h 1491"/>
                  <a:gd name="T62" fmla="*/ 108 w 143"/>
                  <a:gd name="T63" fmla="*/ 0 h 1491"/>
                  <a:gd name="T64" fmla="*/ 63 w 143"/>
                  <a:gd name="T65" fmla="*/ 0 h 1491"/>
                  <a:gd name="T66" fmla="*/ 39 w 143"/>
                  <a:gd name="T67" fmla="*/ 0 h 1491"/>
                  <a:gd name="T68" fmla="*/ 54 w 143"/>
                  <a:gd name="T69" fmla="*/ 0 h 1491"/>
                  <a:gd name="T70" fmla="*/ 54 w 143"/>
                  <a:gd name="T71" fmla="*/ 0 h 1491"/>
                  <a:gd name="T72" fmla="*/ 69 w 143"/>
                  <a:gd name="T73" fmla="*/ 0 h 1491"/>
                  <a:gd name="T74" fmla="*/ 87 w 143"/>
                  <a:gd name="T75" fmla="*/ 0 h 1491"/>
                  <a:gd name="T76" fmla="*/ 63 w 143"/>
                  <a:gd name="T77" fmla="*/ 0 h 1491"/>
                  <a:gd name="T78" fmla="*/ 45 w 143"/>
                  <a:gd name="T79" fmla="*/ 0 h 1491"/>
                  <a:gd name="T80" fmla="*/ 129 w 143"/>
                  <a:gd name="T81" fmla="*/ 0 h 1491"/>
                  <a:gd name="T82" fmla="*/ 156 w 143"/>
                  <a:gd name="T83" fmla="*/ 0 h 1491"/>
                  <a:gd name="T84" fmla="*/ 138 w 143"/>
                  <a:gd name="T85" fmla="*/ 0 h 1491"/>
                  <a:gd name="T86" fmla="*/ 36 w 143"/>
                  <a:gd name="T87" fmla="*/ 0 h 1491"/>
                  <a:gd name="T88" fmla="*/ 90 w 143"/>
                  <a:gd name="T89" fmla="*/ 0 h 1491"/>
                  <a:gd name="T90" fmla="*/ 84 w 143"/>
                  <a:gd name="T91" fmla="*/ 0 h 1491"/>
                  <a:gd name="T92" fmla="*/ 60 w 143"/>
                  <a:gd name="T93" fmla="*/ 0 h 1491"/>
                  <a:gd name="T94" fmla="*/ 66 w 143"/>
                  <a:gd name="T95" fmla="*/ 0 h 1491"/>
                  <a:gd name="T96" fmla="*/ 90 w 143"/>
                  <a:gd name="T97" fmla="*/ 0 h 1491"/>
                  <a:gd name="T98" fmla="*/ 72 w 143"/>
                  <a:gd name="T99" fmla="*/ 0 h 1491"/>
                  <a:gd name="T100" fmla="*/ 117 w 143"/>
                  <a:gd name="T101" fmla="*/ 0 h 1491"/>
                  <a:gd name="T102" fmla="*/ 96 w 143"/>
                  <a:gd name="T103" fmla="*/ 0 h 1491"/>
                  <a:gd name="T104" fmla="*/ 93 w 143"/>
                  <a:gd name="T105" fmla="*/ 0 h 1491"/>
                  <a:gd name="T106" fmla="*/ 99 w 143"/>
                  <a:gd name="T107" fmla="*/ 0 h 1491"/>
                  <a:gd name="T108" fmla="*/ 78 w 143"/>
                  <a:gd name="T109" fmla="*/ 0 h 1491"/>
                  <a:gd name="T110" fmla="*/ 18 w 143"/>
                  <a:gd name="T111" fmla="*/ 0 h 1491"/>
                  <a:gd name="T112" fmla="*/ 66 w 143"/>
                  <a:gd name="T113" fmla="*/ 0 h 1491"/>
                  <a:gd name="T114" fmla="*/ 54 w 143"/>
                  <a:gd name="T115" fmla="*/ 0 h 1491"/>
                  <a:gd name="T116" fmla="*/ 57 w 143"/>
                  <a:gd name="T117" fmla="*/ 0 h 14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43" h="1491">
                    <a:moveTo>
                      <a:pt x="33" y="0"/>
                    </a:moveTo>
                    <a:cubicBezTo>
                      <a:pt x="57" y="8"/>
                      <a:pt x="45" y="5"/>
                      <a:pt x="69" y="9"/>
                    </a:cubicBezTo>
                    <a:cubicBezTo>
                      <a:pt x="84" y="17"/>
                      <a:pt x="97" y="21"/>
                      <a:pt x="114" y="24"/>
                    </a:cubicBezTo>
                    <a:cubicBezTo>
                      <a:pt x="132" y="36"/>
                      <a:pt x="108" y="48"/>
                      <a:pt x="96" y="60"/>
                    </a:cubicBezTo>
                    <a:cubicBezTo>
                      <a:pt x="78" y="78"/>
                      <a:pt x="58" y="97"/>
                      <a:pt x="36" y="111"/>
                    </a:cubicBezTo>
                    <a:cubicBezTo>
                      <a:pt x="28" y="124"/>
                      <a:pt x="35" y="129"/>
                      <a:pt x="48" y="135"/>
                    </a:cubicBezTo>
                    <a:cubicBezTo>
                      <a:pt x="54" y="138"/>
                      <a:pt x="66" y="141"/>
                      <a:pt x="66" y="141"/>
                    </a:cubicBezTo>
                    <a:cubicBezTo>
                      <a:pt x="65" y="149"/>
                      <a:pt x="66" y="157"/>
                      <a:pt x="63" y="165"/>
                    </a:cubicBezTo>
                    <a:cubicBezTo>
                      <a:pt x="62" y="169"/>
                      <a:pt x="53" y="170"/>
                      <a:pt x="54" y="174"/>
                    </a:cubicBezTo>
                    <a:cubicBezTo>
                      <a:pt x="56" y="183"/>
                      <a:pt x="94" y="182"/>
                      <a:pt x="111" y="183"/>
                    </a:cubicBezTo>
                    <a:cubicBezTo>
                      <a:pt x="93" y="207"/>
                      <a:pt x="48" y="208"/>
                      <a:pt x="21" y="222"/>
                    </a:cubicBezTo>
                    <a:cubicBezTo>
                      <a:pt x="33" y="226"/>
                      <a:pt x="38" y="230"/>
                      <a:pt x="45" y="240"/>
                    </a:cubicBezTo>
                    <a:cubicBezTo>
                      <a:pt x="42" y="254"/>
                      <a:pt x="35" y="259"/>
                      <a:pt x="27" y="270"/>
                    </a:cubicBezTo>
                    <a:cubicBezTo>
                      <a:pt x="24" y="325"/>
                      <a:pt x="2" y="375"/>
                      <a:pt x="66" y="393"/>
                    </a:cubicBezTo>
                    <a:cubicBezTo>
                      <a:pt x="80" y="403"/>
                      <a:pt x="94" y="407"/>
                      <a:pt x="108" y="417"/>
                    </a:cubicBezTo>
                    <a:cubicBezTo>
                      <a:pt x="104" y="432"/>
                      <a:pt x="96" y="434"/>
                      <a:pt x="105" y="447"/>
                    </a:cubicBezTo>
                    <a:cubicBezTo>
                      <a:pt x="93" y="459"/>
                      <a:pt x="87" y="466"/>
                      <a:pt x="72" y="471"/>
                    </a:cubicBezTo>
                    <a:cubicBezTo>
                      <a:pt x="50" y="489"/>
                      <a:pt x="23" y="496"/>
                      <a:pt x="0" y="513"/>
                    </a:cubicBezTo>
                    <a:cubicBezTo>
                      <a:pt x="13" y="532"/>
                      <a:pt x="58" y="542"/>
                      <a:pt x="81" y="546"/>
                    </a:cubicBezTo>
                    <a:cubicBezTo>
                      <a:pt x="96" y="554"/>
                      <a:pt x="112" y="552"/>
                      <a:pt x="126" y="561"/>
                    </a:cubicBezTo>
                    <a:cubicBezTo>
                      <a:pt x="119" y="583"/>
                      <a:pt x="92" y="580"/>
                      <a:pt x="72" y="582"/>
                    </a:cubicBezTo>
                    <a:cubicBezTo>
                      <a:pt x="59" y="585"/>
                      <a:pt x="49" y="591"/>
                      <a:pt x="36" y="594"/>
                    </a:cubicBezTo>
                    <a:cubicBezTo>
                      <a:pt x="47" y="610"/>
                      <a:pt x="62" y="614"/>
                      <a:pt x="78" y="624"/>
                    </a:cubicBezTo>
                    <a:cubicBezTo>
                      <a:pt x="82" y="637"/>
                      <a:pt x="92" y="638"/>
                      <a:pt x="96" y="651"/>
                    </a:cubicBezTo>
                    <a:cubicBezTo>
                      <a:pt x="89" y="688"/>
                      <a:pt x="55" y="712"/>
                      <a:pt x="21" y="723"/>
                    </a:cubicBezTo>
                    <a:cubicBezTo>
                      <a:pt x="18" y="730"/>
                      <a:pt x="9" y="737"/>
                      <a:pt x="12" y="744"/>
                    </a:cubicBezTo>
                    <a:cubicBezTo>
                      <a:pt x="16" y="753"/>
                      <a:pt x="65" y="761"/>
                      <a:pt x="72" y="762"/>
                    </a:cubicBezTo>
                    <a:cubicBezTo>
                      <a:pt x="97" y="779"/>
                      <a:pt x="47" y="815"/>
                      <a:pt x="30" y="825"/>
                    </a:cubicBezTo>
                    <a:cubicBezTo>
                      <a:pt x="26" y="837"/>
                      <a:pt x="19" y="837"/>
                      <a:pt x="15" y="849"/>
                    </a:cubicBezTo>
                    <a:cubicBezTo>
                      <a:pt x="21" y="875"/>
                      <a:pt x="62" y="886"/>
                      <a:pt x="84" y="900"/>
                    </a:cubicBezTo>
                    <a:cubicBezTo>
                      <a:pt x="95" y="907"/>
                      <a:pt x="117" y="921"/>
                      <a:pt x="117" y="921"/>
                    </a:cubicBezTo>
                    <a:cubicBezTo>
                      <a:pt x="116" y="922"/>
                      <a:pt x="101" y="943"/>
                      <a:pt x="96" y="945"/>
                    </a:cubicBezTo>
                    <a:cubicBezTo>
                      <a:pt x="84" y="951"/>
                      <a:pt x="70" y="950"/>
                      <a:pt x="57" y="957"/>
                    </a:cubicBezTo>
                    <a:cubicBezTo>
                      <a:pt x="49" y="962"/>
                      <a:pt x="33" y="972"/>
                      <a:pt x="33" y="972"/>
                    </a:cubicBezTo>
                    <a:cubicBezTo>
                      <a:pt x="22" y="988"/>
                      <a:pt x="34" y="998"/>
                      <a:pt x="48" y="1008"/>
                    </a:cubicBezTo>
                    <a:cubicBezTo>
                      <a:pt x="57" y="1022"/>
                      <a:pt x="53" y="1035"/>
                      <a:pt x="48" y="1050"/>
                    </a:cubicBezTo>
                    <a:cubicBezTo>
                      <a:pt x="52" y="1063"/>
                      <a:pt x="54" y="1069"/>
                      <a:pt x="63" y="1080"/>
                    </a:cubicBezTo>
                    <a:cubicBezTo>
                      <a:pt x="67" y="1086"/>
                      <a:pt x="75" y="1098"/>
                      <a:pt x="75" y="1098"/>
                    </a:cubicBezTo>
                    <a:cubicBezTo>
                      <a:pt x="43" y="1119"/>
                      <a:pt x="92" y="1086"/>
                      <a:pt x="57" y="1113"/>
                    </a:cubicBezTo>
                    <a:cubicBezTo>
                      <a:pt x="51" y="1117"/>
                      <a:pt x="39" y="1125"/>
                      <a:pt x="39" y="1125"/>
                    </a:cubicBezTo>
                    <a:cubicBezTo>
                      <a:pt x="30" y="1151"/>
                      <a:pt x="98" y="1154"/>
                      <a:pt x="114" y="1155"/>
                    </a:cubicBezTo>
                    <a:cubicBezTo>
                      <a:pt x="123" y="1159"/>
                      <a:pt x="143" y="1162"/>
                      <a:pt x="138" y="1170"/>
                    </a:cubicBezTo>
                    <a:cubicBezTo>
                      <a:pt x="135" y="1175"/>
                      <a:pt x="126" y="1175"/>
                      <a:pt x="120" y="1176"/>
                    </a:cubicBezTo>
                    <a:cubicBezTo>
                      <a:pt x="90" y="1178"/>
                      <a:pt x="60" y="1178"/>
                      <a:pt x="30" y="1179"/>
                    </a:cubicBezTo>
                    <a:cubicBezTo>
                      <a:pt x="18" y="1228"/>
                      <a:pt x="50" y="1229"/>
                      <a:pt x="78" y="1257"/>
                    </a:cubicBezTo>
                    <a:cubicBezTo>
                      <a:pt x="82" y="1270"/>
                      <a:pt x="83" y="1265"/>
                      <a:pt x="72" y="1278"/>
                    </a:cubicBezTo>
                    <a:cubicBezTo>
                      <a:pt x="66" y="1284"/>
                      <a:pt x="54" y="1296"/>
                      <a:pt x="54" y="1296"/>
                    </a:cubicBezTo>
                    <a:cubicBezTo>
                      <a:pt x="50" y="1308"/>
                      <a:pt x="48" y="1305"/>
                      <a:pt x="60" y="1314"/>
                    </a:cubicBezTo>
                    <a:cubicBezTo>
                      <a:pt x="66" y="1318"/>
                      <a:pt x="78" y="1326"/>
                      <a:pt x="78" y="1326"/>
                    </a:cubicBezTo>
                    <a:cubicBezTo>
                      <a:pt x="71" y="1347"/>
                      <a:pt x="76" y="1339"/>
                      <a:pt x="66" y="1353"/>
                    </a:cubicBezTo>
                    <a:cubicBezTo>
                      <a:pt x="71" y="1376"/>
                      <a:pt x="90" y="1383"/>
                      <a:pt x="105" y="1398"/>
                    </a:cubicBezTo>
                    <a:cubicBezTo>
                      <a:pt x="99" y="1410"/>
                      <a:pt x="94" y="1418"/>
                      <a:pt x="84" y="1428"/>
                    </a:cubicBezTo>
                    <a:cubicBezTo>
                      <a:pt x="83" y="1431"/>
                      <a:pt x="80" y="1434"/>
                      <a:pt x="81" y="1437"/>
                    </a:cubicBezTo>
                    <a:cubicBezTo>
                      <a:pt x="82" y="1441"/>
                      <a:pt x="89" y="1443"/>
                      <a:pt x="87" y="1446"/>
                    </a:cubicBezTo>
                    <a:cubicBezTo>
                      <a:pt x="83" y="1451"/>
                      <a:pt x="69" y="1452"/>
                      <a:pt x="69" y="1452"/>
                    </a:cubicBezTo>
                    <a:cubicBezTo>
                      <a:pt x="54" y="1463"/>
                      <a:pt x="36" y="1472"/>
                      <a:pt x="18" y="1479"/>
                    </a:cubicBezTo>
                    <a:cubicBezTo>
                      <a:pt x="32" y="1480"/>
                      <a:pt x="46" y="1480"/>
                      <a:pt x="60" y="1482"/>
                    </a:cubicBezTo>
                    <a:cubicBezTo>
                      <a:pt x="85" y="1485"/>
                      <a:pt x="50" y="1490"/>
                      <a:pt x="48" y="1491"/>
                    </a:cubicBezTo>
                    <a:cubicBezTo>
                      <a:pt x="49" y="1488"/>
                      <a:pt x="51" y="1482"/>
                      <a:pt x="51" y="1482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8" name="Freeform 35"/>
              <p:cNvSpPr>
                <a:spLocks/>
              </p:cNvSpPr>
              <p:nvPr/>
            </p:nvSpPr>
            <p:spPr bwMode="auto">
              <a:xfrm>
                <a:off x="2178" y="1493"/>
                <a:ext cx="291" cy="229"/>
              </a:xfrm>
              <a:custGeom>
                <a:avLst/>
                <a:gdLst>
                  <a:gd name="T0" fmla="*/ 208 w 284"/>
                  <a:gd name="T1" fmla="*/ 0 h 1353"/>
                  <a:gd name="T2" fmla="*/ 95 w 284"/>
                  <a:gd name="T3" fmla="*/ 0 h 1353"/>
                  <a:gd name="T4" fmla="*/ 35 w 284"/>
                  <a:gd name="T5" fmla="*/ 0 h 1353"/>
                  <a:gd name="T6" fmla="*/ 47 w 284"/>
                  <a:gd name="T7" fmla="*/ 0 h 1353"/>
                  <a:gd name="T8" fmla="*/ 182 w 284"/>
                  <a:gd name="T9" fmla="*/ 0 h 1353"/>
                  <a:gd name="T10" fmla="*/ 276 w 284"/>
                  <a:gd name="T11" fmla="*/ 0 h 1353"/>
                  <a:gd name="T12" fmla="*/ 297 w 284"/>
                  <a:gd name="T13" fmla="*/ 0 h 1353"/>
                  <a:gd name="T14" fmla="*/ 218 w 284"/>
                  <a:gd name="T15" fmla="*/ 0 h 1353"/>
                  <a:gd name="T16" fmla="*/ 179 w 284"/>
                  <a:gd name="T17" fmla="*/ 0 h 1353"/>
                  <a:gd name="T18" fmla="*/ 151 w 284"/>
                  <a:gd name="T19" fmla="*/ 0 h 1353"/>
                  <a:gd name="T20" fmla="*/ 131 w 284"/>
                  <a:gd name="T21" fmla="*/ 0 h 1353"/>
                  <a:gd name="T22" fmla="*/ 185 w 284"/>
                  <a:gd name="T23" fmla="*/ 0 h 1353"/>
                  <a:gd name="T24" fmla="*/ 155 w 284"/>
                  <a:gd name="T25" fmla="*/ 0 h 1353"/>
                  <a:gd name="T26" fmla="*/ 69 w 284"/>
                  <a:gd name="T27" fmla="*/ 0 h 1353"/>
                  <a:gd name="T28" fmla="*/ 163 w 284"/>
                  <a:gd name="T29" fmla="*/ 0 h 1353"/>
                  <a:gd name="T30" fmla="*/ 147 w 284"/>
                  <a:gd name="T31" fmla="*/ 0 h 1353"/>
                  <a:gd name="T32" fmla="*/ 200 w 284"/>
                  <a:gd name="T33" fmla="*/ 0 h 1353"/>
                  <a:gd name="T34" fmla="*/ 185 w 284"/>
                  <a:gd name="T35" fmla="*/ 0 h 1353"/>
                  <a:gd name="T36" fmla="*/ 200 w 284"/>
                  <a:gd name="T37" fmla="*/ 0 h 1353"/>
                  <a:gd name="T38" fmla="*/ 221 w 284"/>
                  <a:gd name="T39" fmla="*/ 0 h 1353"/>
                  <a:gd name="T40" fmla="*/ 163 w 284"/>
                  <a:gd name="T41" fmla="*/ 0 h 1353"/>
                  <a:gd name="T42" fmla="*/ 252 w 284"/>
                  <a:gd name="T43" fmla="*/ 0 h 1353"/>
                  <a:gd name="T44" fmla="*/ 218 w 284"/>
                  <a:gd name="T45" fmla="*/ 0 h 1353"/>
                  <a:gd name="T46" fmla="*/ 221 w 284"/>
                  <a:gd name="T47" fmla="*/ 0 h 1353"/>
                  <a:gd name="T48" fmla="*/ 167 w 284"/>
                  <a:gd name="T49" fmla="*/ 0 h 1353"/>
                  <a:gd name="T50" fmla="*/ 170 w 284"/>
                  <a:gd name="T51" fmla="*/ 0 h 1353"/>
                  <a:gd name="T52" fmla="*/ 218 w 284"/>
                  <a:gd name="T53" fmla="*/ 0 h 1353"/>
                  <a:gd name="T54" fmla="*/ 176 w 284"/>
                  <a:gd name="T55" fmla="*/ 0 h 1353"/>
                  <a:gd name="T56" fmla="*/ 155 w 284"/>
                  <a:gd name="T57" fmla="*/ 0 h 1353"/>
                  <a:gd name="T58" fmla="*/ 200 w 284"/>
                  <a:gd name="T59" fmla="*/ 0 h 1353"/>
                  <a:gd name="T60" fmla="*/ 185 w 284"/>
                  <a:gd name="T61" fmla="*/ 0 h 1353"/>
                  <a:gd name="T62" fmla="*/ 208 w 284"/>
                  <a:gd name="T63" fmla="*/ 0 h 1353"/>
                  <a:gd name="T64" fmla="*/ 269 w 284"/>
                  <a:gd name="T65" fmla="*/ 0 h 1353"/>
                  <a:gd name="T66" fmla="*/ 185 w 284"/>
                  <a:gd name="T67" fmla="*/ 0 h 1353"/>
                  <a:gd name="T68" fmla="*/ 167 w 284"/>
                  <a:gd name="T69" fmla="*/ 0 h 1353"/>
                  <a:gd name="T70" fmla="*/ 159 w 284"/>
                  <a:gd name="T71" fmla="*/ 0 h 1353"/>
                  <a:gd name="T72" fmla="*/ 131 w 284"/>
                  <a:gd name="T73" fmla="*/ 0 h 1353"/>
                  <a:gd name="T74" fmla="*/ 179 w 284"/>
                  <a:gd name="T75" fmla="*/ 0 h 1353"/>
                  <a:gd name="T76" fmla="*/ 193 w 284"/>
                  <a:gd name="T77" fmla="*/ 0 h 1353"/>
                  <a:gd name="T78" fmla="*/ 221 w 284"/>
                  <a:gd name="T79" fmla="*/ 0 h 1353"/>
                  <a:gd name="T80" fmla="*/ 182 w 284"/>
                  <a:gd name="T81" fmla="*/ 0 h 1353"/>
                  <a:gd name="T82" fmla="*/ 179 w 284"/>
                  <a:gd name="T83" fmla="*/ 0 h 1353"/>
                  <a:gd name="T84" fmla="*/ 114 w 284"/>
                  <a:gd name="T85" fmla="*/ 0 h 1353"/>
                  <a:gd name="T86" fmla="*/ 196 w 284"/>
                  <a:gd name="T87" fmla="*/ 0 h 1353"/>
                  <a:gd name="T88" fmla="*/ 234 w 284"/>
                  <a:gd name="T89" fmla="*/ 0 h 1353"/>
                  <a:gd name="T90" fmla="*/ 204 w 284"/>
                  <a:gd name="T91" fmla="*/ 0 h 1353"/>
                  <a:gd name="T92" fmla="*/ 224 w 284"/>
                  <a:gd name="T93" fmla="*/ 0 h 1353"/>
                  <a:gd name="T94" fmla="*/ 256 w 284"/>
                  <a:gd name="T95" fmla="*/ 0 h 1353"/>
                  <a:gd name="T96" fmla="*/ 329 w 284"/>
                  <a:gd name="T97" fmla="*/ 0 h 1353"/>
                  <a:gd name="T98" fmla="*/ 224 w 284"/>
                  <a:gd name="T99" fmla="*/ 0 h 1353"/>
                  <a:gd name="T100" fmla="*/ 134 w 284"/>
                  <a:gd name="T101" fmla="*/ 0 h 1353"/>
                  <a:gd name="T102" fmla="*/ 185 w 284"/>
                  <a:gd name="T103" fmla="*/ 0 h 1353"/>
                  <a:gd name="T104" fmla="*/ 167 w 284"/>
                  <a:gd name="T105" fmla="*/ 0 h 1353"/>
                  <a:gd name="T106" fmla="*/ 134 w 284"/>
                  <a:gd name="T107" fmla="*/ 0 h 1353"/>
                  <a:gd name="T108" fmla="*/ 185 w 284"/>
                  <a:gd name="T109" fmla="*/ 0 h 1353"/>
                  <a:gd name="T110" fmla="*/ 185 w 284"/>
                  <a:gd name="T111" fmla="*/ 0 h 1353"/>
                  <a:gd name="T112" fmla="*/ 224 w 284"/>
                  <a:gd name="T113" fmla="*/ 0 h 1353"/>
                  <a:gd name="T114" fmla="*/ 114 w 284"/>
                  <a:gd name="T115" fmla="*/ 0 h 1353"/>
                  <a:gd name="T116" fmla="*/ 86 w 284"/>
                  <a:gd name="T117" fmla="*/ 0 h 1353"/>
                  <a:gd name="T118" fmla="*/ 204 w 284"/>
                  <a:gd name="T119" fmla="*/ 0 h 1353"/>
                  <a:gd name="T120" fmla="*/ 131 w 284"/>
                  <a:gd name="T121" fmla="*/ 0 h 1353"/>
                  <a:gd name="T122" fmla="*/ 147 w 284"/>
                  <a:gd name="T123" fmla="*/ 0 h 135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84" h="1353">
                    <a:moveTo>
                      <a:pt x="179" y="0"/>
                    </a:moveTo>
                    <a:cubicBezTo>
                      <a:pt x="151" y="22"/>
                      <a:pt x="115" y="35"/>
                      <a:pt x="83" y="51"/>
                    </a:cubicBezTo>
                    <a:cubicBezTo>
                      <a:pt x="0" y="92"/>
                      <a:pt x="79" y="64"/>
                      <a:pt x="29" y="81"/>
                    </a:cubicBezTo>
                    <a:cubicBezTo>
                      <a:pt x="22" y="91"/>
                      <a:pt x="15" y="96"/>
                      <a:pt x="41" y="96"/>
                    </a:cubicBezTo>
                    <a:cubicBezTo>
                      <a:pt x="80" y="96"/>
                      <a:pt x="119" y="92"/>
                      <a:pt x="158" y="90"/>
                    </a:cubicBezTo>
                    <a:cubicBezTo>
                      <a:pt x="185" y="91"/>
                      <a:pt x="212" y="91"/>
                      <a:pt x="239" y="93"/>
                    </a:cubicBezTo>
                    <a:cubicBezTo>
                      <a:pt x="245" y="93"/>
                      <a:pt x="262" y="93"/>
                      <a:pt x="257" y="96"/>
                    </a:cubicBezTo>
                    <a:cubicBezTo>
                      <a:pt x="248" y="100"/>
                      <a:pt x="198" y="104"/>
                      <a:pt x="188" y="105"/>
                    </a:cubicBezTo>
                    <a:cubicBezTo>
                      <a:pt x="195" y="127"/>
                      <a:pt x="172" y="137"/>
                      <a:pt x="155" y="141"/>
                    </a:cubicBezTo>
                    <a:cubicBezTo>
                      <a:pt x="147" y="146"/>
                      <a:pt x="139" y="151"/>
                      <a:pt x="131" y="156"/>
                    </a:cubicBezTo>
                    <a:cubicBezTo>
                      <a:pt x="124" y="160"/>
                      <a:pt x="113" y="174"/>
                      <a:pt x="113" y="174"/>
                    </a:cubicBezTo>
                    <a:cubicBezTo>
                      <a:pt x="128" y="184"/>
                      <a:pt x="145" y="184"/>
                      <a:pt x="161" y="189"/>
                    </a:cubicBezTo>
                    <a:cubicBezTo>
                      <a:pt x="155" y="206"/>
                      <a:pt x="161" y="197"/>
                      <a:pt x="134" y="201"/>
                    </a:cubicBezTo>
                    <a:cubicBezTo>
                      <a:pt x="110" y="204"/>
                      <a:pt x="83" y="208"/>
                      <a:pt x="59" y="216"/>
                    </a:cubicBezTo>
                    <a:cubicBezTo>
                      <a:pt x="86" y="217"/>
                      <a:pt x="114" y="211"/>
                      <a:pt x="140" y="219"/>
                    </a:cubicBezTo>
                    <a:cubicBezTo>
                      <a:pt x="147" y="221"/>
                      <a:pt x="128" y="237"/>
                      <a:pt x="128" y="237"/>
                    </a:cubicBezTo>
                    <a:cubicBezTo>
                      <a:pt x="141" y="246"/>
                      <a:pt x="173" y="255"/>
                      <a:pt x="173" y="255"/>
                    </a:cubicBezTo>
                    <a:cubicBezTo>
                      <a:pt x="184" y="271"/>
                      <a:pt x="170" y="282"/>
                      <a:pt x="161" y="297"/>
                    </a:cubicBezTo>
                    <a:cubicBezTo>
                      <a:pt x="154" y="326"/>
                      <a:pt x="154" y="347"/>
                      <a:pt x="173" y="372"/>
                    </a:cubicBezTo>
                    <a:cubicBezTo>
                      <a:pt x="181" y="382"/>
                      <a:pt x="191" y="405"/>
                      <a:pt x="191" y="405"/>
                    </a:cubicBezTo>
                    <a:cubicBezTo>
                      <a:pt x="181" y="431"/>
                      <a:pt x="162" y="448"/>
                      <a:pt x="140" y="465"/>
                    </a:cubicBezTo>
                    <a:cubicBezTo>
                      <a:pt x="153" y="504"/>
                      <a:pt x="187" y="498"/>
                      <a:pt x="218" y="519"/>
                    </a:cubicBezTo>
                    <a:cubicBezTo>
                      <a:pt x="203" y="523"/>
                      <a:pt x="203" y="530"/>
                      <a:pt x="188" y="534"/>
                    </a:cubicBezTo>
                    <a:cubicBezTo>
                      <a:pt x="175" y="543"/>
                      <a:pt x="179" y="547"/>
                      <a:pt x="191" y="555"/>
                    </a:cubicBezTo>
                    <a:cubicBezTo>
                      <a:pt x="166" y="571"/>
                      <a:pt x="156" y="589"/>
                      <a:pt x="143" y="615"/>
                    </a:cubicBezTo>
                    <a:cubicBezTo>
                      <a:pt x="144" y="626"/>
                      <a:pt x="144" y="637"/>
                      <a:pt x="146" y="648"/>
                    </a:cubicBezTo>
                    <a:cubicBezTo>
                      <a:pt x="153" y="683"/>
                      <a:pt x="161" y="676"/>
                      <a:pt x="188" y="690"/>
                    </a:cubicBezTo>
                    <a:cubicBezTo>
                      <a:pt x="179" y="704"/>
                      <a:pt x="166" y="709"/>
                      <a:pt x="152" y="717"/>
                    </a:cubicBezTo>
                    <a:cubicBezTo>
                      <a:pt x="146" y="721"/>
                      <a:pt x="134" y="729"/>
                      <a:pt x="134" y="729"/>
                    </a:cubicBezTo>
                    <a:cubicBezTo>
                      <a:pt x="140" y="746"/>
                      <a:pt x="159" y="747"/>
                      <a:pt x="173" y="756"/>
                    </a:cubicBezTo>
                    <a:cubicBezTo>
                      <a:pt x="168" y="761"/>
                      <a:pt x="156" y="769"/>
                      <a:pt x="161" y="774"/>
                    </a:cubicBezTo>
                    <a:cubicBezTo>
                      <a:pt x="165" y="778"/>
                      <a:pt x="179" y="780"/>
                      <a:pt x="179" y="780"/>
                    </a:cubicBezTo>
                    <a:cubicBezTo>
                      <a:pt x="192" y="793"/>
                      <a:pt x="233" y="798"/>
                      <a:pt x="233" y="798"/>
                    </a:cubicBezTo>
                    <a:cubicBezTo>
                      <a:pt x="263" y="818"/>
                      <a:pt x="186" y="814"/>
                      <a:pt x="161" y="816"/>
                    </a:cubicBezTo>
                    <a:cubicBezTo>
                      <a:pt x="155" y="820"/>
                      <a:pt x="148" y="820"/>
                      <a:pt x="143" y="825"/>
                    </a:cubicBezTo>
                    <a:cubicBezTo>
                      <a:pt x="136" y="832"/>
                      <a:pt x="141" y="844"/>
                      <a:pt x="137" y="852"/>
                    </a:cubicBezTo>
                    <a:cubicBezTo>
                      <a:pt x="133" y="859"/>
                      <a:pt x="118" y="868"/>
                      <a:pt x="113" y="876"/>
                    </a:cubicBezTo>
                    <a:cubicBezTo>
                      <a:pt x="117" y="893"/>
                      <a:pt x="138" y="897"/>
                      <a:pt x="155" y="900"/>
                    </a:cubicBezTo>
                    <a:cubicBezTo>
                      <a:pt x="159" y="902"/>
                      <a:pt x="163" y="905"/>
                      <a:pt x="167" y="906"/>
                    </a:cubicBezTo>
                    <a:cubicBezTo>
                      <a:pt x="175" y="908"/>
                      <a:pt x="187" y="902"/>
                      <a:pt x="191" y="909"/>
                    </a:cubicBezTo>
                    <a:cubicBezTo>
                      <a:pt x="197" y="920"/>
                      <a:pt x="158" y="927"/>
                      <a:pt x="158" y="927"/>
                    </a:cubicBezTo>
                    <a:cubicBezTo>
                      <a:pt x="142" y="939"/>
                      <a:pt x="145" y="939"/>
                      <a:pt x="155" y="954"/>
                    </a:cubicBezTo>
                    <a:cubicBezTo>
                      <a:pt x="138" y="968"/>
                      <a:pt x="119" y="976"/>
                      <a:pt x="98" y="984"/>
                    </a:cubicBezTo>
                    <a:cubicBezTo>
                      <a:pt x="89" y="1010"/>
                      <a:pt x="152" y="1017"/>
                      <a:pt x="170" y="1020"/>
                    </a:cubicBezTo>
                    <a:cubicBezTo>
                      <a:pt x="181" y="1027"/>
                      <a:pt x="192" y="1031"/>
                      <a:pt x="203" y="1038"/>
                    </a:cubicBezTo>
                    <a:cubicBezTo>
                      <a:pt x="196" y="1049"/>
                      <a:pt x="187" y="1051"/>
                      <a:pt x="176" y="1059"/>
                    </a:cubicBezTo>
                    <a:cubicBezTo>
                      <a:pt x="167" y="1093"/>
                      <a:pt x="166" y="1081"/>
                      <a:pt x="194" y="1104"/>
                    </a:cubicBezTo>
                    <a:cubicBezTo>
                      <a:pt x="204" y="1112"/>
                      <a:pt x="212" y="1122"/>
                      <a:pt x="221" y="1131"/>
                    </a:cubicBezTo>
                    <a:cubicBezTo>
                      <a:pt x="237" y="1147"/>
                      <a:pt x="265" y="1145"/>
                      <a:pt x="284" y="1158"/>
                    </a:cubicBezTo>
                    <a:cubicBezTo>
                      <a:pt x="251" y="1174"/>
                      <a:pt x="236" y="1174"/>
                      <a:pt x="194" y="1176"/>
                    </a:cubicBezTo>
                    <a:cubicBezTo>
                      <a:pt x="168" y="1181"/>
                      <a:pt x="143" y="1188"/>
                      <a:pt x="116" y="1191"/>
                    </a:cubicBezTo>
                    <a:cubicBezTo>
                      <a:pt x="87" y="1201"/>
                      <a:pt x="123" y="1187"/>
                      <a:pt x="161" y="1197"/>
                    </a:cubicBezTo>
                    <a:cubicBezTo>
                      <a:pt x="167" y="1199"/>
                      <a:pt x="149" y="1202"/>
                      <a:pt x="143" y="1203"/>
                    </a:cubicBezTo>
                    <a:cubicBezTo>
                      <a:pt x="134" y="1205"/>
                      <a:pt x="125" y="1205"/>
                      <a:pt x="116" y="1206"/>
                    </a:cubicBezTo>
                    <a:cubicBezTo>
                      <a:pt x="131" y="1207"/>
                      <a:pt x="147" y="1205"/>
                      <a:pt x="161" y="1209"/>
                    </a:cubicBezTo>
                    <a:cubicBezTo>
                      <a:pt x="167" y="1211"/>
                      <a:pt x="157" y="1223"/>
                      <a:pt x="161" y="1227"/>
                    </a:cubicBezTo>
                    <a:cubicBezTo>
                      <a:pt x="172" y="1238"/>
                      <a:pt x="180" y="1237"/>
                      <a:pt x="194" y="1239"/>
                    </a:cubicBezTo>
                    <a:cubicBezTo>
                      <a:pt x="174" y="1270"/>
                      <a:pt x="133" y="1278"/>
                      <a:pt x="98" y="1287"/>
                    </a:cubicBezTo>
                    <a:cubicBezTo>
                      <a:pt x="87" y="1294"/>
                      <a:pt x="81" y="1294"/>
                      <a:pt x="74" y="1305"/>
                    </a:cubicBezTo>
                    <a:cubicBezTo>
                      <a:pt x="99" y="1330"/>
                      <a:pt x="143" y="1325"/>
                      <a:pt x="176" y="1329"/>
                    </a:cubicBezTo>
                    <a:cubicBezTo>
                      <a:pt x="149" y="1331"/>
                      <a:pt x="122" y="1320"/>
                      <a:pt x="113" y="1347"/>
                    </a:cubicBezTo>
                    <a:cubicBezTo>
                      <a:pt x="126" y="1350"/>
                      <a:pt x="122" y="1347"/>
                      <a:pt x="128" y="1353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69" name="Freeform 36"/>
              <p:cNvSpPr>
                <a:spLocks/>
              </p:cNvSpPr>
              <p:nvPr/>
            </p:nvSpPr>
            <p:spPr bwMode="auto">
              <a:xfrm flipH="1">
                <a:off x="2544" y="1493"/>
                <a:ext cx="249" cy="253"/>
              </a:xfrm>
              <a:custGeom>
                <a:avLst/>
                <a:gdLst>
                  <a:gd name="T0" fmla="*/ 82 w 244"/>
                  <a:gd name="T1" fmla="*/ 0 h 1320"/>
                  <a:gd name="T2" fmla="*/ 270 w 244"/>
                  <a:gd name="T3" fmla="*/ 0 h 1320"/>
                  <a:gd name="T4" fmla="*/ 273 w 244"/>
                  <a:gd name="T5" fmla="*/ 0 h 1320"/>
                  <a:gd name="T6" fmla="*/ 204 w 244"/>
                  <a:gd name="T7" fmla="*/ 0 h 1320"/>
                  <a:gd name="T8" fmla="*/ 93 w 244"/>
                  <a:gd name="T9" fmla="*/ 0 h 1320"/>
                  <a:gd name="T10" fmla="*/ 114 w 244"/>
                  <a:gd name="T11" fmla="*/ 0 h 1320"/>
                  <a:gd name="T12" fmla="*/ 144 w 244"/>
                  <a:gd name="T13" fmla="*/ 0 h 1320"/>
                  <a:gd name="T14" fmla="*/ 87 w 244"/>
                  <a:gd name="T15" fmla="*/ 0 h 1320"/>
                  <a:gd name="T16" fmla="*/ 60 w 244"/>
                  <a:gd name="T17" fmla="*/ 0 h 1320"/>
                  <a:gd name="T18" fmla="*/ 114 w 244"/>
                  <a:gd name="T19" fmla="*/ 0 h 1320"/>
                  <a:gd name="T20" fmla="*/ 63 w 244"/>
                  <a:gd name="T21" fmla="*/ 0 h 1320"/>
                  <a:gd name="T22" fmla="*/ 162 w 244"/>
                  <a:gd name="T23" fmla="*/ 0 h 1320"/>
                  <a:gd name="T24" fmla="*/ 117 w 244"/>
                  <a:gd name="T25" fmla="*/ 0 h 1320"/>
                  <a:gd name="T26" fmla="*/ 120 w 244"/>
                  <a:gd name="T27" fmla="*/ 0 h 1320"/>
                  <a:gd name="T28" fmla="*/ 54 w 244"/>
                  <a:gd name="T29" fmla="*/ 0 h 1320"/>
                  <a:gd name="T30" fmla="*/ 141 w 244"/>
                  <a:gd name="T31" fmla="*/ 0 h 1320"/>
                  <a:gd name="T32" fmla="*/ 183 w 244"/>
                  <a:gd name="T33" fmla="*/ 0 h 1320"/>
                  <a:gd name="T34" fmla="*/ 60 w 244"/>
                  <a:gd name="T35" fmla="*/ 0 h 1320"/>
                  <a:gd name="T36" fmla="*/ 51 w 244"/>
                  <a:gd name="T37" fmla="*/ 0 h 1320"/>
                  <a:gd name="T38" fmla="*/ 156 w 244"/>
                  <a:gd name="T39" fmla="*/ 0 h 1320"/>
                  <a:gd name="T40" fmla="*/ 216 w 244"/>
                  <a:gd name="T41" fmla="*/ 0 h 1320"/>
                  <a:gd name="T42" fmla="*/ 69 w 244"/>
                  <a:gd name="T43" fmla="*/ 0 h 1320"/>
                  <a:gd name="T44" fmla="*/ 156 w 244"/>
                  <a:gd name="T45" fmla="*/ 0 h 1320"/>
                  <a:gd name="T46" fmla="*/ 72 w 244"/>
                  <a:gd name="T47" fmla="*/ 0 h 1320"/>
                  <a:gd name="T48" fmla="*/ 147 w 244"/>
                  <a:gd name="T49" fmla="*/ 0 h 1320"/>
                  <a:gd name="T50" fmla="*/ 204 w 244"/>
                  <a:gd name="T51" fmla="*/ 0 h 1320"/>
                  <a:gd name="T52" fmla="*/ 198 w 244"/>
                  <a:gd name="T53" fmla="*/ 0 h 1320"/>
                  <a:gd name="T54" fmla="*/ 222 w 244"/>
                  <a:gd name="T55" fmla="*/ 0 h 1320"/>
                  <a:gd name="T56" fmla="*/ 201 w 244"/>
                  <a:gd name="T57" fmla="*/ 0 h 1320"/>
                  <a:gd name="T58" fmla="*/ 72 w 244"/>
                  <a:gd name="T59" fmla="*/ 0 h 1320"/>
                  <a:gd name="T60" fmla="*/ 150 w 244"/>
                  <a:gd name="T61" fmla="*/ 0 h 1320"/>
                  <a:gd name="T62" fmla="*/ 0 w 244"/>
                  <a:gd name="T63" fmla="*/ 0 h 1320"/>
                  <a:gd name="T64" fmla="*/ 99 w 244"/>
                  <a:gd name="T65" fmla="*/ 0 h 1320"/>
                  <a:gd name="T66" fmla="*/ 255 w 244"/>
                  <a:gd name="T67" fmla="*/ 0 h 1320"/>
                  <a:gd name="T68" fmla="*/ 39 w 244"/>
                  <a:gd name="T69" fmla="*/ 0 h 1320"/>
                  <a:gd name="T70" fmla="*/ 93 w 244"/>
                  <a:gd name="T71" fmla="*/ 0 h 1320"/>
                  <a:gd name="T72" fmla="*/ 226 w 244"/>
                  <a:gd name="T73" fmla="*/ 0 h 1320"/>
                  <a:gd name="T74" fmla="*/ 69 w 244"/>
                  <a:gd name="T75" fmla="*/ 0 h 1320"/>
                  <a:gd name="T76" fmla="*/ 147 w 244"/>
                  <a:gd name="T77" fmla="*/ 0 h 1320"/>
                  <a:gd name="T78" fmla="*/ 137 w 244"/>
                  <a:gd name="T79" fmla="*/ 0 h 1320"/>
                  <a:gd name="T80" fmla="*/ 60 w 244"/>
                  <a:gd name="T81" fmla="*/ 0 h 1320"/>
                  <a:gd name="T82" fmla="*/ 12 w 244"/>
                  <a:gd name="T83" fmla="*/ 0 h 1320"/>
                  <a:gd name="T84" fmla="*/ 39 w 244"/>
                  <a:gd name="T85" fmla="*/ 0 h 1320"/>
                  <a:gd name="T86" fmla="*/ 175 w 244"/>
                  <a:gd name="T87" fmla="*/ 0 h 1320"/>
                  <a:gd name="T88" fmla="*/ 187 w 244"/>
                  <a:gd name="T89" fmla="*/ 0 h 1320"/>
                  <a:gd name="T90" fmla="*/ 175 w 244"/>
                  <a:gd name="T91" fmla="*/ 0 h 1320"/>
                  <a:gd name="T92" fmla="*/ 147 w 244"/>
                  <a:gd name="T93" fmla="*/ 0 h 1320"/>
                  <a:gd name="T94" fmla="*/ 128 w 244"/>
                  <a:gd name="T95" fmla="*/ 0 h 1320"/>
                  <a:gd name="T96" fmla="*/ 132 w 244"/>
                  <a:gd name="T97" fmla="*/ 0 h 1320"/>
                  <a:gd name="T98" fmla="*/ 144 w 244"/>
                  <a:gd name="T99" fmla="*/ 0 h 1320"/>
                  <a:gd name="T100" fmla="*/ 141 w 244"/>
                  <a:gd name="T101" fmla="*/ 0 h 1320"/>
                  <a:gd name="T102" fmla="*/ 114 w 244"/>
                  <a:gd name="T103" fmla="*/ 0 h 1320"/>
                  <a:gd name="T104" fmla="*/ 123 w 244"/>
                  <a:gd name="T105" fmla="*/ 0 h 132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44" h="1320">
                    <a:moveTo>
                      <a:pt x="72" y="0"/>
                    </a:moveTo>
                    <a:cubicBezTo>
                      <a:pt x="125" y="26"/>
                      <a:pt x="183" y="40"/>
                      <a:pt x="240" y="54"/>
                    </a:cubicBezTo>
                    <a:cubicBezTo>
                      <a:pt x="241" y="57"/>
                      <a:pt x="244" y="60"/>
                      <a:pt x="243" y="63"/>
                    </a:cubicBezTo>
                    <a:cubicBezTo>
                      <a:pt x="240" y="70"/>
                      <a:pt x="187" y="83"/>
                      <a:pt x="180" y="84"/>
                    </a:cubicBezTo>
                    <a:cubicBezTo>
                      <a:pt x="148" y="96"/>
                      <a:pt x="115" y="105"/>
                      <a:pt x="81" y="108"/>
                    </a:cubicBezTo>
                    <a:cubicBezTo>
                      <a:pt x="50" y="114"/>
                      <a:pt x="70" y="108"/>
                      <a:pt x="102" y="117"/>
                    </a:cubicBezTo>
                    <a:cubicBezTo>
                      <a:pt x="111" y="119"/>
                      <a:pt x="118" y="126"/>
                      <a:pt x="126" y="129"/>
                    </a:cubicBezTo>
                    <a:cubicBezTo>
                      <a:pt x="145" y="157"/>
                      <a:pt x="90" y="171"/>
                      <a:pt x="75" y="186"/>
                    </a:cubicBezTo>
                    <a:cubicBezTo>
                      <a:pt x="68" y="193"/>
                      <a:pt x="54" y="207"/>
                      <a:pt x="54" y="207"/>
                    </a:cubicBezTo>
                    <a:cubicBezTo>
                      <a:pt x="61" y="228"/>
                      <a:pt x="83" y="226"/>
                      <a:pt x="102" y="228"/>
                    </a:cubicBezTo>
                    <a:cubicBezTo>
                      <a:pt x="87" y="234"/>
                      <a:pt x="72" y="239"/>
                      <a:pt x="57" y="246"/>
                    </a:cubicBezTo>
                    <a:cubicBezTo>
                      <a:pt x="73" y="268"/>
                      <a:pt x="116" y="260"/>
                      <a:pt x="144" y="279"/>
                    </a:cubicBezTo>
                    <a:cubicBezTo>
                      <a:pt x="138" y="301"/>
                      <a:pt x="122" y="289"/>
                      <a:pt x="105" y="300"/>
                    </a:cubicBezTo>
                    <a:cubicBezTo>
                      <a:pt x="120" y="310"/>
                      <a:pt x="140" y="311"/>
                      <a:pt x="108" y="327"/>
                    </a:cubicBezTo>
                    <a:cubicBezTo>
                      <a:pt x="95" y="347"/>
                      <a:pt x="69" y="346"/>
                      <a:pt x="48" y="351"/>
                    </a:cubicBezTo>
                    <a:cubicBezTo>
                      <a:pt x="19" y="371"/>
                      <a:pt x="115" y="377"/>
                      <a:pt x="123" y="378"/>
                    </a:cubicBezTo>
                    <a:cubicBezTo>
                      <a:pt x="139" y="383"/>
                      <a:pt x="153" y="385"/>
                      <a:pt x="162" y="399"/>
                    </a:cubicBezTo>
                    <a:cubicBezTo>
                      <a:pt x="124" y="418"/>
                      <a:pt x="94" y="422"/>
                      <a:pt x="54" y="432"/>
                    </a:cubicBezTo>
                    <a:cubicBezTo>
                      <a:pt x="51" y="434"/>
                      <a:pt x="42" y="435"/>
                      <a:pt x="45" y="438"/>
                    </a:cubicBezTo>
                    <a:cubicBezTo>
                      <a:pt x="61" y="454"/>
                      <a:pt x="116" y="456"/>
                      <a:pt x="138" y="459"/>
                    </a:cubicBezTo>
                    <a:cubicBezTo>
                      <a:pt x="157" y="464"/>
                      <a:pt x="176" y="469"/>
                      <a:pt x="192" y="480"/>
                    </a:cubicBezTo>
                    <a:cubicBezTo>
                      <a:pt x="178" y="522"/>
                      <a:pt x="96" y="521"/>
                      <a:pt x="63" y="543"/>
                    </a:cubicBezTo>
                    <a:cubicBezTo>
                      <a:pt x="52" y="577"/>
                      <a:pt x="117" y="590"/>
                      <a:pt x="138" y="594"/>
                    </a:cubicBezTo>
                    <a:cubicBezTo>
                      <a:pt x="133" y="632"/>
                      <a:pt x="95" y="644"/>
                      <a:pt x="66" y="666"/>
                    </a:cubicBezTo>
                    <a:cubicBezTo>
                      <a:pt x="58" y="691"/>
                      <a:pt x="114" y="692"/>
                      <a:pt x="129" y="693"/>
                    </a:cubicBezTo>
                    <a:cubicBezTo>
                      <a:pt x="85" y="704"/>
                      <a:pt x="33" y="697"/>
                      <a:pt x="180" y="702"/>
                    </a:cubicBezTo>
                    <a:cubicBezTo>
                      <a:pt x="197" y="708"/>
                      <a:pt x="183" y="717"/>
                      <a:pt x="174" y="726"/>
                    </a:cubicBezTo>
                    <a:cubicBezTo>
                      <a:pt x="182" y="729"/>
                      <a:pt x="195" y="724"/>
                      <a:pt x="198" y="732"/>
                    </a:cubicBezTo>
                    <a:cubicBezTo>
                      <a:pt x="203" y="743"/>
                      <a:pt x="181" y="746"/>
                      <a:pt x="177" y="747"/>
                    </a:cubicBezTo>
                    <a:cubicBezTo>
                      <a:pt x="145" y="771"/>
                      <a:pt x="96" y="771"/>
                      <a:pt x="66" y="801"/>
                    </a:cubicBezTo>
                    <a:cubicBezTo>
                      <a:pt x="90" y="809"/>
                      <a:pt x="114" y="819"/>
                      <a:pt x="132" y="837"/>
                    </a:cubicBezTo>
                    <a:cubicBezTo>
                      <a:pt x="111" y="878"/>
                      <a:pt x="38" y="889"/>
                      <a:pt x="0" y="918"/>
                    </a:cubicBezTo>
                    <a:cubicBezTo>
                      <a:pt x="20" y="947"/>
                      <a:pt x="53" y="949"/>
                      <a:pt x="87" y="951"/>
                    </a:cubicBezTo>
                    <a:cubicBezTo>
                      <a:pt x="133" y="954"/>
                      <a:pt x="225" y="957"/>
                      <a:pt x="225" y="957"/>
                    </a:cubicBezTo>
                    <a:cubicBezTo>
                      <a:pt x="140" y="978"/>
                      <a:pt x="138" y="981"/>
                      <a:pt x="33" y="984"/>
                    </a:cubicBezTo>
                    <a:cubicBezTo>
                      <a:pt x="3" y="1004"/>
                      <a:pt x="78" y="1002"/>
                      <a:pt x="81" y="1002"/>
                    </a:cubicBezTo>
                    <a:cubicBezTo>
                      <a:pt x="187" y="1011"/>
                      <a:pt x="102" y="1006"/>
                      <a:pt x="201" y="1011"/>
                    </a:cubicBezTo>
                    <a:cubicBezTo>
                      <a:pt x="175" y="1049"/>
                      <a:pt x="109" y="1025"/>
                      <a:pt x="63" y="1026"/>
                    </a:cubicBezTo>
                    <a:cubicBezTo>
                      <a:pt x="85" y="1028"/>
                      <a:pt x="107" y="1031"/>
                      <a:pt x="129" y="1035"/>
                    </a:cubicBezTo>
                    <a:cubicBezTo>
                      <a:pt x="143" y="1044"/>
                      <a:pt x="133" y="1051"/>
                      <a:pt x="120" y="1056"/>
                    </a:cubicBezTo>
                    <a:cubicBezTo>
                      <a:pt x="99" y="1064"/>
                      <a:pt x="76" y="1065"/>
                      <a:pt x="54" y="1068"/>
                    </a:cubicBezTo>
                    <a:cubicBezTo>
                      <a:pt x="37" y="1074"/>
                      <a:pt x="26" y="1078"/>
                      <a:pt x="12" y="1089"/>
                    </a:cubicBezTo>
                    <a:cubicBezTo>
                      <a:pt x="6" y="1108"/>
                      <a:pt x="15" y="1110"/>
                      <a:pt x="33" y="1113"/>
                    </a:cubicBezTo>
                    <a:cubicBezTo>
                      <a:pt x="68" y="1127"/>
                      <a:pt x="120" y="1126"/>
                      <a:pt x="156" y="1128"/>
                    </a:cubicBezTo>
                    <a:cubicBezTo>
                      <a:pt x="159" y="1129"/>
                      <a:pt x="168" y="1131"/>
                      <a:pt x="165" y="1131"/>
                    </a:cubicBezTo>
                    <a:cubicBezTo>
                      <a:pt x="128" y="1137"/>
                      <a:pt x="81" y="1131"/>
                      <a:pt x="156" y="1137"/>
                    </a:cubicBezTo>
                    <a:cubicBezTo>
                      <a:pt x="130" y="1146"/>
                      <a:pt x="85" y="1129"/>
                      <a:pt x="129" y="1158"/>
                    </a:cubicBezTo>
                    <a:cubicBezTo>
                      <a:pt x="117" y="1176"/>
                      <a:pt x="118" y="1188"/>
                      <a:pt x="114" y="1212"/>
                    </a:cubicBezTo>
                    <a:cubicBezTo>
                      <a:pt x="115" y="1231"/>
                      <a:pt x="113" y="1250"/>
                      <a:pt x="117" y="1269"/>
                    </a:cubicBezTo>
                    <a:cubicBezTo>
                      <a:pt x="118" y="1273"/>
                      <a:pt x="123" y="1277"/>
                      <a:pt x="126" y="1275"/>
                    </a:cubicBezTo>
                    <a:cubicBezTo>
                      <a:pt x="129" y="1274"/>
                      <a:pt x="125" y="1268"/>
                      <a:pt x="123" y="1266"/>
                    </a:cubicBezTo>
                    <a:cubicBezTo>
                      <a:pt x="123" y="1266"/>
                      <a:pt x="74" y="1248"/>
                      <a:pt x="102" y="1257"/>
                    </a:cubicBezTo>
                    <a:cubicBezTo>
                      <a:pt x="101" y="1272"/>
                      <a:pt x="84" y="1320"/>
                      <a:pt x="111" y="132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70" name="Freeform 37"/>
              <p:cNvSpPr>
                <a:spLocks/>
              </p:cNvSpPr>
              <p:nvPr/>
            </p:nvSpPr>
            <p:spPr bwMode="auto">
              <a:xfrm>
                <a:off x="2534" y="1493"/>
                <a:ext cx="245" cy="244"/>
              </a:xfrm>
              <a:custGeom>
                <a:avLst/>
                <a:gdLst>
                  <a:gd name="T0" fmla="*/ 172 w 240"/>
                  <a:gd name="T1" fmla="*/ 0 h 1440"/>
                  <a:gd name="T2" fmla="*/ 114 w 240"/>
                  <a:gd name="T3" fmla="*/ 0 h 1440"/>
                  <a:gd name="T4" fmla="*/ 102 w 240"/>
                  <a:gd name="T5" fmla="*/ 0 h 1440"/>
                  <a:gd name="T6" fmla="*/ 105 w 240"/>
                  <a:gd name="T7" fmla="*/ 0 h 1440"/>
                  <a:gd name="T8" fmla="*/ 54 w 240"/>
                  <a:gd name="T9" fmla="*/ 0 h 1440"/>
                  <a:gd name="T10" fmla="*/ 84 w 240"/>
                  <a:gd name="T11" fmla="*/ 0 h 1440"/>
                  <a:gd name="T12" fmla="*/ 105 w 240"/>
                  <a:gd name="T13" fmla="*/ 0 h 1440"/>
                  <a:gd name="T14" fmla="*/ 51 w 240"/>
                  <a:gd name="T15" fmla="*/ 0 h 1440"/>
                  <a:gd name="T16" fmla="*/ 54 w 240"/>
                  <a:gd name="T17" fmla="*/ 0 h 1440"/>
                  <a:gd name="T18" fmla="*/ 271 w 240"/>
                  <a:gd name="T19" fmla="*/ 0 h 1440"/>
                  <a:gd name="T20" fmla="*/ 93 w 240"/>
                  <a:gd name="T21" fmla="*/ 0 h 1440"/>
                  <a:gd name="T22" fmla="*/ 21 w 240"/>
                  <a:gd name="T23" fmla="*/ 0 h 1440"/>
                  <a:gd name="T24" fmla="*/ 156 w 240"/>
                  <a:gd name="T25" fmla="*/ 0 h 1440"/>
                  <a:gd name="T26" fmla="*/ 99 w 240"/>
                  <a:gd name="T27" fmla="*/ 0 h 1440"/>
                  <a:gd name="T28" fmla="*/ 39 w 240"/>
                  <a:gd name="T29" fmla="*/ 0 h 1440"/>
                  <a:gd name="T30" fmla="*/ 108 w 240"/>
                  <a:gd name="T31" fmla="*/ 0 h 1440"/>
                  <a:gd name="T32" fmla="*/ 15 w 240"/>
                  <a:gd name="T33" fmla="*/ 0 h 1440"/>
                  <a:gd name="T34" fmla="*/ 57 w 240"/>
                  <a:gd name="T35" fmla="*/ 0 h 1440"/>
                  <a:gd name="T36" fmla="*/ 105 w 240"/>
                  <a:gd name="T37" fmla="*/ 0 h 1440"/>
                  <a:gd name="T38" fmla="*/ 69 w 240"/>
                  <a:gd name="T39" fmla="*/ 0 h 1440"/>
                  <a:gd name="T40" fmla="*/ 117 w 240"/>
                  <a:gd name="T41" fmla="*/ 0 h 1440"/>
                  <a:gd name="T42" fmla="*/ 84 w 240"/>
                  <a:gd name="T43" fmla="*/ 0 h 1440"/>
                  <a:gd name="T44" fmla="*/ 111 w 240"/>
                  <a:gd name="T45" fmla="*/ 0 h 1440"/>
                  <a:gd name="T46" fmla="*/ 33 w 240"/>
                  <a:gd name="T47" fmla="*/ 0 h 1440"/>
                  <a:gd name="T48" fmla="*/ 108 w 240"/>
                  <a:gd name="T49" fmla="*/ 0 h 1440"/>
                  <a:gd name="T50" fmla="*/ 120 w 240"/>
                  <a:gd name="T51" fmla="*/ 0 h 1440"/>
                  <a:gd name="T52" fmla="*/ 137 w 240"/>
                  <a:gd name="T53" fmla="*/ 0 h 1440"/>
                  <a:gd name="T54" fmla="*/ 188 w 240"/>
                  <a:gd name="T55" fmla="*/ 0 h 1440"/>
                  <a:gd name="T56" fmla="*/ 137 w 240"/>
                  <a:gd name="T57" fmla="*/ 0 h 1440"/>
                  <a:gd name="T58" fmla="*/ 105 w 240"/>
                  <a:gd name="T59" fmla="*/ 0 h 1440"/>
                  <a:gd name="T60" fmla="*/ 60 w 240"/>
                  <a:gd name="T61" fmla="*/ 0 h 1440"/>
                  <a:gd name="T62" fmla="*/ 15 w 240"/>
                  <a:gd name="T63" fmla="*/ 0 h 1440"/>
                  <a:gd name="T64" fmla="*/ 99 w 240"/>
                  <a:gd name="T65" fmla="*/ 0 h 1440"/>
                  <a:gd name="T66" fmla="*/ 87 w 240"/>
                  <a:gd name="T67" fmla="*/ 0 h 1440"/>
                  <a:gd name="T68" fmla="*/ 78 w 240"/>
                  <a:gd name="T69" fmla="*/ 0 h 144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40" h="1440">
                    <a:moveTo>
                      <a:pt x="108" y="3"/>
                    </a:moveTo>
                    <a:cubicBezTo>
                      <a:pt x="125" y="5"/>
                      <a:pt x="147" y="0"/>
                      <a:pt x="153" y="18"/>
                    </a:cubicBezTo>
                    <a:cubicBezTo>
                      <a:pt x="135" y="54"/>
                      <a:pt x="98" y="63"/>
                      <a:pt x="75" y="93"/>
                    </a:cubicBezTo>
                    <a:cubicBezTo>
                      <a:pt x="82" y="104"/>
                      <a:pt x="89" y="105"/>
                      <a:pt x="102" y="108"/>
                    </a:cubicBezTo>
                    <a:cubicBezTo>
                      <a:pt x="110" y="110"/>
                      <a:pt x="126" y="114"/>
                      <a:pt x="126" y="114"/>
                    </a:cubicBezTo>
                    <a:cubicBezTo>
                      <a:pt x="134" y="139"/>
                      <a:pt x="106" y="155"/>
                      <a:pt x="90" y="171"/>
                    </a:cubicBezTo>
                    <a:cubicBezTo>
                      <a:pt x="82" y="179"/>
                      <a:pt x="69" y="198"/>
                      <a:pt x="69" y="198"/>
                    </a:cubicBezTo>
                    <a:cubicBezTo>
                      <a:pt x="81" y="204"/>
                      <a:pt x="89" y="203"/>
                      <a:pt x="93" y="216"/>
                    </a:cubicBezTo>
                    <a:cubicBezTo>
                      <a:pt x="88" y="231"/>
                      <a:pt x="30" y="255"/>
                      <a:pt x="12" y="261"/>
                    </a:cubicBezTo>
                    <a:cubicBezTo>
                      <a:pt x="36" y="271"/>
                      <a:pt x="69" y="259"/>
                      <a:pt x="48" y="291"/>
                    </a:cubicBezTo>
                    <a:cubicBezTo>
                      <a:pt x="72" y="299"/>
                      <a:pt x="60" y="296"/>
                      <a:pt x="84" y="300"/>
                    </a:cubicBezTo>
                    <a:cubicBezTo>
                      <a:pt x="104" y="313"/>
                      <a:pt x="81" y="325"/>
                      <a:pt x="72" y="339"/>
                    </a:cubicBezTo>
                    <a:cubicBezTo>
                      <a:pt x="76" y="357"/>
                      <a:pt x="79" y="357"/>
                      <a:pt x="96" y="363"/>
                    </a:cubicBezTo>
                    <a:cubicBezTo>
                      <a:pt x="77" y="392"/>
                      <a:pt x="120" y="363"/>
                      <a:pt x="93" y="390"/>
                    </a:cubicBezTo>
                    <a:cubicBezTo>
                      <a:pt x="88" y="395"/>
                      <a:pt x="75" y="400"/>
                      <a:pt x="69" y="402"/>
                    </a:cubicBezTo>
                    <a:cubicBezTo>
                      <a:pt x="61" y="404"/>
                      <a:pt x="45" y="408"/>
                      <a:pt x="45" y="408"/>
                    </a:cubicBezTo>
                    <a:cubicBezTo>
                      <a:pt x="30" y="423"/>
                      <a:pt x="14" y="429"/>
                      <a:pt x="0" y="447"/>
                    </a:cubicBezTo>
                    <a:cubicBezTo>
                      <a:pt x="6" y="464"/>
                      <a:pt x="32" y="464"/>
                      <a:pt x="48" y="465"/>
                    </a:cubicBezTo>
                    <a:cubicBezTo>
                      <a:pt x="95" y="469"/>
                      <a:pt x="157" y="470"/>
                      <a:pt x="201" y="471"/>
                    </a:cubicBezTo>
                    <a:cubicBezTo>
                      <a:pt x="235" y="474"/>
                      <a:pt x="240" y="474"/>
                      <a:pt x="240" y="477"/>
                    </a:cubicBezTo>
                    <a:cubicBezTo>
                      <a:pt x="240" y="494"/>
                      <a:pt x="206" y="485"/>
                      <a:pt x="189" y="486"/>
                    </a:cubicBezTo>
                    <a:cubicBezTo>
                      <a:pt x="153" y="487"/>
                      <a:pt x="117" y="488"/>
                      <a:pt x="81" y="489"/>
                    </a:cubicBezTo>
                    <a:cubicBezTo>
                      <a:pt x="57" y="501"/>
                      <a:pt x="78" y="504"/>
                      <a:pt x="84" y="522"/>
                    </a:cubicBezTo>
                    <a:cubicBezTo>
                      <a:pt x="70" y="549"/>
                      <a:pt x="44" y="556"/>
                      <a:pt x="21" y="573"/>
                    </a:cubicBezTo>
                    <a:cubicBezTo>
                      <a:pt x="17" y="585"/>
                      <a:pt x="12" y="589"/>
                      <a:pt x="36" y="591"/>
                    </a:cubicBezTo>
                    <a:cubicBezTo>
                      <a:pt x="70" y="594"/>
                      <a:pt x="104" y="593"/>
                      <a:pt x="138" y="594"/>
                    </a:cubicBezTo>
                    <a:cubicBezTo>
                      <a:pt x="123" y="609"/>
                      <a:pt x="120" y="611"/>
                      <a:pt x="99" y="615"/>
                    </a:cubicBezTo>
                    <a:cubicBezTo>
                      <a:pt x="95" y="617"/>
                      <a:pt x="91" y="619"/>
                      <a:pt x="87" y="621"/>
                    </a:cubicBezTo>
                    <a:cubicBezTo>
                      <a:pt x="81" y="623"/>
                      <a:pt x="75" y="624"/>
                      <a:pt x="69" y="627"/>
                    </a:cubicBezTo>
                    <a:cubicBezTo>
                      <a:pt x="57" y="632"/>
                      <a:pt x="33" y="645"/>
                      <a:pt x="33" y="645"/>
                    </a:cubicBezTo>
                    <a:cubicBezTo>
                      <a:pt x="25" y="657"/>
                      <a:pt x="16" y="663"/>
                      <a:pt x="12" y="678"/>
                    </a:cubicBezTo>
                    <a:cubicBezTo>
                      <a:pt x="27" y="698"/>
                      <a:pt x="71" y="715"/>
                      <a:pt x="96" y="723"/>
                    </a:cubicBezTo>
                    <a:cubicBezTo>
                      <a:pt x="90" y="727"/>
                      <a:pt x="85" y="735"/>
                      <a:pt x="78" y="738"/>
                    </a:cubicBezTo>
                    <a:cubicBezTo>
                      <a:pt x="62" y="744"/>
                      <a:pt x="33" y="747"/>
                      <a:pt x="15" y="750"/>
                    </a:cubicBezTo>
                    <a:cubicBezTo>
                      <a:pt x="0" y="772"/>
                      <a:pt x="49" y="767"/>
                      <a:pt x="60" y="768"/>
                    </a:cubicBezTo>
                    <a:cubicBezTo>
                      <a:pt x="58" y="775"/>
                      <a:pt x="51" y="781"/>
                      <a:pt x="51" y="789"/>
                    </a:cubicBezTo>
                    <a:cubicBezTo>
                      <a:pt x="51" y="805"/>
                      <a:pt x="106" y="822"/>
                      <a:pt x="117" y="825"/>
                    </a:cubicBezTo>
                    <a:cubicBezTo>
                      <a:pt x="152" y="846"/>
                      <a:pt x="114" y="852"/>
                      <a:pt x="93" y="855"/>
                    </a:cubicBezTo>
                    <a:cubicBezTo>
                      <a:pt x="72" y="862"/>
                      <a:pt x="79" y="856"/>
                      <a:pt x="69" y="870"/>
                    </a:cubicBezTo>
                    <a:cubicBezTo>
                      <a:pt x="124" y="875"/>
                      <a:pt x="88" y="879"/>
                      <a:pt x="63" y="885"/>
                    </a:cubicBezTo>
                    <a:cubicBezTo>
                      <a:pt x="59" y="888"/>
                      <a:pt x="54" y="890"/>
                      <a:pt x="51" y="894"/>
                    </a:cubicBezTo>
                    <a:cubicBezTo>
                      <a:pt x="36" y="914"/>
                      <a:pt x="89" y="919"/>
                      <a:pt x="105" y="930"/>
                    </a:cubicBezTo>
                    <a:cubicBezTo>
                      <a:pt x="100" y="933"/>
                      <a:pt x="95" y="937"/>
                      <a:pt x="90" y="939"/>
                    </a:cubicBezTo>
                    <a:cubicBezTo>
                      <a:pt x="84" y="942"/>
                      <a:pt x="72" y="945"/>
                      <a:pt x="72" y="945"/>
                    </a:cubicBezTo>
                    <a:cubicBezTo>
                      <a:pt x="68" y="958"/>
                      <a:pt x="66" y="953"/>
                      <a:pt x="81" y="963"/>
                    </a:cubicBezTo>
                    <a:cubicBezTo>
                      <a:pt x="87" y="967"/>
                      <a:pt x="99" y="975"/>
                      <a:pt x="99" y="975"/>
                    </a:cubicBezTo>
                    <a:cubicBezTo>
                      <a:pt x="94" y="989"/>
                      <a:pt x="69" y="992"/>
                      <a:pt x="54" y="996"/>
                    </a:cubicBezTo>
                    <a:cubicBezTo>
                      <a:pt x="45" y="999"/>
                      <a:pt x="27" y="1005"/>
                      <a:pt x="27" y="1005"/>
                    </a:cubicBezTo>
                    <a:cubicBezTo>
                      <a:pt x="1" y="1031"/>
                      <a:pt x="67" y="1033"/>
                      <a:pt x="87" y="1041"/>
                    </a:cubicBezTo>
                    <a:cubicBezTo>
                      <a:pt x="68" y="1060"/>
                      <a:pt x="63" y="1069"/>
                      <a:pt x="96" y="1074"/>
                    </a:cubicBezTo>
                    <a:cubicBezTo>
                      <a:pt x="114" y="1081"/>
                      <a:pt x="132" y="1084"/>
                      <a:pt x="150" y="1089"/>
                    </a:cubicBezTo>
                    <a:cubicBezTo>
                      <a:pt x="175" y="1106"/>
                      <a:pt x="111" y="1101"/>
                      <a:pt x="108" y="1101"/>
                    </a:cubicBezTo>
                    <a:cubicBezTo>
                      <a:pt x="84" y="1109"/>
                      <a:pt x="58" y="1114"/>
                      <a:pt x="33" y="1119"/>
                    </a:cubicBezTo>
                    <a:cubicBezTo>
                      <a:pt x="2" y="1150"/>
                      <a:pt x="108" y="1156"/>
                      <a:pt x="120" y="1158"/>
                    </a:cubicBezTo>
                    <a:cubicBezTo>
                      <a:pt x="132" y="1166"/>
                      <a:pt x="141" y="1162"/>
                      <a:pt x="132" y="1176"/>
                    </a:cubicBezTo>
                    <a:cubicBezTo>
                      <a:pt x="140" y="1188"/>
                      <a:pt x="153" y="1189"/>
                      <a:pt x="165" y="1197"/>
                    </a:cubicBezTo>
                    <a:cubicBezTo>
                      <a:pt x="150" y="1219"/>
                      <a:pt x="170" y="1195"/>
                      <a:pt x="123" y="1209"/>
                    </a:cubicBezTo>
                    <a:cubicBezTo>
                      <a:pt x="120" y="1210"/>
                      <a:pt x="122" y="1216"/>
                      <a:pt x="120" y="1218"/>
                    </a:cubicBezTo>
                    <a:cubicBezTo>
                      <a:pt x="113" y="1225"/>
                      <a:pt x="98" y="1228"/>
                      <a:pt x="90" y="1233"/>
                    </a:cubicBezTo>
                    <a:cubicBezTo>
                      <a:pt x="77" y="1253"/>
                      <a:pt x="87" y="1232"/>
                      <a:pt x="93" y="1248"/>
                    </a:cubicBezTo>
                    <a:cubicBezTo>
                      <a:pt x="98" y="1261"/>
                      <a:pt x="62" y="1267"/>
                      <a:pt x="57" y="1269"/>
                    </a:cubicBezTo>
                    <a:cubicBezTo>
                      <a:pt x="56" y="1272"/>
                      <a:pt x="51" y="1277"/>
                      <a:pt x="54" y="1278"/>
                    </a:cubicBezTo>
                    <a:cubicBezTo>
                      <a:pt x="72" y="1282"/>
                      <a:pt x="126" y="1278"/>
                      <a:pt x="108" y="1281"/>
                    </a:cubicBezTo>
                    <a:cubicBezTo>
                      <a:pt x="77" y="1286"/>
                      <a:pt x="46" y="1283"/>
                      <a:pt x="15" y="1284"/>
                    </a:cubicBezTo>
                    <a:cubicBezTo>
                      <a:pt x="97" y="1288"/>
                      <a:pt x="82" y="1270"/>
                      <a:pt x="69" y="1308"/>
                    </a:cubicBezTo>
                    <a:cubicBezTo>
                      <a:pt x="73" y="1320"/>
                      <a:pt x="80" y="1318"/>
                      <a:pt x="87" y="1329"/>
                    </a:cubicBezTo>
                    <a:cubicBezTo>
                      <a:pt x="62" y="1337"/>
                      <a:pt x="89" y="1326"/>
                      <a:pt x="87" y="1338"/>
                    </a:cubicBezTo>
                    <a:cubicBezTo>
                      <a:pt x="86" y="1343"/>
                      <a:pt x="79" y="1344"/>
                      <a:pt x="75" y="1347"/>
                    </a:cubicBezTo>
                    <a:cubicBezTo>
                      <a:pt x="44" y="1368"/>
                      <a:pt x="59" y="1354"/>
                      <a:pt x="42" y="1371"/>
                    </a:cubicBezTo>
                    <a:cubicBezTo>
                      <a:pt x="55" y="1380"/>
                      <a:pt x="92" y="1371"/>
                      <a:pt x="69" y="1386"/>
                    </a:cubicBezTo>
                    <a:cubicBezTo>
                      <a:pt x="67" y="1393"/>
                      <a:pt x="47" y="1440"/>
                      <a:pt x="54" y="144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71" name="Freeform 38"/>
              <p:cNvSpPr>
                <a:spLocks/>
              </p:cNvSpPr>
              <p:nvPr/>
            </p:nvSpPr>
            <p:spPr bwMode="auto">
              <a:xfrm>
                <a:off x="2081" y="1493"/>
                <a:ext cx="206" cy="238"/>
              </a:xfrm>
              <a:custGeom>
                <a:avLst/>
                <a:gdLst>
                  <a:gd name="T0" fmla="*/ 15 w 201"/>
                  <a:gd name="T1" fmla="*/ 0 h 1407"/>
                  <a:gd name="T2" fmla="*/ 81 w 201"/>
                  <a:gd name="T3" fmla="*/ 0 h 1407"/>
                  <a:gd name="T4" fmla="*/ 51 w 201"/>
                  <a:gd name="T5" fmla="*/ 0 h 1407"/>
                  <a:gd name="T6" fmla="*/ 27 w 201"/>
                  <a:gd name="T7" fmla="*/ 0 h 1407"/>
                  <a:gd name="T8" fmla="*/ 187 w 201"/>
                  <a:gd name="T9" fmla="*/ 0 h 1407"/>
                  <a:gd name="T10" fmla="*/ 75 w 201"/>
                  <a:gd name="T11" fmla="*/ 0 h 1407"/>
                  <a:gd name="T12" fmla="*/ 65 w 201"/>
                  <a:gd name="T13" fmla="*/ 0 h 1407"/>
                  <a:gd name="T14" fmla="*/ 51 w 201"/>
                  <a:gd name="T15" fmla="*/ 0 h 1407"/>
                  <a:gd name="T16" fmla="*/ 138 w 201"/>
                  <a:gd name="T17" fmla="*/ 0 h 1407"/>
                  <a:gd name="T18" fmla="*/ 6 w 201"/>
                  <a:gd name="T19" fmla="*/ 0 h 1407"/>
                  <a:gd name="T20" fmla="*/ 93 w 201"/>
                  <a:gd name="T21" fmla="*/ 0 h 1407"/>
                  <a:gd name="T22" fmla="*/ 132 w 201"/>
                  <a:gd name="T23" fmla="*/ 0 h 1407"/>
                  <a:gd name="T24" fmla="*/ 81 w 201"/>
                  <a:gd name="T25" fmla="*/ 0 h 1407"/>
                  <a:gd name="T26" fmla="*/ 107 w 201"/>
                  <a:gd name="T27" fmla="*/ 0 h 1407"/>
                  <a:gd name="T28" fmla="*/ 145 w 201"/>
                  <a:gd name="T29" fmla="*/ 0 h 1407"/>
                  <a:gd name="T30" fmla="*/ 96 w 201"/>
                  <a:gd name="T31" fmla="*/ 0 h 1407"/>
                  <a:gd name="T32" fmla="*/ 30 w 201"/>
                  <a:gd name="T33" fmla="*/ 0 h 1407"/>
                  <a:gd name="T34" fmla="*/ 30 w 201"/>
                  <a:gd name="T35" fmla="*/ 0 h 1407"/>
                  <a:gd name="T36" fmla="*/ 84 w 201"/>
                  <a:gd name="T37" fmla="*/ 0 h 1407"/>
                  <a:gd name="T38" fmla="*/ 129 w 201"/>
                  <a:gd name="T39" fmla="*/ 0 h 1407"/>
                  <a:gd name="T40" fmla="*/ 78 w 201"/>
                  <a:gd name="T41" fmla="*/ 0 h 1407"/>
                  <a:gd name="T42" fmla="*/ 87 w 201"/>
                  <a:gd name="T43" fmla="*/ 0 h 1407"/>
                  <a:gd name="T44" fmla="*/ 27 w 201"/>
                  <a:gd name="T45" fmla="*/ 0 h 1407"/>
                  <a:gd name="T46" fmla="*/ 60 w 201"/>
                  <a:gd name="T47" fmla="*/ 0 h 1407"/>
                  <a:gd name="T48" fmla="*/ 232 w 201"/>
                  <a:gd name="T49" fmla="*/ 0 h 1407"/>
                  <a:gd name="T50" fmla="*/ 75 w 201"/>
                  <a:gd name="T51" fmla="*/ 0 h 1407"/>
                  <a:gd name="T52" fmla="*/ 81 w 201"/>
                  <a:gd name="T53" fmla="*/ 0 h 1407"/>
                  <a:gd name="T54" fmla="*/ 84 w 201"/>
                  <a:gd name="T55" fmla="*/ 0 h 1407"/>
                  <a:gd name="T56" fmla="*/ 84 w 201"/>
                  <a:gd name="T57" fmla="*/ 0 h 1407"/>
                  <a:gd name="T58" fmla="*/ 84 w 201"/>
                  <a:gd name="T59" fmla="*/ 0 h 1407"/>
                  <a:gd name="T60" fmla="*/ 116 w 201"/>
                  <a:gd name="T61" fmla="*/ 0 h 1407"/>
                  <a:gd name="T62" fmla="*/ 96 w 201"/>
                  <a:gd name="T63" fmla="*/ 0 h 140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01" h="1407">
                    <a:moveTo>
                      <a:pt x="81" y="0"/>
                    </a:moveTo>
                    <a:cubicBezTo>
                      <a:pt x="60" y="16"/>
                      <a:pt x="40" y="37"/>
                      <a:pt x="15" y="45"/>
                    </a:cubicBezTo>
                    <a:cubicBezTo>
                      <a:pt x="0" y="67"/>
                      <a:pt x="17" y="57"/>
                      <a:pt x="120" y="60"/>
                    </a:cubicBezTo>
                    <a:cubicBezTo>
                      <a:pt x="106" y="74"/>
                      <a:pt x="86" y="76"/>
                      <a:pt x="69" y="87"/>
                    </a:cubicBezTo>
                    <a:cubicBezTo>
                      <a:pt x="71" y="94"/>
                      <a:pt x="80" y="98"/>
                      <a:pt x="81" y="105"/>
                    </a:cubicBezTo>
                    <a:cubicBezTo>
                      <a:pt x="87" y="133"/>
                      <a:pt x="53" y="153"/>
                      <a:pt x="45" y="177"/>
                    </a:cubicBezTo>
                    <a:cubicBezTo>
                      <a:pt x="55" y="180"/>
                      <a:pt x="65" y="186"/>
                      <a:pt x="75" y="189"/>
                    </a:cubicBezTo>
                    <a:cubicBezTo>
                      <a:pt x="101" y="215"/>
                      <a:pt x="36" y="250"/>
                      <a:pt x="21" y="273"/>
                    </a:cubicBezTo>
                    <a:cubicBezTo>
                      <a:pt x="31" y="315"/>
                      <a:pt x="110" y="271"/>
                      <a:pt x="75" y="294"/>
                    </a:cubicBezTo>
                    <a:cubicBezTo>
                      <a:pt x="107" y="297"/>
                      <a:pt x="132" y="302"/>
                      <a:pt x="162" y="312"/>
                    </a:cubicBezTo>
                    <a:cubicBezTo>
                      <a:pt x="135" y="330"/>
                      <a:pt x="126" y="330"/>
                      <a:pt x="93" y="333"/>
                    </a:cubicBezTo>
                    <a:cubicBezTo>
                      <a:pt x="80" y="339"/>
                      <a:pt x="68" y="340"/>
                      <a:pt x="63" y="354"/>
                    </a:cubicBezTo>
                    <a:cubicBezTo>
                      <a:pt x="65" y="357"/>
                      <a:pt x="70" y="360"/>
                      <a:pt x="69" y="363"/>
                    </a:cubicBezTo>
                    <a:cubicBezTo>
                      <a:pt x="67" y="368"/>
                      <a:pt x="60" y="370"/>
                      <a:pt x="57" y="375"/>
                    </a:cubicBezTo>
                    <a:cubicBezTo>
                      <a:pt x="55" y="378"/>
                      <a:pt x="56" y="381"/>
                      <a:pt x="54" y="384"/>
                    </a:cubicBezTo>
                    <a:cubicBezTo>
                      <a:pt x="52" y="388"/>
                      <a:pt x="48" y="392"/>
                      <a:pt x="45" y="396"/>
                    </a:cubicBezTo>
                    <a:cubicBezTo>
                      <a:pt x="43" y="402"/>
                      <a:pt x="39" y="408"/>
                      <a:pt x="45" y="414"/>
                    </a:cubicBezTo>
                    <a:cubicBezTo>
                      <a:pt x="54" y="423"/>
                      <a:pt x="104" y="452"/>
                      <a:pt x="120" y="456"/>
                    </a:cubicBezTo>
                    <a:cubicBezTo>
                      <a:pt x="134" y="470"/>
                      <a:pt x="125" y="480"/>
                      <a:pt x="108" y="489"/>
                    </a:cubicBezTo>
                    <a:cubicBezTo>
                      <a:pt x="76" y="507"/>
                      <a:pt x="37" y="513"/>
                      <a:pt x="6" y="534"/>
                    </a:cubicBezTo>
                    <a:cubicBezTo>
                      <a:pt x="23" y="545"/>
                      <a:pt x="44" y="544"/>
                      <a:pt x="63" y="549"/>
                    </a:cubicBezTo>
                    <a:cubicBezTo>
                      <a:pt x="69" y="551"/>
                      <a:pt x="81" y="555"/>
                      <a:pt x="81" y="555"/>
                    </a:cubicBezTo>
                    <a:cubicBezTo>
                      <a:pt x="77" y="568"/>
                      <a:pt x="67" y="574"/>
                      <a:pt x="60" y="585"/>
                    </a:cubicBezTo>
                    <a:cubicBezTo>
                      <a:pt x="77" y="596"/>
                      <a:pt x="94" y="595"/>
                      <a:pt x="114" y="597"/>
                    </a:cubicBezTo>
                    <a:cubicBezTo>
                      <a:pt x="110" y="610"/>
                      <a:pt x="100" y="608"/>
                      <a:pt x="90" y="618"/>
                    </a:cubicBezTo>
                    <a:cubicBezTo>
                      <a:pt x="102" y="636"/>
                      <a:pt x="83" y="643"/>
                      <a:pt x="69" y="654"/>
                    </a:cubicBezTo>
                    <a:cubicBezTo>
                      <a:pt x="63" y="659"/>
                      <a:pt x="51" y="666"/>
                      <a:pt x="51" y="666"/>
                    </a:cubicBezTo>
                    <a:cubicBezTo>
                      <a:pt x="65" y="671"/>
                      <a:pt x="78" y="665"/>
                      <a:pt x="93" y="669"/>
                    </a:cubicBezTo>
                    <a:cubicBezTo>
                      <a:pt x="82" y="676"/>
                      <a:pt x="72" y="683"/>
                      <a:pt x="60" y="687"/>
                    </a:cubicBezTo>
                    <a:cubicBezTo>
                      <a:pt x="81" y="696"/>
                      <a:pt x="104" y="695"/>
                      <a:pt x="126" y="699"/>
                    </a:cubicBezTo>
                    <a:cubicBezTo>
                      <a:pt x="129" y="702"/>
                      <a:pt x="134" y="704"/>
                      <a:pt x="135" y="708"/>
                    </a:cubicBezTo>
                    <a:cubicBezTo>
                      <a:pt x="136" y="717"/>
                      <a:pt x="94" y="743"/>
                      <a:pt x="84" y="753"/>
                    </a:cubicBezTo>
                    <a:cubicBezTo>
                      <a:pt x="88" y="765"/>
                      <a:pt x="96" y="765"/>
                      <a:pt x="105" y="774"/>
                    </a:cubicBezTo>
                    <a:cubicBezTo>
                      <a:pt x="96" y="801"/>
                      <a:pt x="49" y="823"/>
                      <a:pt x="24" y="831"/>
                    </a:cubicBezTo>
                    <a:cubicBezTo>
                      <a:pt x="20" y="834"/>
                      <a:pt x="12" y="835"/>
                      <a:pt x="12" y="840"/>
                    </a:cubicBezTo>
                    <a:cubicBezTo>
                      <a:pt x="12" y="844"/>
                      <a:pt x="20" y="843"/>
                      <a:pt x="24" y="843"/>
                    </a:cubicBezTo>
                    <a:cubicBezTo>
                      <a:pt x="49" y="845"/>
                      <a:pt x="74" y="845"/>
                      <a:pt x="99" y="846"/>
                    </a:cubicBezTo>
                    <a:cubicBezTo>
                      <a:pt x="91" y="858"/>
                      <a:pt x="86" y="861"/>
                      <a:pt x="72" y="864"/>
                    </a:cubicBezTo>
                    <a:cubicBezTo>
                      <a:pt x="46" y="882"/>
                      <a:pt x="87" y="881"/>
                      <a:pt x="99" y="882"/>
                    </a:cubicBezTo>
                    <a:cubicBezTo>
                      <a:pt x="103" y="883"/>
                      <a:pt x="108" y="883"/>
                      <a:pt x="111" y="885"/>
                    </a:cubicBezTo>
                    <a:cubicBezTo>
                      <a:pt x="143" y="905"/>
                      <a:pt x="94" y="922"/>
                      <a:pt x="81" y="933"/>
                    </a:cubicBezTo>
                    <a:cubicBezTo>
                      <a:pt x="72" y="940"/>
                      <a:pt x="72" y="942"/>
                      <a:pt x="66" y="951"/>
                    </a:cubicBezTo>
                    <a:cubicBezTo>
                      <a:pt x="71" y="966"/>
                      <a:pt x="98" y="977"/>
                      <a:pt x="114" y="981"/>
                    </a:cubicBezTo>
                    <a:cubicBezTo>
                      <a:pt x="105" y="999"/>
                      <a:pt x="94" y="999"/>
                      <a:pt x="75" y="1002"/>
                    </a:cubicBezTo>
                    <a:cubicBezTo>
                      <a:pt x="68" y="1012"/>
                      <a:pt x="66" y="1027"/>
                      <a:pt x="57" y="1035"/>
                    </a:cubicBezTo>
                    <a:cubicBezTo>
                      <a:pt x="46" y="1046"/>
                      <a:pt x="32" y="1054"/>
                      <a:pt x="21" y="1065"/>
                    </a:cubicBezTo>
                    <a:cubicBezTo>
                      <a:pt x="18" y="1068"/>
                      <a:pt x="15" y="1071"/>
                      <a:pt x="12" y="1074"/>
                    </a:cubicBezTo>
                    <a:cubicBezTo>
                      <a:pt x="17" y="1090"/>
                      <a:pt x="39" y="1090"/>
                      <a:pt x="54" y="1095"/>
                    </a:cubicBezTo>
                    <a:cubicBezTo>
                      <a:pt x="87" y="1105"/>
                      <a:pt x="120" y="1113"/>
                      <a:pt x="153" y="1119"/>
                    </a:cubicBezTo>
                    <a:cubicBezTo>
                      <a:pt x="169" y="1126"/>
                      <a:pt x="187" y="1130"/>
                      <a:pt x="201" y="1140"/>
                    </a:cubicBezTo>
                    <a:cubicBezTo>
                      <a:pt x="175" y="1153"/>
                      <a:pt x="169" y="1150"/>
                      <a:pt x="132" y="1152"/>
                    </a:cubicBezTo>
                    <a:cubicBezTo>
                      <a:pt x="109" y="1158"/>
                      <a:pt x="86" y="1167"/>
                      <a:pt x="63" y="1173"/>
                    </a:cubicBezTo>
                    <a:cubicBezTo>
                      <a:pt x="60" y="1175"/>
                      <a:pt x="52" y="1176"/>
                      <a:pt x="54" y="1179"/>
                    </a:cubicBezTo>
                    <a:cubicBezTo>
                      <a:pt x="57" y="1183"/>
                      <a:pt x="64" y="1181"/>
                      <a:pt x="69" y="1182"/>
                    </a:cubicBezTo>
                    <a:cubicBezTo>
                      <a:pt x="89" y="1185"/>
                      <a:pt x="107" y="1185"/>
                      <a:pt x="126" y="1191"/>
                    </a:cubicBezTo>
                    <a:cubicBezTo>
                      <a:pt x="107" y="1205"/>
                      <a:pt x="97" y="1203"/>
                      <a:pt x="72" y="1206"/>
                    </a:cubicBezTo>
                    <a:cubicBezTo>
                      <a:pt x="61" y="1213"/>
                      <a:pt x="56" y="1222"/>
                      <a:pt x="45" y="1230"/>
                    </a:cubicBezTo>
                    <a:cubicBezTo>
                      <a:pt x="29" y="1262"/>
                      <a:pt x="43" y="1266"/>
                      <a:pt x="72" y="1281"/>
                    </a:cubicBezTo>
                    <a:cubicBezTo>
                      <a:pt x="69" y="1284"/>
                      <a:pt x="63" y="1286"/>
                      <a:pt x="63" y="1290"/>
                    </a:cubicBezTo>
                    <a:cubicBezTo>
                      <a:pt x="63" y="1293"/>
                      <a:pt x="73" y="1290"/>
                      <a:pt x="72" y="1293"/>
                    </a:cubicBezTo>
                    <a:cubicBezTo>
                      <a:pt x="68" y="1301"/>
                      <a:pt x="54" y="1297"/>
                      <a:pt x="45" y="1299"/>
                    </a:cubicBezTo>
                    <a:cubicBezTo>
                      <a:pt x="58" y="1312"/>
                      <a:pt x="99" y="1317"/>
                      <a:pt x="99" y="1317"/>
                    </a:cubicBezTo>
                    <a:cubicBezTo>
                      <a:pt x="92" y="1339"/>
                      <a:pt x="106" y="1345"/>
                      <a:pt x="72" y="1356"/>
                    </a:cubicBezTo>
                    <a:cubicBezTo>
                      <a:pt x="68" y="1367"/>
                      <a:pt x="84" y="1387"/>
                      <a:pt x="84" y="1407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72" name="Freeform 39"/>
              <p:cNvSpPr>
                <a:spLocks/>
              </p:cNvSpPr>
              <p:nvPr/>
            </p:nvSpPr>
            <p:spPr bwMode="auto">
              <a:xfrm>
                <a:off x="1869" y="1493"/>
                <a:ext cx="198" cy="212"/>
              </a:xfrm>
              <a:custGeom>
                <a:avLst/>
                <a:gdLst>
                  <a:gd name="T0" fmla="*/ 123 w 194"/>
                  <a:gd name="T1" fmla="*/ 0 h 1252"/>
                  <a:gd name="T2" fmla="*/ 54 w 194"/>
                  <a:gd name="T3" fmla="*/ 0 h 1252"/>
                  <a:gd name="T4" fmla="*/ 123 w 194"/>
                  <a:gd name="T5" fmla="*/ 0 h 1252"/>
                  <a:gd name="T6" fmla="*/ 54 w 194"/>
                  <a:gd name="T7" fmla="*/ 0 h 1252"/>
                  <a:gd name="T8" fmla="*/ 102 w 194"/>
                  <a:gd name="T9" fmla="*/ 0 h 1252"/>
                  <a:gd name="T10" fmla="*/ 210 w 194"/>
                  <a:gd name="T11" fmla="*/ 0 h 1252"/>
                  <a:gd name="T12" fmla="*/ 12 w 194"/>
                  <a:gd name="T13" fmla="*/ 0 h 1252"/>
                  <a:gd name="T14" fmla="*/ 117 w 194"/>
                  <a:gd name="T15" fmla="*/ 0 h 1252"/>
                  <a:gd name="T16" fmla="*/ 102 w 194"/>
                  <a:gd name="T17" fmla="*/ 0 h 1252"/>
                  <a:gd name="T18" fmla="*/ 213 w 194"/>
                  <a:gd name="T19" fmla="*/ 0 h 1252"/>
                  <a:gd name="T20" fmla="*/ 83 w 194"/>
                  <a:gd name="T21" fmla="*/ 0 h 1252"/>
                  <a:gd name="T22" fmla="*/ 114 w 194"/>
                  <a:gd name="T23" fmla="*/ 0 h 1252"/>
                  <a:gd name="T24" fmla="*/ 69 w 194"/>
                  <a:gd name="T25" fmla="*/ 0 h 1252"/>
                  <a:gd name="T26" fmla="*/ 96 w 194"/>
                  <a:gd name="T27" fmla="*/ 0 h 1252"/>
                  <a:gd name="T28" fmla="*/ 123 w 194"/>
                  <a:gd name="T29" fmla="*/ 0 h 1252"/>
                  <a:gd name="T30" fmla="*/ 102 w 194"/>
                  <a:gd name="T31" fmla="*/ 0 h 1252"/>
                  <a:gd name="T32" fmla="*/ 123 w 194"/>
                  <a:gd name="T33" fmla="*/ 0 h 1252"/>
                  <a:gd name="T34" fmla="*/ 72 w 194"/>
                  <a:gd name="T35" fmla="*/ 0 h 1252"/>
                  <a:gd name="T36" fmla="*/ 123 w 194"/>
                  <a:gd name="T37" fmla="*/ 0 h 1252"/>
                  <a:gd name="T38" fmla="*/ 57 w 194"/>
                  <a:gd name="T39" fmla="*/ 0 h 1252"/>
                  <a:gd name="T40" fmla="*/ 111 w 194"/>
                  <a:gd name="T41" fmla="*/ 0 h 1252"/>
                  <a:gd name="T42" fmla="*/ 66 w 194"/>
                  <a:gd name="T43" fmla="*/ 0 h 1252"/>
                  <a:gd name="T44" fmla="*/ 72 w 194"/>
                  <a:gd name="T45" fmla="*/ 0 h 1252"/>
                  <a:gd name="T46" fmla="*/ 108 w 194"/>
                  <a:gd name="T47" fmla="*/ 0 h 1252"/>
                  <a:gd name="T48" fmla="*/ 93 w 194"/>
                  <a:gd name="T49" fmla="*/ 0 h 1252"/>
                  <a:gd name="T50" fmla="*/ 90 w 194"/>
                  <a:gd name="T51" fmla="*/ 0 h 1252"/>
                  <a:gd name="T52" fmla="*/ 165 w 194"/>
                  <a:gd name="T53" fmla="*/ 0 h 1252"/>
                  <a:gd name="T54" fmla="*/ 102 w 194"/>
                  <a:gd name="T55" fmla="*/ 0 h 1252"/>
                  <a:gd name="T56" fmla="*/ 207 w 194"/>
                  <a:gd name="T57" fmla="*/ 0 h 1252"/>
                  <a:gd name="T58" fmla="*/ 153 w 194"/>
                  <a:gd name="T59" fmla="*/ 0 h 1252"/>
                  <a:gd name="T60" fmla="*/ 72 w 194"/>
                  <a:gd name="T61" fmla="*/ 0 h 1252"/>
                  <a:gd name="T62" fmla="*/ 96 w 194"/>
                  <a:gd name="T63" fmla="*/ 0 h 12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94" h="1252">
                    <a:moveTo>
                      <a:pt x="72" y="8"/>
                    </a:moveTo>
                    <a:cubicBezTo>
                      <a:pt x="87" y="9"/>
                      <a:pt x="117" y="0"/>
                      <a:pt x="111" y="26"/>
                    </a:cubicBezTo>
                    <a:cubicBezTo>
                      <a:pt x="109" y="33"/>
                      <a:pt x="81" y="73"/>
                      <a:pt x="72" y="80"/>
                    </a:cubicBezTo>
                    <a:cubicBezTo>
                      <a:pt x="65" y="85"/>
                      <a:pt x="48" y="92"/>
                      <a:pt x="48" y="92"/>
                    </a:cubicBezTo>
                    <a:cubicBezTo>
                      <a:pt x="32" y="115"/>
                      <a:pt x="88" y="118"/>
                      <a:pt x="105" y="125"/>
                    </a:cubicBezTo>
                    <a:cubicBezTo>
                      <a:pt x="107" y="128"/>
                      <a:pt x="113" y="131"/>
                      <a:pt x="111" y="134"/>
                    </a:cubicBezTo>
                    <a:cubicBezTo>
                      <a:pt x="106" y="140"/>
                      <a:pt x="97" y="139"/>
                      <a:pt x="90" y="143"/>
                    </a:cubicBezTo>
                    <a:cubicBezTo>
                      <a:pt x="76" y="151"/>
                      <a:pt x="63" y="162"/>
                      <a:pt x="48" y="170"/>
                    </a:cubicBezTo>
                    <a:cubicBezTo>
                      <a:pt x="36" y="176"/>
                      <a:pt x="26" y="178"/>
                      <a:pt x="15" y="185"/>
                    </a:cubicBezTo>
                    <a:cubicBezTo>
                      <a:pt x="32" y="202"/>
                      <a:pt x="67" y="201"/>
                      <a:pt x="90" y="212"/>
                    </a:cubicBezTo>
                    <a:cubicBezTo>
                      <a:pt x="86" y="218"/>
                      <a:pt x="75" y="224"/>
                      <a:pt x="78" y="230"/>
                    </a:cubicBezTo>
                    <a:cubicBezTo>
                      <a:pt x="90" y="255"/>
                      <a:pt x="161" y="273"/>
                      <a:pt x="186" y="278"/>
                    </a:cubicBezTo>
                    <a:cubicBezTo>
                      <a:pt x="169" y="306"/>
                      <a:pt x="145" y="308"/>
                      <a:pt x="114" y="311"/>
                    </a:cubicBezTo>
                    <a:cubicBezTo>
                      <a:pt x="80" y="319"/>
                      <a:pt x="46" y="321"/>
                      <a:pt x="12" y="326"/>
                    </a:cubicBezTo>
                    <a:cubicBezTo>
                      <a:pt x="9" y="327"/>
                      <a:pt x="0" y="328"/>
                      <a:pt x="3" y="329"/>
                    </a:cubicBezTo>
                    <a:cubicBezTo>
                      <a:pt x="37" y="336"/>
                      <a:pt x="71" y="339"/>
                      <a:pt x="105" y="347"/>
                    </a:cubicBezTo>
                    <a:cubicBezTo>
                      <a:pt x="104" y="355"/>
                      <a:pt x="105" y="363"/>
                      <a:pt x="102" y="371"/>
                    </a:cubicBezTo>
                    <a:cubicBezTo>
                      <a:pt x="100" y="378"/>
                      <a:pt x="90" y="389"/>
                      <a:pt x="90" y="389"/>
                    </a:cubicBezTo>
                    <a:cubicBezTo>
                      <a:pt x="98" y="412"/>
                      <a:pt x="103" y="410"/>
                      <a:pt x="129" y="413"/>
                    </a:cubicBezTo>
                    <a:cubicBezTo>
                      <a:pt x="152" y="420"/>
                      <a:pt x="167" y="438"/>
                      <a:pt x="189" y="443"/>
                    </a:cubicBezTo>
                    <a:cubicBezTo>
                      <a:pt x="194" y="457"/>
                      <a:pt x="163" y="463"/>
                      <a:pt x="150" y="464"/>
                    </a:cubicBezTo>
                    <a:cubicBezTo>
                      <a:pt x="124" y="466"/>
                      <a:pt x="98" y="466"/>
                      <a:pt x="72" y="467"/>
                    </a:cubicBezTo>
                    <a:cubicBezTo>
                      <a:pt x="66" y="476"/>
                      <a:pt x="48" y="488"/>
                      <a:pt x="48" y="488"/>
                    </a:cubicBezTo>
                    <a:cubicBezTo>
                      <a:pt x="58" y="489"/>
                      <a:pt x="110" y="485"/>
                      <a:pt x="102" y="509"/>
                    </a:cubicBezTo>
                    <a:cubicBezTo>
                      <a:pt x="108" y="514"/>
                      <a:pt x="122" y="521"/>
                      <a:pt x="117" y="527"/>
                    </a:cubicBezTo>
                    <a:cubicBezTo>
                      <a:pt x="115" y="529"/>
                      <a:pt x="71" y="545"/>
                      <a:pt x="63" y="548"/>
                    </a:cubicBezTo>
                    <a:cubicBezTo>
                      <a:pt x="73" y="554"/>
                      <a:pt x="82" y="559"/>
                      <a:pt x="93" y="563"/>
                    </a:cubicBezTo>
                    <a:cubicBezTo>
                      <a:pt x="91" y="569"/>
                      <a:pt x="83" y="574"/>
                      <a:pt x="84" y="581"/>
                    </a:cubicBezTo>
                    <a:cubicBezTo>
                      <a:pt x="85" y="585"/>
                      <a:pt x="89" y="588"/>
                      <a:pt x="93" y="590"/>
                    </a:cubicBezTo>
                    <a:cubicBezTo>
                      <a:pt x="99" y="592"/>
                      <a:pt x="105" y="592"/>
                      <a:pt x="111" y="593"/>
                    </a:cubicBezTo>
                    <a:cubicBezTo>
                      <a:pt x="127" y="597"/>
                      <a:pt x="141" y="606"/>
                      <a:pt x="156" y="611"/>
                    </a:cubicBezTo>
                    <a:cubicBezTo>
                      <a:pt x="124" y="617"/>
                      <a:pt x="12" y="611"/>
                      <a:pt x="90" y="620"/>
                    </a:cubicBezTo>
                    <a:cubicBezTo>
                      <a:pt x="77" y="626"/>
                      <a:pt x="68" y="632"/>
                      <a:pt x="60" y="644"/>
                    </a:cubicBezTo>
                    <a:cubicBezTo>
                      <a:pt x="88" y="653"/>
                      <a:pt x="72" y="649"/>
                      <a:pt x="111" y="653"/>
                    </a:cubicBezTo>
                    <a:cubicBezTo>
                      <a:pt x="141" y="663"/>
                      <a:pt x="130" y="657"/>
                      <a:pt x="147" y="668"/>
                    </a:cubicBezTo>
                    <a:cubicBezTo>
                      <a:pt x="120" y="681"/>
                      <a:pt x="94" y="692"/>
                      <a:pt x="66" y="701"/>
                    </a:cubicBezTo>
                    <a:cubicBezTo>
                      <a:pt x="57" y="714"/>
                      <a:pt x="63" y="730"/>
                      <a:pt x="66" y="746"/>
                    </a:cubicBezTo>
                    <a:cubicBezTo>
                      <a:pt x="70" y="769"/>
                      <a:pt x="90" y="817"/>
                      <a:pt x="111" y="827"/>
                    </a:cubicBezTo>
                    <a:cubicBezTo>
                      <a:pt x="118" y="837"/>
                      <a:pt x="125" y="841"/>
                      <a:pt x="132" y="851"/>
                    </a:cubicBezTo>
                    <a:cubicBezTo>
                      <a:pt x="107" y="864"/>
                      <a:pt x="79" y="872"/>
                      <a:pt x="51" y="878"/>
                    </a:cubicBezTo>
                    <a:cubicBezTo>
                      <a:pt x="89" y="881"/>
                      <a:pt x="127" y="887"/>
                      <a:pt x="165" y="890"/>
                    </a:cubicBezTo>
                    <a:cubicBezTo>
                      <a:pt x="135" y="910"/>
                      <a:pt x="186" y="878"/>
                      <a:pt x="99" y="899"/>
                    </a:cubicBezTo>
                    <a:cubicBezTo>
                      <a:pt x="95" y="900"/>
                      <a:pt x="96" y="908"/>
                      <a:pt x="93" y="911"/>
                    </a:cubicBezTo>
                    <a:cubicBezTo>
                      <a:pt x="85" y="920"/>
                      <a:pt x="71" y="924"/>
                      <a:pt x="60" y="929"/>
                    </a:cubicBezTo>
                    <a:cubicBezTo>
                      <a:pt x="58" y="932"/>
                      <a:pt x="52" y="935"/>
                      <a:pt x="54" y="938"/>
                    </a:cubicBezTo>
                    <a:cubicBezTo>
                      <a:pt x="56" y="942"/>
                      <a:pt x="62" y="940"/>
                      <a:pt x="66" y="941"/>
                    </a:cubicBezTo>
                    <a:cubicBezTo>
                      <a:pt x="81" y="945"/>
                      <a:pt x="96" y="950"/>
                      <a:pt x="111" y="953"/>
                    </a:cubicBezTo>
                    <a:cubicBezTo>
                      <a:pt x="127" y="969"/>
                      <a:pt x="113" y="974"/>
                      <a:pt x="96" y="980"/>
                    </a:cubicBezTo>
                    <a:cubicBezTo>
                      <a:pt x="94" y="983"/>
                      <a:pt x="93" y="986"/>
                      <a:pt x="90" y="989"/>
                    </a:cubicBezTo>
                    <a:cubicBezTo>
                      <a:pt x="87" y="992"/>
                      <a:pt x="83" y="992"/>
                      <a:pt x="81" y="995"/>
                    </a:cubicBezTo>
                    <a:cubicBezTo>
                      <a:pt x="77" y="1000"/>
                      <a:pt x="76" y="1007"/>
                      <a:pt x="72" y="1013"/>
                    </a:cubicBezTo>
                    <a:cubicBezTo>
                      <a:pt x="77" y="1027"/>
                      <a:pt x="82" y="1028"/>
                      <a:pt x="78" y="1043"/>
                    </a:cubicBezTo>
                    <a:cubicBezTo>
                      <a:pt x="84" y="1084"/>
                      <a:pt x="71" y="1077"/>
                      <a:pt x="123" y="1082"/>
                    </a:cubicBezTo>
                    <a:cubicBezTo>
                      <a:pt x="126" y="1083"/>
                      <a:pt x="146" y="1087"/>
                      <a:pt x="147" y="1091"/>
                    </a:cubicBezTo>
                    <a:cubicBezTo>
                      <a:pt x="148" y="1094"/>
                      <a:pt x="142" y="1096"/>
                      <a:pt x="138" y="1097"/>
                    </a:cubicBezTo>
                    <a:cubicBezTo>
                      <a:pt x="122" y="1100"/>
                      <a:pt x="106" y="1099"/>
                      <a:pt x="90" y="1100"/>
                    </a:cubicBezTo>
                    <a:cubicBezTo>
                      <a:pt x="74" y="1125"/>
                      <a:pt x="132" y="1142"/>
                      <a:pt x="150" y="1148"/>
                    </a:cubicBezTo>
                    <a:cubicBezTo>
                      <a:pt x="161" y="1156"/>
                      <a:pt x="172" y="1162"/>
                      <a:pt x="183" y="1169"/>
                    </a:cubicBezTo>
                    <a:cubicBezTo>
                      <a:pt x="178" y="1171"/>
                      <a:pt x="173" y="1174"/>
                      <a:pt x="168" y="1175"/>
                    </a:cubicBezTo>
                    <a:cubicBezTo>
                      <a:pt x="157" y="1177"/>
                      <a:pt x="146" y="1175"/>
                      <a:pt x="135" y="1178"/>
                    </a:cubicBezTo>
                    <a:cubicBezTo>
                      <a:pt x="127" y="1180"/>
                      <a:pt x="122" y="1189"/>
                      <a:pt x="114" y="1193"/>
                    </a:cubicBezTo>
                    <a:cubicBezTo>
                      <a:pt x="103" y="1210"/>
                      <a:pt x="86" y="1221"/>
                      <a:pt x="66" y="1226"/>
                    </a:cubicBezTo>
                    <a:cubicBezTo>
                      <a:pt x="83" y="1229"/>
                      <a:pt x="92" y="1235"/>
                      <a:pt x="108" y="1238"/>
                    </a:cubicBezTo>
                    <a:cubicBezTo>
                      <a:pt x="129" y="1252"/>
                      <a:pt x="96" y="1250"/>
                      <a:pt x="84" y="1250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473" name="Freeform 40"/>
              <p:cNvSpPr>
                <a:spLocks/>
              </p:cNvSpPr>
              <p:nvPr/>
            </p:nvSpPr>
            <p:spPr bwMode="auto">
              <a:xfrm>
                <a:off x="2595" y="1493"/>
                <a:ext cx="273" cy="1558"/>
              </a:xfrm>
              <a:custGeom>
                <a:avLst/>
                <a:gdLst>
                  <a:gd name="T0" fmla="*/ 107 w 273"/>
                  <a:gd name="T1" fmla="*/ 0 h 1558"/>
                  <a:gd name="T2" fmla="*/ 188 w 273"/>
                  <a:gd name="T3" fmla="*/ 30 h 1558"/>
                  <a:gd name="T4" fmla="*/ 176 w 273"/>
                  <a:gd name="T5" fmla="*/ 54 h 1558"/>
                  <a:gd name="T6" fmla="*/ 185 w 273"/>
                  <a:gd name="T7" fmla="*/ 120 h 1558"/>
                  <a:gd name="T8" fmla="*/ 129 w 273"/>
                  <a:gd name="T9" fmla="*/ 104 h 1558"/>
                  <a:gd name="T10" fmla="*/ 46 w 273"/>
                  <a:gd name="T11" fmla="*/ 107 h 1558"/>
                  <a:gd name="T12" fmla="*/ 28 w 273"/>
                  <a:gd name="T13" fmla="*/ 111 h 1558"/>
                  <a:gd name="T14" fmla="*/ 98 w 273"/>
                  <a:gd name="T15" fmla="*/ 121 h 1558"/>
                  <a:gd name="T16" fmla="*/ 132 w 273"/>
                  <a:gd name="T17" fmla="*/ 162 h 1558"/>
                  <a:gd name="T18" fmla="*/ 156 w 273"/>
                  <a:gd name="T19" fmla="*/ 180 h 1558"/>
                  <a:gd name="T20" fmla="*/ 175 w 273"/>
                  <a:gd name="T21" fmla="*/ 200 h 1558"/>
                  <a:gd name="T22" fmla="*/ 126 w 273"/>
                  <a:gd name="T23" fmla="*/ 218 h 1558"/>
                  <a:gd name="T24" fmla="*/ 153 w 273"/>
                  <a:gd name="T25" fmla="*/ 231 h 1558"/>
                  <a:gd name="T26" fmla="*/ 191 w 273"/>
                  <a:gd name="T27" fmla="*/ 255 h 1558"/>
                  <a:gd name="T28" fmla="*/ 147 w 273"/>
                  <a:gd name="T29" fmla="*/ 252 h 1558"/>
                  <a:gd name="T30" fmla="*/ 159 w 273"/>
                  <a:gd name="T31" fmla="*/ 273 h 1558"/>
                  <a:gd name="T32" fmla="*/ 113 w 273"/>
                  <a:gd name="T33" fmla="*/ 294 h 1558"/>
                  <a:gd name="T34" fmla="*/ 126 w 273"/>
                  <a:gd name="T35" fmla="*/ 342 h 1558"/>
                  <a:gd name="T36" fmla="*/ 113 w 273"/>
                  <a:gd name="T37" fmla="*/ 428 h 1558"/>
                  <a:gd name="T38" fmla="*/ 95 w 273"/>
                  <a:gd name="T39" fmla="*/ 466 h 1558"/>
                  <a:gd name="T40" fmla="*/ 147 w 273"/>
                  <a:gd name="T41" fmla="*/ 535 h 1558"/>
                  <a:gd name="T42" fmla="*/ 67 w 273"/>
                  <a:gd name="T43" fmla="*/ 598 h 1558"/>
                  <a:gd name="T44" fmla="*/ 98 w 273"/>
                  <a:gd name="T45" fmla="*/ 615 h 1558"/>
                  <a:gd name="T46" fmla="*/ 95 w 273"/>
                  <a:gd name="T47" fmla="*/ 639 h 1558"/>
                  <a:gd name="T48" fmla="*/ 144 w 273"/>
                  <a:gd name="T49" fmla="*/ 708 h 1558"/>
                  <a:gd name="T50" fmla="*/ 141 w 273"/>
                  <a:gd name="T51" fmla="*/ 746 h 1558"/>
                  <a:gd name="T52" fmla="*/ 98 w 273"/>
                  <a:gd name="T53" fmla="*/ 795 h 1558"/>
                  <a:gd name="T54" fmla="*/ 135 w 273"/>
                  <a:gd name="T55" fmla="*/ 826 h 1558"/>
                  <a:gd name="T56" fmla="*/ 153 w 273"/>
                  <a:gd name="T57" fmla="*/ 839 h 1558"/>
                  <a:gd name="T58" fmla="*/ 113 w 273"/>
                  <a:gd name="T59" fmla="*/ 871 h 1558"/>
                  <a:gd name="T60" fmla="*/ 126 w 273"/>
                  <a:gd name="T61" fmla="*/ 891 h 1558"/>
                  <a:gd name="T62" fmla="*/ 107 w 273"/>
                  <a:gd name="T63" fmla="*/ 898 h 1558"/>
                  <a:gd name="T64" fmla="*/ 52 w 273"/>
                  <a:gd name="T65" fmla="*/ 919 h 1558"/>
                  <a:gd name="T66" fmla="*/ 126 w 273"/>
                  <a:gd name="T67" fmla="*/ 940 h 1558"/>
                  <a:gd name="T68" fmla="*/ 144 w 273"/>
                  <a:gd name="T69" fmla="*/ 950 h 1558"/>
                  <a:gd name="T70" fmla="*/ 150 w 273"/>
                  <a:gd name="T71" fmla="*/ 981 h 1558"/>
                  <a:gd name="T72" fmla="*/ 175 w 273"/>
                  <a:gd name="T73" fmla="*/ 1009 h 1558"/>
                  <a:gd name="T74" fmla="*/ 132 w 273"/>
                  <a:gd name="T75" fmla="*/ 1036 h 1558"/>
                  <a:gd name="T76" fmla="*/ 119 w 273"/>
                  <a:gd name="T77" fmla="*/ 1043 h 1558"/>
                  <a:gd name="T78" fmla="*/ 95 w 273"/>
                  <a:gd name="T79" fmla="*/ 1047 h 1558"/>
                  <a:gd name="T80" fmla="*/ 129 w 273"/>
                  <a:gd name="T81" fmla="*/ 1067 h 1558"/>
                  <a:gd name="T82" fmla="*/ 132 w 273"/>
                  <a:gd name="T83" fmla="*/ 1099 h 1558"/>
                  <a:gd name="T84" fmla="*/ 190 w 273"/>
                  <a:gd name="T85" fmla="*/ 1133 h 1558"/>
                  <a:gd name="T86" fmla="*/ 116 w 273"/>
                  <a:gd name="T87" fmla="*/ 1175 h 1558"/>
                  <a:gd name="T88" fmla="*/ 83 w 273"/>
                  <a:gd name="T89" fmla="*/ 1195 h 1558"/>
                  <a:gd name="T90" fmla="*/ 110 w 273"/>
                  <a:gd name="T91" fmla="*/ 1219 h 1558"/>
                  <a:gd name="T92" fmla="*/ 92 w 273"/>
                  <a:gd name="T93" fmla="*/ 1271 h 1558"/>
                  <a:gd name="T94" fmla="*/ 64 w 273"/>
                  <a:gd name="T95" fmla="*/ 1302 h 1558"/>
                  <a:gd name="T96" fmla="*/ 0 w 273"/>
                  <a:gd name="T97" fmla="*/ 1333 h 1558"/>
                  <a:gd name="T98" fmla="*/ 92 w 273"/>
                  <a:gd name="T99" fmla="*/ 1354 h 1558"/>
                  <a:gd name="T100" fmla="*/ 172 w 273"/>
                  <a:gd name="T101" fmla="*/ 1371 h 1558"/>
                  <a:gd name="T102" fmla="*/ 126 w 273"/>
                  <a:gd name="T103" fmla="*/ 1378 h 1558"/>
                  <a:gd name="T104" fmla="*/ 144 w 273"/>
                  <a:gd name="T105" fmla="*/ 1385 h 1558"/>
                  <a:gd name="T106" fmla="*/ 172 w 273"/>
                  <a:gd name="T107" fmla="*/ 1389 h 1558"/>
                  <a:gd name="T108" fmla="*/ 126 w 273"/>
                  <a:gd name="T109" fmla="*/ 1392 h 1558"/>
                  <a:gd name="T110" fmla="*/ 126 w 273"/>
                  <a:gd name="T111" fmla="*/ 1413 h 1558"/>
                  <a:gd name="T112" fmla="*/ 92 w 273"/>
                  <a:gd name="T113" fmla="*/ 1427 h 1558"/>
                  <a:gd name="T114" fmla="*/ 190 w 273"/>
                  <a:gd name="T115" fmla="*/ 1482 h 1558"/>
                  <a:gd name="T116" fmla="*/ 214 w 273"/>
                  <a:gd name="T117" fmla="*/ 1503 h 1558"/>
                  <a:gd name="T118" fmla="*/ 110 w 273"/>
                  <a:gd name="T119" fmla="*/ 1530 h 1558"/>
                  <a:gd name="T120" fmla="*/ 175 w 273"/>
                  <a:gd name="T121" fmla="*/ 1551 h 1558"/>
                  <a:gd name="T122" fmla="*/ 159 w 273"/>
                  <a:gd name="T123" fmla="*/ 1558 h 155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73" h="1558">
                    <a:moveTo>
                      <a:pt x="107" y="0"/>
                    </a:moveTo>
                    <a:cubicBezTo>
                      <a:pt x="136" y="25"/>
                      <a:pt x="156" y="11"/>
                      <a:pt x="188" y="30"/>
                    </a:cubicBezTo>
                    <a:cubicBezTo>
                      <a:pt x="273" y="77"/>
                      <a:pt x="125" y="35"/>
                      <a:pt x="176" y="54"/>
                    </a:cubicBezTo>
                    <a:cubicBezTo>
                      <a:pt x="184" y="66"/>
                      <a:pt x="212" y="120"/>
                      <a:pt x="185" y="120"/>
                    </a:cubicBezTo>
                    <a:cubicBezTo>
                      <a:pt x="145" y="120"/>
                      <a:pt x="168" y="106"/>
                      <a:pt x="129" y="104"/>
                    </a:cubicBezTo>
                    <a:cubicBezTo>
                      <a:pt x="101" y="105"/>
                      <a:pt x="74" y="105"/>
                      <a:pt x="46" y="107"/>
                    </a:cubicBezTo>
                    <a:cubicBezTo>
                      <a:pt x="40" y="107"/>
                      <a:pt x="22" y="107"/>
                      <a:pt x="28" y="111"/>
                    </a:cubicBezTo>
                    <a:cubicBezTo>
                      <a:pt x="37" y="115"/>
                      <a:pt x="88" y="120"/>
                      <a:pt x="98" y="121"/>
                    </a:cubicBezTo>
                    <a:cubicBezTo>
                      <a:pt x="91" y="146"/>
                      <a:pt x="114" y="158"/>
                      <a:pt x="132" y="162"/>
                    </a:cubicBezTo>
                    <a:cubicBezTo>
                      <a:pt x="140" y="168"/>
                      <a:pt x="148" y="174"/>
                      <a:pt x="156" y="180"/>
                    </a:cubicBezTo>
                    <a:cubicBezTo>
                      <a:pt x="163" y="184"/>
                      <a:pt x="175" y="200"/>
                      <a:pt x="175" y="200"/>
                    </a:cubicBezTo>
                    <a:cubicBezTo>
                      <a:pt x="159" y="212"/>
                      <a:pt x="142" y="212"/>
                      <a:pt x="126" y="218"/>
                    </a:cubicBezTo>
                    <a:cubicBezTo>
                      <a:pt x="132" y="237"/>
                      <a:pt x="126" y="227"/>
                      <a:pt x="153" y="231"/>
                    </a:cubicBezTo>
                    <a:cubicBezTo>
                      <a:pt x="178" y="235"/>
                      <a:pt x="166" y="246"/>
                      <a:pt x="191" y="255"/>
                    </a:cubicBezTo>
                    <a:cubicBezTo>
                      <a:pt x="163" y="256"/>
                      <a:pt x="174" y="243"/>
                      <a:pt x="147" y="252"/>
                    </a:cubicBezTo>
                    <a:cubicBezTo>
                      <a:pt x="140" y="254"/>
                      <a:pt x="159" y="273"/>
                      <a:pt x="159" y="273"/>
                    </a:cubicBezTo>
                    <a:cubicBezTo>
                      <a:pt x="146" y="283"/>
                      <a:pt x="113" y="294"/>
                      <a:pt x="113" y="294"/>
                    </a:cubicBezTo>
                    <a:cubicBezTo>
                      <a:pt x="102" y="312"/>
                      <a:pt x="116" y="325"/>
                      <a:pt x="126" y="342"/>
                    </a:cubicBezTo>
                    <a:cubicBezTo>
                      <a:pt x="133" y="375"/>
                      <a:pt x="133" y="400"/>
                      <a:pt x="113" y="428"/>
                    </a:cubicBezTo>
                    <a:cubicBezTo>
                      <a:pt x="105" y="440"/>
                      <a:pt x="95" y="466"/>
                      <a:pt x="95" y="466"/>
                    </a:cubicBezTo>
                    <a:cubicBezTo>
                      <a:pt x="105" y="496"/>
                      <a:pt x="125" y="516"/>
                      <a:pt x="147" y="535"/>
                    </a:cubicBezTo>
                    <a:cubicBezTo>
                      <a:pt x="134" y="580"/>
                      <a:pt x="99" y="573"/>
                      <a:pt x="67" y="598"/>
                    </a:cubicBezTo>
                    <a:cubicBezTo>
                      <a:pt x="83" y="602"/>
                      <a:pt x="83" y="610"/>
                      <a:pt x="98" y="615"/>
                    </a:cubicBezTo>
                    <a:cubicBezTo>
                      <a:pt x="111" y="625"/>
                      <a:pt x="107" y="630"/>
                      <a:pt x="95" y="639"/>
                    </a:cubicBezTo>
                    <a:cubicBezTo>
                      <a:pt x="120" y="658"/>
                      <a:pt x="131" y="678"/>
                      <a:pt x="144" y="708"/>
                    </a:cubicBezTo>
                    <a:cubicBezTo>
                      <a:pt x="143" y="721"/>
                      <a:pt x="143" y="734"/>
                      <a:pt x="141" y="746"/>
                    </a:cubicBezTo>
                    <a:cubicBezTo>
                      <a:pt x="134" y="786"/>
                      <a:pt x="126" y="778"/>
                      <a:pt x="98" y="795"/>
                    </a:cubicBezTo>
                    <a:cubicBezTo>
                      <a:pt x="107" y="811"/>
                      <a:pt x="120" y="816"/>
                      <a:pt x="135" y="826"/>
                    </a:cubicBezTo>
                    <a:cubicBezTo>
                      <a:pt x="141" y="830"/>
                      <a:pt x="153" y="839"/>
                      <a:pt x="153" y="839"/>
                    </a:cubicBezTo>
                    <a:cubicBezTo>
                      <a:pt x="147" y="859"/>
                      <a:pt x="128" y="860"/>
                      <a:pt x="113" y="871"/>
                    </a:cubicBezTo>
                    <a:cubicBezTo>
                      <a:pt x="118" y="876"/>
                      <a:pt x="131" y="886"/>
                      <a:pt x="126" y="891"/>
                    </a:cubicBezTo>
                    <a:cubicBezTo>
                      <a:pt x="122" y="896"/>
                      <a:pt x="107" y="898"/>
                      <a:pt x="107" y="898"/>
                    </a:cubicBezTo>
                    <a:cubicBezTo>
                      <a:pt x="94" y="913"/>
                      <a:pt x="52" y="919"/>
                      <a:pt x="52" y="919"/>
                    </a:cubicBezTo>
                    <a:cubicBezTo>
                      <a:pt x="21" y="942"/>
                      <a:pt x="100" y="937"/>
                      <a:pt x="126" y="940"/>
                    </a:cubicBezTo>
                    <a:cubicBezTo>
                      <a:pt x="132" y="944"/>
                      <a:pt x="139" y="944"/>
                      <a:pt x="144" y="950"/>
                    </a:cubicBezTo>
                    <a:cubicBezTo>
                      <a:pt x="151" y="958"/>
                      <a:pt x="146" y="972"/>
                      <a:pt x="150" y="981"/>
                    </a:cubicBezTo>
                    <a:cubicBezTo>
                      <a:pt x="154" y="989"/>
                      <a:pt x="170" y="1000"/>
                      <a:pt x="175" y="1009"/>
                    </a:cubicBezTo>
                    <a:cubicBezTo>
                      <a:pt x="171" y="1028"/>
                      <a:pt x="149" y="1033"/>
                      <a:pt x="132" y="1036"/>
                    </a:cubicBezTo>
                    <a:cubicBezTo>
                      <a:pt x="128" y="1039"/>
                      <a:pt x="124" y="1042"/>
                      <a:pt x="119" y="1043"/>
                    </a:cubicBezTo>
                    <a:cubicBezTo>
                      <a:pt x="111" y="1046"/>
                      <a:pt x="99" y="1039"/>
                      <a:pt x="95" y="1047"/>
                    </a:cubicBezTo>
                    <a:cubicBezTo>
                      <a:pt x="89" y="1059"/>
                      <a:pt x="129" y="1067"/>
                      <a:pt x="129" y="1067"/>
                    </a:cubicBezTo>
                    <a:cubicBezTo>
                      <a:pt x="145" y="1081"/>
                      <a:pt x="142" y="1081"/>
                      <a:pt x="132" y="1099"/>
                    </a:cubicBezTo>
                    <a:cubicBezTo>
                      <a:pt x="149" y="1115"/>
                      <a:pt x="168" y="1124"/>
                      <a:pt x="190" y="1133"/>
                    </a:cubicBezTo>
                    <a:cubicBezTo>
                      <a:pt x="199" y="1163"/>
                      <a:pt x="135" y="1171"/>
                      <a:pt x="116" y="1175"/>
                    </a:cubicBezTo>
                    <a:cubicBezTo>
                      <a:pt x="105" y="1183"/>
                      <a:pt x="94" y="1187"/>
                      <a:pt x="83" y="1195"/>
                    </a:cubicBezTo>
                    <a:cubicBezTo>
                      <a:pt x="90" y="1208"/>
                      <a:pt x="99" y="1210"/>
                      <a:pt x="110" y="1219"/>
                    </a:cubicBezTo>
                    <a:cubicBezTo>
                      <a:pt x="119" y="1259"/>
                      <a:pt x="120" y="1245"/>
                      <a:pt x="92" y="1271"/>
                    </a:cubicBezTo>
                    <a:cubicBezTo>
                      <a:pt x="82" y="1280"/>
                      <a:pt x="74" y="1292"/>
                      <a:pt x="64" y="1302"/>
                    </a:cubicBezTo>
                    <a:cubicBezTo>
                      <a:pt x="48" y="1321"/>
                      <a:pt x="19" y="1318"/>
                      <a:pt x="0" y="1333"/>
                    </a:cubicBezTo>
                    <a:cubicBezTo>
                      <a:pt x="34" y="1352"/>
                      <a:pt x="49" y="1352"/>
                      <a:pt x="92" y="1354"/>
                    </a:cubicBezTo>
                    <a:cubicBezTo>
                      <a:pt x="118" y="1360"/>
                      <a:pt x="144" y="1368"/>
                      <a:pt x="172" y="1371"/>
                    </a:cubicBezTo>
                    <a:cubicBezTo>
                      <a:pt x="201" y="1383"/>
                      <a:pt x="164" y="1367"/>
                      <a:pt x="126" y="1378"/>
                    </a:cubicBezTo>
                    <a:cubicBezTo>
                      <a:pt x="119" y="1381"/>
                      <a:pt x="138" y="1384"/>
                      <a:pt x="144" y="1385"/>
                    </a:cubicBezTo>
                    <a:cubicBezTo>
                      <a:pt x="153" y="1388"/>
                      <a:pt x="162" y="1388"/>
                      <a:pt x="172" y="1389"/>
                    </a:cubicBezTo>
                    <a:cubicBezTo>
                      <a:pt x="156" y="1390"/>
                      <a:pt x="140" y="1388"/>
                      <a:pt x="126" y="1392"/>
                    </a:cubicBezTo>
                    <a:cubicBezTo>
                      <a:pt x="119" y="1394"/>
                      <a:pt x="130" y="1408"/>
                      <a:pt x="126" y="1413"/>
                    </a:cubicBezTo>
                    <a:cubicBezTo>
                      <a:pt x="114" y="1426"/>
                      <a:pt x="106" y="1424"/>
                      <a:pt x="92" y="1427"/>
                    </a:cubicBezTo>
                    <a:cubicBezTo>
                      <a:pt x="112" y="1462"/>
                      <a:pt x="154" y="1472"/>
                      <a:pt x="190" y="1482"/>
                    </a:cubicBezTo>
                    <a:cubicBezTo>
                      <a:pt x="201" y="1490"/>
                      <a:pt x="207" y="1490"/>
                      <a:pt x="214" y="1503"/>
                    </a:cubicBezTo>
                    <a:cubicBezTo>
                      <a:pt x="189" y="1532"/>
                      <a:pt x="144" y="1526"/>
                      <a:pt x="110" y="1530"/>
                    </a:cubicBezTo>
                    <a:cubicBezTo>
                      <a:pt x="138" y="1533"/>
                      <a:pt x="165" y="1520"/>
                      <a:pt x="175" y="1551"/>
                    </a:cubicBezTo>
                    <a:cubicBezTo>
                      <a:pt x="161" y="1555"/>
                      <a:pt x="165" y="1551"/>
                      <a:pt x="159" y="1558"/>
                    </a:cubicBezTo>
                  </a:path>
                </a:pathLst>
              </a:cu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88107" name="AutoShape 43"/>
          <p:cNvSpPr>
            <a:spLocks noChangeArrowheads="1"/>
          </p:cNvSpPr>
          <p:nvPr/>
        </p:nvSpPr>
        <p:spPr bwMode="auto">
          <a:xfrm>
            <a:off x="7661092" y="2984165"/>
            <a:ext cx="86915" cy="342900"/>
          </a:xfrm>
          <a:prstGeom prst="upArrow">
            <a:avLst>
              <a:gd name="adj1" fmla="val 50000"/>
              <a:gd name="adj2" fmla="val 98631"/>
            </a:avLst>
          </a:prstGeom>
          <a:solidFill>
            <a:schemeClr val="tx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88108" name="AutoShape 44"/>
          <p:cNvSpPr>
            <a:spLocks noChangeArrowheads="1"/>
          </p:cNvSpPr>
          <p:nvPr/>
        </p:nvSpPr>
        <p:spPr bwMode="auto">
          <a:xfrm>
            <a:off x="7640849" y="4378386"/>
            <a:ext cx="86916" cy="342900"/>
          </a:xfrm>
          <a:prstGeom prst="upArrow">
            <a:avLst>
              <a:gd name="adj1" fmla="val 50000"/>
              <a:gd name="adj2" fmla="val 98630"/>
            </a:avLst>
          </a:prstGeom>
          <a:solidFill>
            <a:schemeClr val="tx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18442" name="Rectangle 46"/>
          <p:cNvSpPr>
            <a:spLocks noGrp="1" noChangeArrowheads="1"/>
          </p:cNvSpPr>
          <p:nvPr>
            <p:ph type="body" idx="1"/>
          </p:nvPr>
        </p:nvSpPr>
        <p:spPr>
          <a:xfrm>
            <a:off x="2628907" y="1213137"/>
            <a:ext cx="5284898" cy="450056"/>
          </a:xfrm>
          <a:noFill/>
        </p:spPr>
        <p:txBody>
          <a:bodyPr>
            <a:normAutofit fontScale="77500" lnSpcReduction="20000"/>
          </a:bodyPr>
          <a:lstStyle/>
          <a:p>
            <a:pPr>
              <a:buFontTx/>
              <a:buNone/>
            </a:pPr>
            <a:r>
              <a:rPr lang="en-US" dirty="0">
                <a:effectLst/>
                <a:latin typeface="Century Gothic" panose="020B0502020202020204" pitchFamily="34" charset="0"/>
                <a:cs typeface="Times New Roman" pitchFamily="18" charset="0"/>
              </a:rPr>
              <a:t>~</a:t>
            </a:r>
            <a:r>
              <a:rPr lang="en-US" dirty="0">
                <a:effectLst/>
                <a:latin typeface="Century Gothic" panose="020B0502020202020204" pitchFamily="34" charset="0"/>
              </a:rPr>
              <a:t>1466 Gt C in permafrost [</a:t>
            </a:r>
            <a:r>
              <a:rPr lang="en-US" i="1" dirty="0" err="1">
                <a:effectLst/>
                <a:latin typeface="Century Gothic" panose="020B0502020202020204" pitchFamily="34" charset="0"/>
              </a:rPr>
              <a:t>Tarnocai</a:t>
            </a:r>
            <a:r>
              <a:rPr lang="en-US" i="1" dirty="0">
                <a:effectLst/>
                <a:latin typeface="Century Gothic" panose="020B0502020202020204" pitchFamily="34" charset="0"/>
              </a:rPr>
              <a:t> et al., </a:t>
            </a:r>
            <a:r>
              <a:rPr lang="en-US" dirty="0">
                <a:effectLst/>
                <a:latin typeface="Century Gothic" panose="020B0502020202020204" pitchFamily="34" charset="0"/>
              </a:rPr>
              <a:t>2009]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4A9378-DB19-4BF7-9A0E-5DAA1C197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87" y="2470672"/>
            <a:ext cx="4603241" cy="3221722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49EF161-6867-471D-8A8F-76A2F5246241}"/>
              </a:ext>
            </a:extLst>
          </p:cNvPr>
          <p:cNvSpPr txBox="1"/>
          <p:nvPr/>
        </p:nvSpPr>
        <p:spPr>
          <a:xfrm>
            <a:off x="1984337" y="2178106"/>
            <a:ext cx="457375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https://soil.copernicus.org/articles/10/873/2024/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48EF82-29D9-4E2A-813A-015D1305D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31" y="965923"/>
            <a:ext cx="1607344" cy="160734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B5108BA-E6DC-4672-870C-89E9B05EE801}"/>
              </a:ext>
            </a:extLst>
          </p:cNvPr>
          <p:cNvSpPr txBox="1"/>
          <p:nvPr/>
        </p:nvSpPr>
        <p:spPr>
          <a:xfrm>
            <a:off x="358498" y="5737043"/>
            <a:ext cx="8191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1/6 глобального потепления обусловлена метаном. Выбросы метана в Арктике, по некоторым оценкам, выросли с 0,5 млн т до 3,8 млн т в 2006 году, а затем до 17 млн т в 2013 году и около 20 млн т сегодня. </a:t>
            </a:r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F086B0D2-9F04-4D7A-8055-0D4B707785DC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DE1FFE8B-BEB0-46A5-B236-D6A084275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" y="10144"/>
            <a:ext cx="935831" cy="935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8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8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8" grpId="0"/>
      <p:bldP spid="88069" grpId="0"/>
      <p:bldP spid="88070" grpId="0"/>
      <p:bldP spid="88107" grpId="0" animBg="1"/>
      <p:bldP spid="8810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93508"/>
            <a:ext cx="6534220" cy="648072"/>
          </a:xfrm>
          <a:noFill/>
        </p:spPr>
        <p:txBody>
          <a:bodyPr>
            <a:normAutofit/>
          </a:bodyPr>
          <a:lstStyle/>
          <a:p>
            <a:r>
              <a:rPr lang="ru-RU" sz="2800" dirty="0">
                <a:latin typeface="Century Gothic" panose="020B0502020202020204" pitchFamily="34" charset="0"/>
              </a:rPr>
              <a:t>Радон</a:t>
            </a:r>
            <a:r>
              <a:rPr lang="ru-RU" dirty="0">
                <a:latin typeface="Century Gothic" panose="020B0502020202020204" pitchFamily="34" charset="0"/>
              </a:rPr>
              <a:t> в мерзлых породах</a:t>
            </a:r>
            <a:endParaRPr lang="en-US" dirty="0">
              <a:effectLst/>
              <a:latin typeface="Century Gothic" panose="020B0502020202020204" pitchFamily="34" charset="0"/>
            </a:endParaRPr>
          </a:p>
        </p:txBody>
      </p:sp>
      <p:pic>
        <p:nvPicPr>
          <p:cNvPr id="50" name="图片 5">
            <a:extLst>
              <a:ext uri="{FF2B5EF4-FFF2-40B4-BE49-F238E27FC236}">
                <a16:creationId xmlns:a16="http://schemas.microsoft.com/office/drawing/2014/main" id="{78A05263-A73C-441A-AA96-F9E7C9C23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435239" cy="473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2B2A56D-7125-48BE-90AC-9B05A91820D3}"/>
              </a:ext>
            </a:extLst>
          </p:cNvPr>
          <p:cNvSpPr txBox="1"/>
          <p:nvPr/>
        </p:nvSpPr>
        <p:spPr>
          <a:xfrm>
            <a:off x="611560" y="5596430"/>
            <a:ext cx="87849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altLang="zh-CN" sz="1800" kern="0" dirty="0">
                <a:effectLst/>
                <a:latin typeface="Century Gothic" panose="020B0502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При оттаивании </a:t>
            </a:r>
            <a:r>
              <a:rPr lang="ru-RU" altLang="zh-CN" kern="0" dirty="0">
                <a:latin typeface="Century Gothic" panose="020B0502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эмиссия радона может увеличиться</a:t>
            </a:r>
            <a:r>
              <a:rPr lang="ru-RU" altLang="zh-CN" sz="1800" kern="0" dirty="0">
                <a:effectLst/>
                <a:latin typeface="Century Gothic" panose="020B0502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в 10-20 раз, барьерная функция вечной мерзлоты связана с физическими свойствами льда и мерзлых пород.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EA5819-12C6-457E-A412-A76BA33EC940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034C46-7939-461C-BAC6-5C223456B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" y="10144"/>
            <a:ext cx="935831" cy="9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87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459B9-59CE-440F-A8F5-886EA52BB7E2}" type="slidenum">
              <a:rPr lang="ru-RU" sz="150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85900" y="971550"/>
            <a:ext cx="7564728" cy="80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ctr"/>
            <a:r>
              <a:rPr lang="en-US" dirty="0">
                <a:latin typeface="Century Gothic" panose="020B0502020202020204" pitchFamily="34" charset="0"/>
              </a:rPr>
              <a:t> 	Viruses in permafrost aged about 2</a:t>
            </a:r>
            <a:r>
              <a:rPr lang="ru-RU" dirty="0">
                <a:latin typeface="Century Gothic" panose="020B0502020202020204" pitchFamily="34" charset="0"/>
              </a:rPr>
              <a:t>0000 </a:t>
            </a:r>
            <a:r>
              <a:rPr lang="en-US" dirty="0">
                <a:latin typeface="Century Gothic" panose="020B0502020202020204" pitchFamily="34" charset="0"/>
              </a:rPr>
              <a:t>years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  <a:p>
            <a:pPr marL="342900" indent="-342900" algn="ctr"/>
            <a:r>
              <a:rPr lang="ru-RU" sz="1050" dirty="0">
                <a:latin typeface="Century Gothic" panose="020B0502020202020204" pitchFamily="34" charset="0"/>
              </a:rPr>
              <a:t>(данные автора и ИМ РАН, фото </a:t>
            </a:r>
            <a:r>
              <a:rPr lang="ru-RU" sz="1050" dirty="0" err="1">
                <a:latin typeface="Century Gothic" panose="020B0502020202020204" pitchFamily="34" charset="0"/>
              </a:rPr>
              <a:t>В.В.Рогова</a:t>
            </a:r>
            <a:r>
              <a:rPr lang="ru-RU" sz="1050" dirty="0">
                <a:latin typeface="Century Gothic" panose="020B0502020202020204" pitchFamily="34" charset="0"/>
              </a:rPr>
              <a:t>)</a:t>
            </a:r>
            <a:endParaRPr lang="en-US" sz="1050" dirty="0">
              <a:latin typeface="Century Gothic" panose="020B0502020202020204" pitchFamily="34" charset="0"/>
            </a:endParaRPr>
          </a:p>
          <a:p>
            <a:pPr marL="342900" indent="-342900" algn="ctr"/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E1FBDF-AD9A-40B1-887B-246DF8E1C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029" y="1525927"/>
            <a:ext cx="1903073" cy="19030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E10B0A-33D8-4512-BBD5-8AAB784FD395}"/>
              </a:ext>
            </a:extLst>
          </p:cNvPr>
          <p:cNvSpPr txBox="1"/>
          <p:nvPr/>
        </p:nvSpPr>
        <p:spPr>
          <a:xfrm>
            <a:off x="6891697" y="3459099"/>
            <a:ext cx="1903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/>
              <a:t>Гигантский вирус из вечной мерзлоты</a:t>
            </a:r>
            <a:r>
              <a:rPr lang="en-US" sz="900" dirty="0"/>
              <a:t>© Julia Bartoli and Chantal </a:t>
            </a:r>
            <a:r>
              <a:rPr lang="en-US" sz="900" dirty="0" err="1"/>
              <a:t>Abergel</a:t>
            </a:r>
            <a:r>
              <a:rPr lang="en-US" sz="900" dirty="0"/>
              <a:t>, IGS and CNRS-AMU</a:t>
            </a:r>
            <a:endParaRPr lang="ru-RU" sz="900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E5EBAB-2237-4DCA-9975-9DA217D30FB4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  <p:txBody>
          <a:bodyPr/>
          <a:lstStyle/>
          <a:p>
            <a:endParaRPr lang="en-CA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F9CEC66-B3A1-40DB-8225-C769DE258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056" y="-16915"/>
            <a:ext cx="935831" cy="935831"/>
          </a:xfrm>
          <a:prstGeom prst="rect">
            <a:avLst/>
          </a:prstGeom>
        </p:spPr>
      </p:pic>
      <p:sp>
        <p:nvSpPr>
          <p:cNvPr id="14" name="Rectangle 5">
            <a:extLst>
              <a:ext uri="{FF2B5EF4-FFF2-40B4-BE49-F238E27FC236}">
                <a16:creationId xmlns:a16="http://schemas.microsoft.com/office/drawing/2014/main" id="{17058103-5D71-4000-9178-AD6B652967D5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462A4D-B802-4C49-AD4D-04FA369E84E5}"/>
              </a:ext>
            </a:extLst>
          </p:cNvPr>
          <p:cNvSpPr txBox="1"/>
          <p:nvPr/>
        </p:nvSpPr>
        <p:spPr>
          <a:xfrm>
            <a:off x="1686871" y="311304"/>
            <a:ext cx="5904656" cy="543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Микробиота в криолитозоне </a:t>
            </a:r>
          </a:p>
        </p:txBody>
      </p:sp>
      <p:pic>
        <p:nvPicPr>
          <p:cNvPr id="17" name="Picture 4" descr="1-18">
            <a:extLst>
              <a:ext uri="{FF2B5EF4-FFF2-40B4-BE49-F238E27FC236}">
                <a16:creationId xmlns:a16="http://schemas.microsoft.com/office/drawing/2014/main" id="{93B0D799-E1DF-49B5-90AC-CACF1AC8C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12000"/>
          </a:blip>
          <a:srcRect/>
          <a:stretch>
            <a:fillRect/>
          </a:stretch>
        </p:blipFill>
        <p:spPr bwMode="auto">
          <a:xfrm>
            <a:off x="547155" y="1465967"/>
            <a:ext cx="4092044" cy="30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8BC8C2-9ECE-4EB9-8602-4976B307E3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6484" y="3321051"/>
            <a:ext cx="3714750" cy="3400425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C3F13339-7716-470B-B71C-30C8DF4E67A7}"/>
              </a:ext>
            </a:extLst>
          </p:cNvPr>
          <p:cNvSpPr/>
          <p:nvPr/>
        </p:nvSpPr>
        <p:spPr>
          <a:xfrm>
            <a:off x="2326132" y="2708920"/>
            <a:ext cx="709890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F98B97-A28E-4E29-AA7E-993AF3FC9E35}"/>
              </a:ext>
            </a:extLst>
          </p:cNvPr>
          <p:cNvSpPr txBox="1"/>
          <p:nvPr/>
        </p:nvSpPr>
        <p:spPr>
          <a:xfrm>
            <a:off x="2771800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лед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08B81F-006C-40BC-B50B-7839A3B6E44D}"/>
              </a:ext>
            </a:extLst>
          </p:cNvPr>
          <p:cNvSpPr txBox="1"/>
          <p:nvPr/>
        </p:nvSpPr>
        <p:spPr>
          <a:xfrm>
            <a:off x="1231538" y="2787789"/>
            <a:ext cx="1147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бактерия</a:t>
            </a:r>
          </a:p>
        </p:txBody>
      </p:sp>
    </p:spTree>
    <p:extLst>
      <p:ext uri="{BB962C8B-B14F-4D97-AF65-F5344CB8AC3E}">
        <p14:creationId xmlns:p14="http://schemas.microsoft.com/office/powerpoint/2010/main" val="2264551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Аксенов\Работа\роснедра\отчет геокр кар_--\текст\книга 1\00064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9199" y="910666"/>
            <a:ext cx="3879079" cy="2747534"/>
          </a:xfrm>
          <a:prstGeom prst="rect">
            <a:avLst/>
          </a:prstGeom>
          <a:noFill/>
        </p:spPr>
      </p:pic>
      <p:pic>
        <p:nvPicPr>
          <p:cNvPr id="11" name="Picture 18" descr="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4809" y="3029951"/>
            <a:ext cx="3327946" cy="242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053" descr="D:\current topics\Semiletov\fig 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7292" y="1529969"/>
            <a:ext cx="5908669" cy="3636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7C0EC33-76E3-47C6-B099-240A5ABF0138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  <p:txBody>
          <a:bodyPr/>
          <a:lstStyle/>
          <a:p>
            <a:endParaRPr lang="en-CA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7C96680-7631-4E38-A81C-CCB332483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056" y="-16915"/>
            <a:ext cx="935831" cy="935831"/>
          </a:xfrm>
          <a:prstGeom prst="rect">
            <a:avLst/>
          </a:prstGeom>
        </p:spPr>
      </p:pic>
      <p:sp>
        <p:nvSpPr>
          <p:cNvPr id="15" name="Rectangle 5">
            <a:extLst>
              <a:ext uri="{FF2B5EF4-FFF2-40B4-BE49-F238E27FC236}">
                <a16:creationId xmlns:a16="http://schemas.microsoft.com/office/drawing/2014/main" id="{72D5F314-D69B-4925-9635-819C9EAD1675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5F7EB7-B22C-4A7E-85C2-2F439DD7E857}"/>
              </a:ext>
            </a:extLst>
          </p:cNvPr>
          <p:cNvSpPr txBox="1"/>
          <p:nvPr/>
        </p:nvSpPr>
        <p:spPr>
          <a:xfrm>
            <a:off x="1686871" y="311304"/>
            <a:ext cx="5904656" cy="543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Вечная мерзлота в Арктике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12D6F7-D437-4F47-B610-929C5ECEAD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859" y="4782750"/>
            <a:ext cx="6588224" cy="18212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14043" y="583215"/>
            <a:ext cx="8180278" cy="2952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860" rIns="0" bIns="0" rtlCol="0" anchor="ctr">
            <a:spAutoFit/>
          </a:bodyPr>
          <a:lstStyle/>
          <a:p>
            <a:pPr marL="10860">
              <a:spcBef>
                <a:spcPts val="86"/>
              </a:spcBef>
            </a:pPr>
            <a:r>
              <a:rPr lang="ru-RU" sz="2052" dirty="0">
                <a:latin typeface="Century Gothic" panose="020B0502020202020204" pitchFamily="34" charset="0"/>
                <a:ea typeface="Cambria" panose="02040503050406030204" pitchFamily="18" charset="0"/>
              </a:rPr>
              <a:t> Экспериментальные исследования мерзлых грунтов </a:t>
            </a:r>
            <a:endParaRPr sz="2052" dirty="0">
              <a:latin typeface="Open Sans Light" panose="020B0306030504020204"/>
              <a:cs typeface="Open Sans Ligh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42673F-4E1D-4E46-94C6-97357AB02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4149080"/>
            <a:ext cx="2343150" cy="1828800"/>
          </a:xfrm>
          <a:prstGeom prst="rect">
            <a:avLst/>
          </a:prstGeom>
        </p:spPr>
      </p:pic>
      <p:pic>
        <p:nvPicPr>
          <p:cNvPr id="4098" name="Picture 2" descr="Комплекс АСИС для проведения испытаний мерзлых грунтов методом трехосного  сжатия">
            <a:extLst>
              <a:ext uri="{FF2B5EF4-FFF2-40B4-BE49-F238E27FC236}">
                <a16:creationId xmlns:a16="http://schemas.microsoft.com/office/drawing/2014/main" id="{6FF6C35E-517C-486E-9E84-67497DF08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496562"/>
            <a:ext cx="2278382" cy="218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C6EE92-62A0-41B2-BEEF-A3A7EC9E7DA4}"/>
              </a:ext>
            </a:extLst>
          </p:cNvPr>
          <p:cNvSpPr txBox="1"/>
          <p:nvPr/>
        </p:nvSpPr>
        <p:spPr>
          <a:xfrm>
            <a:off x="522780" y="1146245"/>
            <a:ext cx="584941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Обеспечение надежной устойчивости сооружений в криолитозоне обусловлено достоверностью характеристик прочности и деформации грунтов. Накопленными данными установлено  проявление реологических свойств мерзлых грунтов: снижение прочности и развитие деформации во времени, разработаны параметрические уравнения, позволяющие прогнозировать несущую способность оснований. Однако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уровень состояния исследований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и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их внедрения 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в практику строительства по многим проблемам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не отвечает современным требованиям 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высоких технологий и темпов освоения криолитозоны. Остается нерешенной важная проблема механических свойств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оттаивающих грунтов.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3ABF86A-9F77-4A1C-8CF4-46C0599B8102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4C4728F-252B-49F8-9023-0DF87719EF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" y="10144"/>
            <a:ext cx="935831" cy="9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32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DD2C91D-6C61-4254-B5AD-99D32A43083E}"/>
              </a:ext>
            </a:extLst>
          </p:cNvPr>
          <p:cNvSpPr txBox="1">
            <a:spLocks/>
          </p:cNvSpPr>
          <p:nvPr/>
        </p:nvSpPr>
        <p:spPr>
          <a:xfrm>
            <a:off x="398860" y="1448087"/>
            <a:ext cx="584825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r>
              <a:rPr lang="en-US" sz="1350" dirty="0">
                <a:solidFill>
                  <a:schemeClr val="bg1"/>
                </a:solidFill>
                <a:latin typeface="Century Gothic" panose="020B0502020202020204"/>
              </a:rPr>
              <a:t>1</a:t>
            </a:r>
            <a:r>
              <a:rPr lang="ru-RU" sz="1350" dirty="0">
                <a:solidFill>
                  <a:schemeClr val="bg1"/>
                </a:solidFill>
                <a:latin typeface="Century Gothic" panose="020B0502020202020204"/>
              </a:rPr>
              <a:t>4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2CC50D-57A2-4437-9AAC-F8C3272CCB0D}"/>
              </a:ext>
            </a:extLst>
          </p:cNvPr>
          <p:cNvSpPr txBox="1">
            <a:spLocks/>
          </p:cNvSpPr>
          <p:nvPr/>
        </p:nvSpPr>
        <p:spPr>
          <a:xfrm>
            <a:off x="1017424" y="976764"/>
            <a:ext cx="7955747" cy="591658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4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342900" fontAlgn="auto">
              <a:spcAft>
                <a:spcPts val="0"/>
              </a:spcAft>
              <a:defRPr/>
            </a:pPr>
            <a:r>
              <a:rPr lang="ru-RU" sz="44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Среднегодовые температуры воздуха к 2050 г. по </a:t>
            </a:r>
            <a:r>
              <a:rPr lang="en-CA" sz="44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IPCC6</a:t>
            </a:r>
            <a:r>
              <a:rPr lang="ru-RU" sz="44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, </a:t>
            </a:r>
            <a:r>
              <a:rPr lang="en-CA" sz="44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(2023 </a:t>
            </a:r>
            <a:r>
              <a:rPr lang="ru-RU" sz="44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г.</a:t>
            </a:r>
            <a:r>
              <a:rPr lang="en-CA" sz="44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) SSP </a:t>
            </a:r>
            <a:r>
              <a:rPr lang="en-CA" sz="29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(Shared Socioeconomic Pathways) 2-4.5 </a:t>
            </a:r>
            <a:r>
              <a:rPr lang="ru-RU" sz="29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(мягкий сценарий)</a:t>
            </a:r>
            <a:endParaRPr lang="en-US" sz="2900" dirty="0">
              <a:solidFill>
                <a:sysClr val="windowText" lastClr="000000">
                  <a:lumMod val="85000"/>
                  <a:lumOff val="15000"/>
                </a:sysClr>
              </a:solidFill>
              <a:latin typeface="Century Gothic" panose="020B0502020202020204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6BABCEFE-546B-4B9A-9EE2-2C1EE7F7B506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  <p:txBody>
          <a:bodyPr/>
          <a:lstStyle/>
          <a:p>
            <a:endParaRPr lang="en-CA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376EE4-7B27-4B64-ADFE-3EB2E2790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28" y="0"/>
            <a:ext cx="935831" cy="9358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3AD292-D2AD-4E44-BDBB-013F6FEC7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48" y="1716359"/>
            <a:ext cx="8306370" cy="4011369"/>
          </a:xfrm>
          <a:prstGeom prst="rect">
            <a:avLst/>
          </a:prstGeom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AA155E64-2927-4329-90F9-6E7636995A3E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2807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6">
            <a:extLst>
              <a:ext uri="{FF2B5EF4-FFF2-40B4-BE49-F238E27FC236}">
                <a16:creationId xmlns:a16="http://schemas.microsoft.com/office/drawing/2014/main" id="{B4ED539F-7DE3-4744-9476-4E058691A691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</p:sp>
      <p:pic>
        <p:nvPicPr>
          <p:cNvPr id="2" name="Потеря несущей способности оснований">
            <a:hlinkClick r:id="" action="ppaction://media"/>
            <a:extLst>
              <a:ext uri="{FF2B5EF4-FFF2-40B4-BE49-F238E27FC236}">
                <a16:creationId xmlns:a16="http://schemas.microsoft.com/office/drawing/2014/main" id="{7A204DCA-319F-4219-865C-8FD747A2F9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5890" y="1196752"/>
            <a:ext cx="8072574" cy="45408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E3EFED-AC71-4E3B-83E0-C69B25368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" y="0"/>
            <a:ext cx="935831" cy="935831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C158EA52-5E97-4C4E-B8CC-008E0AD6D75E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9021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18566" y="712569"/>
            <a:ext cx="7874851" cy="5794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860" rIns="0" bIns="0" rtlCol="0" anchor="ctr">
            <a:spAutoFit/>
          </a:bodyPr>
          <a:lstStyle/>
          <a:p>
            <a:pPr marL="10860">
              <a:spcBef>
                <a:spcPts val="86"/>
              </a:spcBef>
            </a:pPr>
            <a:r>
              <a:rPr lang="ru-RU" sz="2052" dirty="0">
                <a:latin typeface="Century Gothic" panose="020B0502020202020204" pitchFamily="34" charset="0"/>
                <a:ea typeface="Cambria" panose="02040503050406030204" pitchFamily="18" charset="0"/>
              </a:rPr>
              <a:t> Система мониторинга вечной мерзлоты для адаптации к климатическим изменениям.</a:t>
            </a:r>
            <a:endParaRPr sz="2052" dirty="0">
              <a:latin typeface="Open Sans Light" panose="020B0306030504020204"/>
              <a:cs typeface="Open Sans Ligh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D7348-4002-4902-9D8F-1C3D2B27E635}"/>
              </a:ext>
            </a:extLst>
          </p:cNvPr>
          <p:cNvSpPr txBox="1"/>
          <p:nvPr/>
        </p:nvSpPr>
        <p:spPr>
          <a:xfrm>
            <a:off x="353439" y="1515280"/>
            <a:ext cx="8639978" cy="4565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3214" indent="-293214" algn="just">
              <a:buAutoNum type="arabicParenR"/>
            </a:pPr>
            <a:r>
              <a:rPr lang="ru-RU" sz="1710" i="1" dirty="0">
                <a:latin typeface="Century Gothic" panose="020B0502020202020204" pitchFamily="34" charset="0"/>
                <a:cs typeface="Arial" panose="020B0604020202020204" pitchFamily="34" charset="0"/>
              </a:rPr>
              <a:t>для обеспечения устойчивости северной инфраструктуры </a:t>
            </a:r>
            <a:r>
              <a:rPr lang="ru-RU" sz="171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геотехнический мониторинг (наблюдения за основаниями зданий и инженерных сооружений, который проводится отдельными предприятиями и организациями) является приоритетным, </a:t>
            </a:r>
            <a:r>
              <a:rPr lang="ru-RU" sz="1710" i="1" dirty="0">
                <a:latin typeface="Century Gothic" panose="020B0502020202020204" pitchFamily="34" charset="0"/>
                <a:cs typeface="Arial" panose="020B0604020202020204" pitchFamily="34" charset="0"/>
              </a:rPr>
              <a:t>но должен </a:t>
            </a:r>
            <a:r>
              <a:rPr lang="ru-RU" sz="171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интегрироваться с фоновым мониторингом </a:t>
            </a:r>
            <a:r>
              <a:rPr lang="ru-RU" sz="1710" i="1" dirty="0">
                <a:latin typeface="Century Gothic" panose="020B0502020202020204" pitchFamily="34" charset="0"/>
                <a:cs typeface="Arial" panose="020B0604020202020204" pitchFamily="34" charset="0"/>
              </a:rPr>
              <a:t>на ненарушенных территориях; сегодня геотехнический мониторинг – более 10000 скважин, а фоновый – менее 100.</a:t>
            </a:r>
          </a:p>
          <a:p>
            <a:pPr marL="293214" indent="-293214" algn="just">
              <a:buAutoNum type="arabicParenR"/>
            </a:pPr>
            <a:r>
              <a:rPr lang="ru-RU" sz="171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единая система мониторинга </a:t>
            </a:r>
            <a:r>
              <a:rPr lang="ru-RU" sz="1710" b="1" i="1" u="sng" dirty="0">
                <a:latin typeface="Century Gothic" panose="020B0502020202020204" pitchFamily="34" charset="0"/>
                <a:cs typeface="Arial" panose="020B0604020202020204" pitchFamily="34" charset="0"/>
              </a:rPr>
              <a:t>с научным центром </a:t>
            </a:r>
            <a:r>
              <a:rPr lang="ru-RU" sz="171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необходима из-за отсутствия координации и регулирования работ </a:t>
            </a:r>
            <a:r>
              <a:rPr lang="ru-RU" sz="1710" i="1" dirty="0">
                <a:latin typeface="Century Gothic" panose="020B0502020202020204" pitchFamily="34" charset="0"/>
                <a:cs typeface="Arial" panose="020B0604020202020204" pitchFamily="34" charset="0"/>
              </a:rPr>
              <a:t>по мониторингу и</a:t>
            </a:r>
            <a:r>
              <a:rPr lang="ru-RU" sz="171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 обмену данными</a:t>
            </a:r>
            <a:r>
              <a:rPr lang="ru-RU" sz="1710" i="1" dirty="0">
                <a:latin typeface="Century Gothic" panose="020B0502020202020204" pitchFamily="34" charset="0"/>
                <a:cs typeface="Arial" panose="020B0604020202020204" pitchFamily="34" charset="0"/>
              </a:rPr>
              <a:t>; </a:t>
            </a:r>
            <a:r>
              <a:rPr lang="ru-RU" sz="171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единой технической политики и методик измерений и обработки данных</a:t>
            </a:r>
            <a:r>
              <a:rPr lang="ru-RU" sz="1710" i="1" dirty="0">
                <a:latin typeface="Century Gothic" panose="020B0502020202020204" pitchFamily="34" charset="0"/>
                <a:cs typeface="Arial" panose="020B0604020202020204" pitchFamily="34" charset="0"/>
              </a:rPr>
              <a:t>, что не позволяет проводить их сравнение и анализ; </a:t>
            </a:r>
          </a:p>
          <a:p>
            <a:pPr marL="293214" indent="-293214" algn="just">
              <a:buAutoNum type="arabicParenR"/>
            </a:pPr>
            <a:r>
              <a:rPr lang="ru-RU" sz="1710" i="1" dirty="0">
                <a:latin typeface="Century Gothic" panose="020B0502020202020204" pitchFamily="34" charset="0"/>
                <a:cs typeface="Arial" panose="020B0604020202020204" pitchFamily="34" charset="0"/>
              </a:rPr>
              <a:t>геотехнический мониторинг на предприятиях и фоновый мониторинг Росгидромета </a:t>
            </a:r>
            <a:r>
              <a:rPr lang="ru-RU" sz="171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не включает составление прогнозов, без которых мониторинг не эффективен;</a:t>
            </a:r>
            <a:r>
              <a:rPr lang="ru-RU" sz="1710" i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marL="293214" indent="-293214" algn="just">
              <a:buAutoNum type="arabicParenR"/>
            </a:pPr>
            <a:r>
              <a:rPr lang="ru-RU" sz="171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разработка прогнозов состояния вечной мерзлоты и решение других проблем, связанных с изменением ее состояния, требуют специалистов высокой квалификации</a:t>
            </a:r>
            <a:r>
              <a:rPr lang="ru-RU" sz="1710" i="1" dirty="0">
                <a:latin typeface="Century Gothic" panose="020B0502020202020204" pitchFamily="34" charset="0"/>
                <a:cs typeface="Arial" panose="020B0604020202020204" pitchFamily="34" charset="0"/>
              </a:rPr>
              <a:t>, которых в стране мало;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0E1ECA0-5072-479A-93D8-7226AA2164EA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7E3F00-520B-47A7-98DD-F7F541CD8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" y="10144"/>
            <a:ext cx="935831" cy="9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18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>
            <a:extLst>
              <a:ext uri="{FF2B5EF4-FFF2-40B4-BE49-F238E27FC236}">
                <a16:creationId xmlns:a16="http://schemas.microsoft.com/office/drawing/2014/main" id="{CEE8BC33-9F61-40AF-9B1B-A92F4A9EED66}"/>
              </a:ext>
            </a:extLst>
          </p:cNvPr>
          <p:cNvSpPr/>
          <p:nvPr/>
        </p:nvSpPr>
        <p:spPr>
          <a:xfrm>
            <a:off x="0" y="637504"/>
            <a:ext cx="113510" cy="5363246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11C3CB-7462-4C19-98D3-54415AB0E8E1}"/>
              </a:ext>
            </a:extLst>
          </p:cNvPr>
          <p:cNvSpPr txBox="1">
            <a:spLocks/>
          </p:cNvSpPr>
          <p:nvPr/>
        </p:nvSpPr>
        <p:spPr>
          <a:xfrm>
            <a:off x="503836" y="1587098"/>
            <a:ext cx="2706868" cy="32841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Необходимость прогноза – составляющей мониторинга</a:t>
            </a:r>
          </a:p>
          <a:p>
            <a:pPr lvl="0">
              <a:defRPr/>
            </a:pPr>
            <a:endParaRPr lang="ru-RU" sz="2100" dirty="0">
              <a:solidFill>
                <a:sysClr val="windowText" lastClr="000000">
                  <a:lumMod val="85000"/>
                  <a:lumOff val="15000"/>
                </a:sysClr>
              </a:solidFill>
              <a:latin typeface="Century Gothic" panose="020B0502020202020204"/>
            </a:endParaRPr>
          </a:p>
          <a:p>
            <a:pPr lvl="0">
              <a:defRPr/>
            </a:pPr>
            <a:r>
              <a:rPr lang="ru-RU" sz="1350" b="1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Важно не только констатировать их развитие, но и предупреждать их. </a:t>
            </a:r>
            <a:r>
              <a:rPr lang="ru-RU" sz="13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При стационарных наблюдениях </a:t>
            </a:r>
            <a:r>
              <a:rPr lang="ru-RU" sz="1350" b="1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необходимо обеспечивать получение количественных характеристик </a:t>
            </a:r>
            <a:r>
              <a:rPr lang="ru-RU" sz="13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изменения отдельных </a:t>
            </a:r>
            <a:r>
              <a:rPr lang="ru-RU" sz="1350" b="1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компонентов</a:t>
            </a:r>
            <a:r>
              <a:rPr lang="ru-RU" sz="13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 геологической среды во времени и в пространстве, которые должны быть </a:t>
            </a:r>
            <a:r>
              <a:rPr lang="ru-RU" sz="1350" b="1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достаточными для геокриологического прогноза</a:t>
            </a:r>
            <a:r>
              <a:rPr lang="ru-RU" sz="13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. </a:t>
            </a:r>
            <a:endParaRPr lang="ru-RU" sz="1350" b="1" dirty="0">
              <a:solidFill>
                <a:sysClr val="windowText" lastClr="000000">
                  <a:lumMod val="85000"/>
                  <a:lumOff val="15000"/>
                </a:sysClr>
              </a:solidFill>
              <a:latin typeface="Century Gothic" panose="020B0502020202020204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99E088A-5447-C5D8-F04B-8D2E2BFAD853}"/>
              </a:ext>
            </a:extLst>
          </p:cNvPr>
          <p:cNvSpPr txBox="1">
            <a:spLocks/>
          </p:cNvSpPr>
          <p:nvPr/>
        </p:nvSpPr>
        <p:spPr>
          <a:xfrm>
            <a:off x="503836" y="5680104"/>
            <a:ext cx="584825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r>
              <a:rPr lang="ru-RU" sz="1350" dirty="0">
                <a:solidFill>
                  <a:schemeClr val="bg1"/>
                </a:solidFill>
                <a:latin typeface="Century Gothic" panose="020B0502020202020204"/>
              </a:rPr>
              <a:t>3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15C37F8-57A9-4633-82F6-13C06299FA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688" y="5038928"/>
            <a:ext cx="1001312" cy="144333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169FE21-A2C3-4CAE-935E-AEBCA3B175B4}"/>
              </a:ext>
            </a:extLst>
          </p:cNvPr>
          <p:cNvSpPr txBox="1">
            <a:spLocks/>
          </p:cNvSpPr>
          <p:nvPr/>
        </p:nvSpPr>
        <p:spPr>
          <a:xfrm>
            <a:off x="395536" y="5661248"/>
            <a:ext cx="584825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r>
              <a:rPr lang="ru-RU" sz="1350" dirty="0">
                <a:solidFill>
                  <a:schemeClr val="bg1"/>
                </a:solidFill>
                <a:latin typeface="Century Gothic" panose="020B0502020202020204"/>
              </a:rPr>
              <a:t>2</a:t>
            </a:r>
          </a:p>
        </p:txBody>
      </p:sp>
      <p:graphicFrame>
        <p:nvGraphicFramePr>
          <p:cNvPr id="14" name="Object 3">
            <a:extLst>
              <a:ext uri="{FF2B5EF4-FFF2-40B4-BE49-F238E27FC236}">
                <a16:creationId xmlns:a16="http://schemas.microsoft.com/office/drawing/2014/main" id="{499E6881-2C66-45F4-8DB4-FBB5F2BBD7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9872" y="857250"/>
          <a:ext cx="5687112" cy="4013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Bitmap Image" r:id="rId5" imgW="6761905" imgH="4772691" progId="PBrush">
                  <p:embed/>
                </p:oleObj>
              </mc:Choice>
              <mc:Fallback>
                <p:oleObj name="Bitmap Image" r:id="rId5" imgW="6761905" imgH="4772691" progId="PBrush">
                  <p:embed/>
                  <p:pic>
                    <p:nvPicPr>
                      <p:cNvPr id="14" name="Object 3">
                        <a:extLst>
                          <a:ext uri="{FF2B5EF4-FFF2-40B4-BE49-F238E27FC236}">
                            <a16:creationId xmlns:a16="http://schemas.microsoft.com/office/drawing/2014/main" id="{499E6881-2C66-45F4-8DB4-FBB5F2BBD7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857250"/>
                        <a:ext cx="5687112" cy="40139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E62667-7FE6-4100-ADAF-B9D21F5A35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96" y="5065796"/>
            <a:ext cx="798543" cy="12286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C4E6C52-8908-4EDD-AE20-32C547719C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9335" y="5054514"/>
            <a:ext cx="798543" cy="134155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DF8EA88-913D-44D8-84D2-E5A660C287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" y="1"/>
            <a:ext cx="857250" cy="8572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FAC39B-E512-4105-8D42-F4D783E524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7274" y="5054514"/>
            <a:ext cx="1056023" cy="16072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9F0710-2E92-4CE2-8842-0D8B56D52F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0628" y="5067811"/>
            <a:ext cx="1137712" cy="1607244"/>
          </a:xfrm>
          <a:prstGeom prst="rect">
            <a:avLst/>
          </a:prstGeom>
        </p:spPr>
      </p:pic>
      <p:sp>
        <p:nvSpPr>
          <p:cNvPr id="18" name="Rectangle 5">
            <a:extLst>
              <a:ext uri="{FF2B5EF4-FFF2-40B4-BE49-F238E27FC236}">
                <a16:creationId xmlns:a16="http://schemas.microsoft.com/office/drawing/2014/main" id="{7A9595EC-A847-4254-85D7-E144568FCF94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31496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>
            <a:extLst>
              <a:ext uri="{FF2B5EF4-FFF2-40B4-BE49-F238E27FC236}">
                <a16:creationId xmlns:a16="http://schemas.microsoft.com/office/drawing/2014/main" id="{CEE8BC33-9F61-40AF-9B1B-A92F4A9EED66}"/>
              </a:ext>
            </a:extLst>
          </p:cNvPr>
          <p:cNvSpPr/>
          <p:nvPr/>
        </p:nvSpPr>
        <p:spPr>
          <a:xfrm>
            <a:off x="0" y="637504"/>
            <a:ext cx="113510" cy="5363246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99E088A-5447-C5D8-F04B-8D2E2BFAD853}"/>
              </a:ext>
            </a:extLst>
          </p:cNvPr>
          <p:cNvSpPr txBox="1">
            <a:spLocks/>
          </p:cNvSpPr>
          <p:nvPr/>
        </p:nvSpPr>
        <p:spPr>
          <a:xfrm>
            <a:off x="503836" y="5680104"/>
            <a:ext cx="584825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r>
              <a:rPr lang="ru-RU" sz="1350" dirty="0">
                <a:solidFill>
                  <a:schemeClr val="bg1"/>
                </a:solidFill>
                <a:latin typeface="Century Gothic" panose="020B0502020202020204"/>
              </a:rPr>
              <a:t>3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DF8EA88-913D-44D8-84D2-E5A660C28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" y="1"/>
            <a:ext cx="857250" cy="857250"/>
          </a:xfrm>
          <a:prstGeom prst="rect">
            <a:avLst/>
          </a:prstGeom>
        </p:spPr>
      </p:pic>
      <p:sp>
        <p:nvSpPr>
          <p:cNvPr id="18" name="Rectangle 5">
            <a:extLst>
              <a:ext uri="{FF2B5EF4-FFF2-40B4-BE49-F238E27FC236}">
                <a16:creationId xmlns:a16="http://schemas.microsoft.com/office/drawing/2014/main" id="{7A9595EC-A847-4254-85D7-E144568FCF94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B8D069-599C-4015-951A-03BA87122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255845"/>
            <a:ext cx="2298470" cy="277151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67073F9-62A5-4ED2-AEE6-3733CC09096B}"/>
              </a:ext>
            </a:extLst>
          </p:cNvPr>
          <p:cNvSpPr txBox="1">
            <a:spLocks/>
          </p:cNvSpPr>
          <p:nvPr/>
        </p:nvSpPr>
        <p:spPr>
          <a:xfrm>
            <a:off x="524313" y="2430608"/>
            <a:ext cx="4422995" cy="1777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>
              <a:defRPr/>
            </a:pPr>
            <a:r>
              <a:rPr lang="ru-RU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Мониторинг вечной мерзлоты:</a:t>
            </a:r>
          </a:p>
          <a:p>
            <a:pPr lvl="0">
              <a:defRPr/>
            </a:pPr>
            <a:endParaRPr lang="ru-RU" sz="2000" dirty="0">
              <a:solidFill>
                <a:sysClr val="windowText" lastClr="000000">
                  <a:lumMod val="85000"/>
                  <a:lumOff val="15000"/>
                </a:sysClr>
              </a:solidFill>
              <a:latin typeface="Century Gothic" panose="020B0502020202020204"/>
            </a:endParaRPr>
          </a:p>
          <a:p>
            <a:pPr marL="457200" lvl="0" indent="-457200">
              <a:buFontTx/>
              <a:buChar char="-"/>
              <a:defRPr/>
            </a:pPr>
            <a:r>
              <a:rPr lang="ru-RU" sz="1800" b="1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фоновый </a:t>
            </a:r>
            <a:r>
              <a:rPr lang="ru-RU" sz="18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entury Gothic" panose="020B0502020202020204"/>
              </a:rPr>
              <a:t>– для изучения общих тенденций в ненарушенных природных условиях на полигонах и стационарах;</a:t>
            </a:r>
          </a:p>
          <a:p>
            <a:pPr marL="457200" lvl="0" indent="-457200">
              <a:buFontTx/>
              <a:buChar char="-"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геотехнический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(ГТМ) – на застроенных и нарушенных территориях, в основаниях зданий и инженерных сооружений;</a:t>
            </a:r>
          </a:p>
          <a:p>
            <a:pPr marL="457200" lvl="0" indent="-457200">
              <a:buFontTx/>
              <a:buChar char="-"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Включает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наблюдения, анализ, прогноз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разработку технических решений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по инженерной защите.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9F06DC-7E97-4674-AE25-595FD9E1E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308" y="4111320"/>
            <a:ext cx="4120295" cy="262359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8F35CC7-3801-48F3-8927-FF7F5F045AD7}"/>
              </a:ext>
            </a:extLst>
          </p:cNvPr>
          <p:cNvSpPr txBox="1"/>
          <p:nvPr/>
        </p:nvSpPr>
        <p:spPr>
          <a:xfrm>
            <a:off x="6583835" y="3027359"/>
            <a:ext cx="24837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СТО ПАО НК Роснефть «Мониторинг геотехнический»</a:t>
            </a:r>
          </a:p>
        </p:txBody>
      </p:sp>
    </p:spTree>
    <p:extLst>
      <p:ext uri="{BB962C8B-B14F-4D97-AF65-F5344CB8AC3E}">
        <p14:creationId xmlns:p14="http://schemas.microsoft.com/office/powerpoint/2010/main" val="3631123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AEC520-F1DB-42FB-9A08-914460FE0E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026105" y="3991018"/>
            <a:ext cx="3035837" cy="9836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19B1C3-8CE7-4716-93BD-7DE88DA3CE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30199" y="2416059"/>
            <a:ext cx="4472609" cy="1354993"/>
          </a:xfrm>
          <a:prstGeom prst="rect">
            <a:avLst/>
          </a:prstGeom>
        </p:spPr>
      </p:pic>
      <p:sp>
        <p:nvSpPr>
          <p:cNvPr id="20" name="Rectangle 11">
            <a:extLst>
              <a:ext uri="{FF2B5EF4-FFF2-40B4-BE49-F238E27FC236}">
                <a16:creationId xmlns:a16="http://schemas.microsoft.com/office/drawing/2014/main" id="{FC1E09AE-6676-4B3D-B0CE-ABFDFF9FA0E1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10" name="Содержимое 2">
            <a:extLst>
              <a:ext uri="{FF2B5EF4-FFF2-40B4-BE49-F238E27FC236}">
                <a16:creationId xmlns:a16="http://schemas.microsoft.com/office/drawing/2014/main" id="{75CD7862-CBCC-4459-A007-9ECF27D11CCA}"/>
              </a:ext>
            </a:extLst>
          </p:cNvPr>
          <p:cNvSpPr txBox="1">
            <a:spLocks/>
          </p:cNvSpPr>
          <p:nvPr/>
        </p:nvSpPr>
        <p:spPr>
          <a:xfrm>
            <a:off x="844696" y="3693957"/>
            <a:ext cx="5527504" cy="2893989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B58B80"/>
              </a:buClr>
              <a:defRPr/>
            </a:pP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В последнее время выполнена работа по обоснованию </a:t>
            </a:r>
            <a:r>
              <a:rPr lang="ru-RU" sz="1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государственной вневедомственной системы геокриологического мониторинга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и обобщены данные по изменению состояния вечной мерзлоты в РФ в монографии «Мониторинг вечной мерзлоты», 2024,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BE6939-E21F-43A8-8CE8-8547223DB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194" y="188640"/>
            <a:ext cx="2709398" cy="4362131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A098DBD-B02B-489B-8974-038C86155E93}"/>
              </a:ext>
            </a:extLst>
          </p:cNvPr>
          <p:cNvSpPr/>
          <p:nvPr/>
        </p:nvSpPr>
        <p:spPr>
          <a:xfrm>
            <a:off x="-2" y="637503"/>
            <a:ext cx="113512" cy="5651383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9DCEED19-C392-4EC9-BA8D-25C05811ABCD}"/>
              </a:ext>
            </a:extLst>
          </p:cNvPr>
          <p:cNvSpPr txBox="1">
            <a:spLocks/>
          </p:cNvSpPr>
          <p:nvPr/>
        </p:nvSpPr>
        <p:spPr>
          <a:xfrm>
            <a:off x="4211960" y="737639"/>
            <a:ext cx="3499188" cy="27255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86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860" fontAlgn="auto">
              <a:spcBef>
                <a:spcPts val="86"/>
              </a:spcBef>
              <a:spcAft>
                <a:spcPts val="0"/>
              </a:spcAft>
            </a:pPr>
            <a:r>
              <a:rPr lang="ru-RU" sz="2800" dirty="0">
                <a:latin typeface="Century Gothic" panose="020B0502020202020204" pitchFamily="34" charset="0"/>
                <a:ea typeface="Cambria" panose="02040503050406030204" pitchFamily="18" charset="0"/>
              </a:rPr>
              <a:t>Обоснование системы мониторинга и геотехника в условиях изменения климата</a:t>
            </a:r>
            <a:endParaRPr lang="ru-RU" sz="2800" dirty="0">
              <a:latin typeface="Open Sans Light" panose="020B0306030504020204"/>
              <a:cs typeface="Open Sans Ligh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4BC0D6-C455-40A0-96AD-EEB0E74D2D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361" y="2347495"/>
            <a:ext cx="2582682" cy="371140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2A8CC61-0F46-443E-B91C-90339DC1A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" y="10144"/>
            <a:ext cx="935831" cy="9358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704011-E82D-4F9C-B7E6-C9198C94ED56}"/>
              </a:ext>
            </a:extLst>
          </p:cNvPr>
          <p:cNvSpPr txBox="1"/>
          <p:nvPr/>
        </p:nvSpPr>
        <p:spPr>
          <a:xfrm>
            <a:off x="6258772" y="6058904"/>
            <a:ext cx="28813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Century Gothic" panose="020B0502020202020204" pitchFamily="34" charset="0"/>
              </a:rPr>
              <a:t>Геотехника в Арктике в условиях глобального потепления: учебное пособие / Москва : Директ-Медиа, 2026. — 380 с. </a:t>
            </a:r>
          </a:p>
        </p:txBody>
      </p:sp>
    </p:spTree>
    <p:extLst>
      <p:ext uri="{BB962C8B-B14F-4D97-AF65-F5344CB8AC3E}">
        <p14:creationId xmlns:p14="http://schemas.microsoft.com/office/powerpoint/2010/main" val="2424816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87624" y="914541"/>
            <a:ext cx="8180278" cy="3433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860" rIns="0" bIns="0" rtlCol="0" anchor="ctr">
            <a:spAutoFit/>
          </a:bodyPr>
          <a:lstStyle/>
          <a:p>
            <a:pPr marL="10860">
              <a:spcBef>
                <a:spcPts val="86"/>
              </a:spcBef>
            </a:pPr>
            <a:r>
              <a:rPr lang="ru-RU" sz="2400" dirty="0">
                <a:latin typeface="Century Gothic" panose="020B0502020202020204" pitchFamily="34" charset="0"/>
                <a:ea typeface="Cambria" panose="02040503050406030204" pitchFamily="18" charset="0"/>
              </a:rPr>
              <a:t> Проблемы геокриологического образования</a:t>
            </a:r>
            <a:endParaRPr sz="2400" dirty="0">
              <a:latin typeface="Open Sans Light" panose="020B0306030504020204"/>
              <a:cs typeface="Open Sans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3864C8-4BF6-4603-A060-9A9D79E5013F}"/>
              </a:ext>
            </a:extLst>
          </p:cNvPr>
          <p:cNvSpPr txBox="1"/>
          <p:nvPr/>
        </p:nvSpPr>
        <p:spPr>
          <a:xfrm>
            <a:off x="481861" y="1665365"/>
            <a:ext cx="818027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Соотношение выпуска и потребности: </a:t>
            </a:r>
            <a:r>
              <a:rPr lang="ru-RU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выпуск в стране в год -35-50 чел. Оценка потребности: 200. </a:t>
            </a:r>
          </a:p>
          <a:p>
            <a:pPr algn="just"/>
            <a:endParaRPr lang="ru-RU" sz="16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Абитуриенты-сибиряки и северяне, коренные жители: </a:t>
            </a:r>
            <a:r>
              <a:rPr lang="ru-RU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миграционный поток населения направлен в центр. Несмотря на субсидии выпускникам, подготовка в региональной школе недостаточна для поступления в ведущие вузы. В новой (8 мая 2025 года №1161-р) Концепции устойчивого развития коренных малочисленных народов Севера (КМНС)Сибири и Дальнего Востока на 2026-2036 </a:t>
            </a:r>
            <a:r>
              <a:rPr lang="ru-RU" sz="16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гг</a:t>
            </a:r>
            <a:r>
              <a:rPr lang="ru-RU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 предусмотрена </a:t>
            </a:r>
            <a:r>
              <a:rPr lang="ru-RU" sz="16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только </a:t>
            </a:r>
            <a:r>
              <a:rPr lang="ru-RU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подготовка</a:t>
            </a:r>
            <a:r>
              <a:rPr lang="ru-RU" sz="16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 педагогических кадров, </a:t>
            </a:r>
            <a:r>
              <a:rPr lang="ru-RU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в единственном ВУЗе</a:t>
            </a:r>
            <a:r>
              <a:rPr lang="ru-RU" sz="16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(университет им. А.И. Герцена, С.-Петербург). Необходима</a:t>
            </a:r>
            <a:r>
              <a:rPr lang="ru-RU" sz="16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 государственная программа </a:t>
            </a:r>
            <a:r>
              <a:rPr lang="ru-RU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обучения</a:t>
            </a:r>
            <a:r>
              <a:rPr lang="ru-RU" sz="16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по естественно-научным специальностям</a:t>
            </a:r>
            <a:r>
              <a:rPr lang="ru-RU" sz="16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 для северян и коренных северных народов в ведущих вузах.</a:t>
            </a:r>
          </a:p>
          <a:p>
            <a:pPr algn="just"/>
            <a:endParaRPr lang="ru-RU" sz="1600" b="1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Необходимо расширение послевузовского образования, нужны варианты </a:t>
            </a:r>
            <a:r>
              <a:rPr lang="ru-RU" sz="1600" b="1" i="1" dirty="0">
                <a:latin typeface="Century Gothic" panose="020B0502020202020204" pitchFamily="34" charset="0"/>
                <a:cs typeface="Arial" panose="020B0604020202020204" pitchFamily="34" charset="0"/>
              </a:rPr>
              <a:t>подготовки кадров для работников организаций или предприятий, имеющих высшее образование (ФПК). </a:t>
            </a:r>
            <a:endParaRPr lang="ru-RU" sz="16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7748A2C-C638-4304-9B3A-A28A3AB04312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44C40E-13D3-461C-BD4D-7E15EDE16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" y="10144"/>
            <a:ext cx="935831" cy="9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79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AEC520-F1DB-42FB-9A08-914460FE0E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026105" y="3991018"/>
            <a:ext cx="3035837" cy="9836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19B1C3-8CE7-4716-93BD-7DE88DA3CE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30199" y="2416059"/>
            <a:ext cx="4472609" cy="1354993"/>
          </a:xfrm>
          <a:prstGeom prst="rect">
            <a:avLst/>
          </a:prstGeom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91410039-DABC-4F26-A908-F5B6005155D2}"/>
              </a:ext>
            </a:extLst>
          </p:cNvPr>
          <p:cNvSpPr/>
          <p:nvPr/>
        </p:nvSpPr>
        <p:spPr>
          <a:xfrm>
            <a:off x="0" y="6611803"/>
            <a:ext cx="18614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@ Кафедра геокриологии</a:t>
            </a:r>
            <a:r>
              <a:rPr lang="en-US" sz="1000" dirty="0">
                <a:solidFill>
                  <a:srgbClr val="002060"/>
                </a:solidFill>
                <a:latin typeface="Franklin Gothic Medium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Franklin Gothic Medium"/>
              </a:rPr>
              <a:t>МГУ</a:t>
            </a:r>
            <a:endParaRPr lang="en-CA" sz="100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8F1996D6-F528-462D-96E8-5B9EAF5FE735}"/>
              </a:ext>
            </a:extLst>
          </p:cNvPr>
          <p:cNvSpPr/>
          <p:nvPr/>
        </p:nvSpPr>
        <p:spPr>
          <a:xfrm>
            <a:off x="-2" y="637503"/>
            <a:ext cx="113512" cy="5651383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A622A8B-4C54-4A5A-93E2-B80BFD96671D}"/>
              </a:ext>
            </a:extLst>
          </p:cNvPr>
          <p:cNvSpPr txBox="1">
            <a:spLocks/>
          </p:cNvSpPr>
          <p:nvPr/>
        </p:nvSpPr>
        <p:spPr>
          <a:xfrm>
            <a:off x="683568" y="1685507"/>
            <a:ext cx="8190462" cy="4459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>
              <a:defRPr/>
            </a:pPr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>
              <a:defRPr/>
            </a:pP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Основные вызовы сегодня обусловлены динамикой климатических изменений и масштабом воздействия на природную среду</a:t>
            </a:r>
          </a:p>
          <a:p>
            <a:pPr lvl="0">
              <a:defRPr/>
            </a:pP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Необходима федеральная система мониторинга, причем первоочередными задачами являются:</a:t>
            </a:r>
          </a:p>
          <a:p>
            <a:pPr lvl="0" indent="457200">
              <a:defRPr/>
            </a:pP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единая техническая политика 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и согласованные методики наблюдений и анализа</a:t>
            </a:r>
          </a:p>
          <a:p>
            <a:pPr lvl="0" indent="457200">
              <a:defRPr/>
            </a:pP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доступность данных для всех участников 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хозяйственной деятельности с тем, чтобы учитывать накопленный опыт по управлению инфраструктурой на вечной мерзлоте</a:t>
            </a:r>
          </a:p>
          <a:p>
            <a:pPr lvl="0" indent="457200">
              <a:defRPr/>
            </a:pP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комплексная оценка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факторов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, влияющих на тепловой режим грунтов, -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природных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 (глобальное потепление, изменения атмосферных осадков, гидрологии поверхностных вод или эволюция растительного покрова)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и техногенных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 (как утечки, нарушения рельефа или тепловое воздействие); анализ данных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ГТМ,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совместный с анализом данных фонового мониторинга, т.е. система комплексного мониторинга</a:t>
            </a:r>
          </a:p>
          <a:p>
            <a:pPr lvl="0" indent="457200">
              <a:defRPr/>
            </a:pP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очевидна необходимость создания центра федерального уровня, 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который бы позволил реализовать единую техническую политику в отношении методик наблюдений и анализа данный, аккумулировал бы данные, позволял производить их обмен, анализ и составление прогнозов, в том числе как для отдельных промышленных узлов, регионов, так и для страны в целом. </a:t>
            </a:r>
          </a:p>
          <a:p>
            <a:pPr lvl="0" indent="457200">
              <a:defRPr/>
            </a:pP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недостаток квалифицированных кадров - 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выпускается около двух десятков специалистов в год, необходимо готовить местные, северные кадры</a:t>
            </a:r>
          </a:p>
          <a:p>
            <a:pPr lvl="0" algn="ctr">
              <a:defRPr/>
            </a:pPr>
            <a:endParaRPr lang="ru-RU" sz="1400" b="1" i="1" dirty="0">
              <a:solidFill>
                <a:srgbClr val="002060"/>
              </a:solidFill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lvl="0" algn="ctr">
              <a:defRPr/>
            </a:pPr>
            <a:r>
              <a:rPr lang="ru-RU" sz="2400" b="1" i="1" dirty="0">
                <a:solidFill>
                  <a:srgbClr val="002060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Благодарю за внимание!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lvl="0" algn="ctr">
              <a:defRPr/>
            </a:pPr>
            <a:endParaRPr lang="ru-RU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ctr">
              <a:defRPr/>
            </a:pPr>
            <a:endParaRPr lang="ru-RU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ctr">
              <a:defRPr/>
            </a:pP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lvl="0"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DDB78CC-C950-4EF3-9D75-D46C9DDE872E}"/>
              </a:ext>
            </a:extLst>
          </p:cNvPr>
          <p:cNvSpPr txBox="1">
            <a:spLocks/>
          </p:cNvSpPr>
          <p:nvPr/>
        </p:nvSpPr>
        <p:spPr>
          <a:xfrm>
            <a:off x="988829" y="393922"/>
            <a:ext cx="7579149" cy="705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Заключение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8CEC9E-626B-4BAE-9ECB-5FB8FF346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" y="10144"/>
            <a:ext cx="935831" cy="9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995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3691</TotalTime>
  <Words>2050</Words>
  <Application>Microsoft Office PowerPoint</Application>
  <PresentationFormat>Экран (4:3)</PresentationFormat>
  <Paragraphs>149</Paragraphs>
  <Slides>19</Slides>
  <Notes>14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Franklin Gothic Medium</vt:lpstr>
      <vt:lpstr>Open Sans Light</vt:lpstr>
      <vt:lpstr>Times New Roman</vt:lpstr>
      <vt:lpstr>Wingdings 2</vt:lpstr>
      <vt:lpstr>Тема Office</vt:lpstr>
      <vt:lpstr>Bitmap 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Газы и углерод в мерзлых породах</vt:lpstr>
      <vt:lpstr>Радон в мерзлых породах</vt:lpstr>
      <vt:lpstr>Презентация PowerPoint</vt:lpstr>
      <vt:lpstr>Презентация PowerPoint</vt:lpstr>
      <vt:lpstr> Экспериментальные исследования мерзлых грунтов </vt:lpstr>
      <vt:lpstr>Презентация PowerPoint</vt:lpstr>
      <vt:lpstr>Презентация PowerPoint</vt:lpstr>
      <vt:lpstr> Система мониторинга вечной мерзлоты для адаптации к климатическим изменениям.</vt:lpstr>
      <vt:lpstr>Презентация PowerPoint</vt:lpstr>
      <vt:lpstr>Презентация PowerPoint</vt:lpstr>
      <vt:lpstr>Презентация PowerPoint</vt:lpstr>
      <vt:lpstr> Проблемы геокриологического образования</vt:lpstr>
      <vt:lpstr>Презентация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 развития учебной и научной работы кафедры геокриологии  на период 2010–2014 г.г.</dc:title>
  <dc:creator>пользователь</dc:creator>
  <cp:lastModifiedBy>Anatoli Brouchkov</cp:lastModifiedBy>
  <cp:revision>801</cp:revision>
  <dcterms:created xsi:type="dcterms:W3CDTF">2009-05-19T17:53:27Z</dcterms:created>
  <dcterms:modified xsi:type="dcterms:W3CDTF">2026-06-07T06:12:04Z</dcterms:modified>
</cp:coreProperties>
</file>