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ebp" ContentType="image/webp"/>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7"/>
  </p:notesMasterIdLst>
  <p:sldIdLst>
    <p:sldId id="463" r:id="rId2"/>
    <p:sldId id="486" r:id="rId3"/>
    <p:sldId id="487" r:id="rId4"/>
    <p:sldId id="440" r:id="rId5"/>
    <p:sldId id="467" r:id="rId6"/>
    <p:sldId id="445" r:id="rId7"/>
    <p:sldId id="476" r:id="rId8"/>
    <p:sldId id="424" r:id="rId9"/>
    <p:sldId id="290" r:id="rId10"/>
    <p:sldId id="300" r:id="rId11"/>
    <p:sldId id="275" r:id="rId12"/>
    <p:sldId id="612" r:id="rId13"/>
    <p:sldId id="896" r:id="rId14"/>
    <p:sldId id="638" r:id="rId15"/>
    <p:sldId id="609" r:id="rId16"/>
    <p:sldId id="330" r:id="rId17"/>
    <p:sldId id="397" r:id="rId18"/>
    <p:sldId id="382" r:id="rId19"/>
    <p:sldId id="393" r:id="rId20"/>
    <p:sldId id="402" r:id="rId21"/>
    <p:sldId id="423" r:id="rId22"/>
    <p:sldId id="674" r:id="rId23"/>
    <p:sldId id="668" r:id="rId24"/>
    <p:sldId id="897" r:id="rId25"/>
    <p:sldId id="452" r:id="rId26"/>
    <p:sldId id="483" r:id="rId27"/>
    <p:sldId id="451" r:id="rId28"/>
    <p:sldId id="456" r:id="rId29"/>
    <p:sldId id="495" r:id="rId30"/>
    <p:sldId id="497" r:id="rId31"/>
    <p:sldId id="419" r:id="rId32"/>
    <p:sldId id="420" r:id="rId33"/>
    <p:sldId id="272" r:id="rId34"/>
    <p:sldId id="673" r:id="rId35"/>
    <p:sldId id="675" r:id="rId3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5" autoAdjust="0"/>
    <p:restoredTop sz="94635" autoAdjust="0"/>
  </p:normalViewPr>
  <p:slideViewPr>
    <p:cSldViewPr>
      <p:cViewPr varScale="1">
        <p:scale>
          <a:sx n="74" d="100"/>
          <a:sy n="74" d="100"/>
        </p:scale>
        <p:origin x="1266" y="54"/>
      </p:cViewPr>
      <p:guideLst>
        <p:guide orient="horz" pos="2160"/>
        <p:guide pos="2880"/>
      </p:guideLst>
    </p:cSldViewPr>
  </p:slideViewPr>
  <p:outlineViewPr>
    <p:cViewPr>
      <p:scale>
        <a:sx n="33" d="100"/>
        <a:sy n="33" d="100"/>
      </p:scale>
      <p:origin x="0" y="468"/>
    </p:cViewPr>
  </p:outlineViewPr>
  <p:notesTextViewPr>
    <p:cViewPr>
      <p:scale>
        <a:sx n="100" d="100"/>
        <a:sy n="100" d="100"/>
      </p:scale>
      <p:origin x="0" y="0"/>
    </p:cViewPr>
  </p:notesTextViewPr>
  <p:sorterViewPr>
    <p:cViewPr>
      <p:scale>
        <a:sx n="66" d="100"/>
        <a:sy n="66" d="100"/>
      </p:scale>
      <p:origin x="0" y="341"/>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13FA6988-5CC0-48BB-849B-FBDABC2BB42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ru-RU"/>
          </a:p>
        </p:txBody>
      </p:sp>
      <p:sp>
        <p:nvSpPr>
          <p:cNvPr id="3" name="Дата 2">
            <a:extLst>
              <a:ext uri="{FF2B5EF4-FFF2-40B4-BE49-F238E27FC236}">
                <a16:creationId xmlns:a16="http://schemas.microsoft.com/office/drawing/2014/main" id="{1E9AEF73-89CB-4AD7-9805-EE6557C06085}"/>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6BF90EC7-DE98-4E08-88B5-AB2F8B3E85BD}" type="datetimeFigureOut">
              <a:rPr lang="ru-RU"/>
              <a:pPr>
                <a:defRPr/>
              </a:pPr>
              <a:t>08.02.2026</a:t>
            </a:fld>
            <a:endParaRPr lang="ru-RU"/>
          </a:p>
        </p:txBody>
      </p:sp>
      <p:sp>
        <p:nvSpPr>
          <p:cNvPr id="4" name="Образ слайда 3">
            <a:extLst>
              <a:ext uri="{FF2B5EF4-FFF2-40B4-BE49-F238E27FC236}">
                <a16:creationId xmlns:a16="http://schemas.microsoft.com/office/drawing/2014/main" id="{03E99D50-367C-4160-81F3-8B4EA0DB45A5}"/>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a:extLst>
              <a:ext uri="{FF2B5EF4-FFF2-40B4-BE49-F238E27FC236}">
                <a16:creationId xmlns:a16="http://schemas.microsoft.com/office/drawing/2014/main" id="{82B78DB9-DAFA-4E36-A2E2-36920C66B197}"/>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a:extLst>
              <a:ext uri="{FF2B5EF4-FFF2-40B4-BE49-F238E27FC236}">
                <a16:creationId xmlns:a16="http://schemas.microsoft.com/office/drawing/2014/main" id="{5DABB8A8-F848-47AB-AAC4-D02866E1D159}"/>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ru-RU"/>
          </a:p>
        </p:txBody>
      </p:sp>
      <p:sp>
        <p:nvSpPr>
          <p:cNvPr id="7" name="Номер слайда 6">
            <a:extLst>
              <a:ext uri="{FF2B5EF4-FFF2-40B4-BE49-F238E27FC236}">
                <a16:creationId xmlns:a16="http://schemas.microsoft.com/office/drawing/2014/main" id="{B4672A2A-7788-4500-A859-ACE63D0D1376}"/>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3202617-5153-4F7A-949A-0EC3D28AF00C}" type="slidenum">
              <a:rPr lang="ru-RU" altLang="ru-RU"/>
              <a:pPr/>
              <a:t>‹#›</a:t>
            </a:fld>
            <a:endParaRPr lang="ru-RU"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2EFBAC77-7B3C-4D8F-B7E6-FDD7DFFCD61F}"/>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83971" name="Rectangle 3">
            <a:extLst>
              <a:ext uri="{FF2B5EF4-FFF2-40B4-BE49-F238E27FC236}">
                <a16:creationId xmlns:a16="http://schemas.microsoft.com/office/drawing/2014/main" id="{38A280FE-2E7A-49A3-AC4D-691A83F8C8BC}"/>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r>
              <a:rPr lang="en-GB" altLang="ru-RU"/>
              <a:t>Climate: for example, through influencing how much of the sun’s heat is reflected back to space and through influencing temperature and salinity of seawater, which affects ocean currents and the global distribution of heat.</a:t>
            </a:r>
          </a:p>
          <a:p>
            <a:r>
              <a:rPr lang="en-GB" altLang="ru-RU"/>
              <a:t>Carbon balance: as permafrost thaws in areas of peat bogs, carbon is released to the atmosphere as methane.</a:t>
            </a:r>
          </a:p>
          <a:p>
            <a:r>
              <a:rPr lang="en-GB" altLang="ru-RU"/>
              <a:t>Sea level: land ice from ice sheets and glaciers contributes to sea level rise now and has the potential to do so far more in the future.</a:t>
            </a:r>
            <a:endParaRPr lang="en-US" alt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AFE37D58-CA3A-4068-A38A-D05A04419C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A20F960-7DC7-4EB1-8AC8-E113977BF495}" type="slidenum">
              <a:rPr lang="ru-RU" altLang="ru-RU"/>
              <a:pPr eaLnBrk="1" hangingPunct="1"/>
              <a:t>7</a:t>
            </a:fld>
            <a:endParaRPr lang="ru-RU" altLang="ru-RU"/>
          </a:p>
        </p:txBody>
      </p:sp>
      <p:sp>
        <p:nvSpPr>
          <p:cNvPr id="94211" name="Rectangle 2">
            <a:extLst>
              <a:ext uri="{FF2B5EF4-FFF2-40B4-BE49-F238E27FC236}">
                <a16:creationId xmlns:a16="http://schemas.microsoft.com/office/drawing/2014/main" id="{A4DD5221-001D-4BE7-BF6B-F1D455CADA8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2" name="Rectangle 3">
            <a:extLst>
              <a:ext uri="{FF2B5EF4-FFF2-40B4-BE49-F238E27FC236}">
                <a16:creationId xmlns:a16="http://schemas.microsoft.com/office/drawing/2014/main" id="{1ABEA981-2B2A-4C19-8917-AFD169AC836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D56A1D79-7D6E-4E4A-943A-5E3C63A8CD5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1BB062-8312-4227-9A2C-25BB869CF94F}" type="slidenum">
              <a:rPr lang="en-US" altLang="ru-RU"/>
              <a:pPr eaLnBrk="1" hangingPunct="1"/>
              <a:t>9</a:t>
            </a:fld>
            <a:endParaRPr lang="en-US" altLang="ru-RU"/>
          </a:p>
        </p:txBody>
      </p:sp>
      <p:sp>
        <p:nvSpPr>
          <p:cNvPr id="98307" name="Rectangle 2">
            <a:extLst>
              <a:ext uri="{FF2B5EF4-FFF2-40B4-BE49-F238E27FC236}">
                <a16:creationId xmlns:a16="http://schemas.microsoft.com/office/drawing/2014/main" id="{07CC20EE-A84B-472E-96BE-60A2DE45D44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8" name="Rectangle 3">
            <a:extLst>
              <a:ext uri="{FF2B5EF4-FFF2-40B4-BE49-F238E27FC236}">
                <a16:creationId xmlns:a16="http://schemas.microsoft.com/office/drawing/2014/main" id="{26A9071B-4849-4305-89E0-D241FD520237}"/>
              </a:ext>
            </a:extLst>
          </p:cNvPr>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A72A1370-95E2-48DF-A13C-D2F2C02124B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508090F-2AE4-435E-B5E1-A9F13EDD4657}" type="slidenum">
              <a:rPr lang="en-AU" altLang="ru-RU"/>
              <a:pPr eaLnBrk="1" hangingPunct="1"/>
              <a:t>10</a:t>
            </a:fld>
            <a:endParaRPr lang="en-AU" altLang="ru-RU"/>
          </a:p>
        </p:txBody>
      </p:sp>
      <p:sp>
        <p:nvSpPr>
          <p:cNvPr id="99331" name="Rectangle 2">
            <a:extLst>
              <a:ext uri="{FF2B5EF4-FFF2-40B4-BE49-F238E27FC236}">
                <a16:creationId xmlns:a16="http://schemas.microsoft.com/office/drawing/2014/main" id="{FFCD6AD5-AC9E-4AED-A18C-080F72C2C99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Rectangle 3">
            <a:extLst>
              <a:ext uri="{FF2B5EF4-FFF2-40B4-BE49-F238E27FC236}">
                <a16:creationId xmlns:a16="http://schemas.microsoft.com/office/drawing/2014/main" id="{5F260DD1-312C-46A0-84DE-148ABEC485C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AU" altLang="ru-RU">
                <a:latin typeface="Arial" panose="020B0604020202020204" pitchFamily="34" charset="0"/>
              </a:rPr>
              <a:t>He used the S-B and Wien law to find the temperature needed to balance the Sun’s energy with the outgoing IR.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894B0074-6A00-46E5-9D0A-67DA1A8E298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4717EAD-4F96-4F85-8819-F04D8B685F3A}" type="slidenum">
              <a:rPr lang="en-US" altLang="ru-RU">
                <a:latin typeface="Times New Roman" panose="02020603050405020304" pitchFamily="18" charset="0"/>
              </a:rPr>
              <a:pPr eaLnBrk="1" hangingPunct="1"/>
              <a:t>11</a:t>
            </a:fld>
            <a:endParaRPr lang="en-US" altLang="ru-RU">
              <a:latin typeface="Times New Roman" panose="02020603050405020304" pitchFamily="18" charset="0"/>
            </a:endParaRPr>
          </a:p>
        </p:txBody>
      </p:sp>
      <p:sp>
        <p:nvSpPr>
          <p:cNvPr id="100355" name="Rectangle 2">
            <a:extLst>
              <a:ext uri="{FF2B5EF4-FFF2-40B4-BE49-F238E27FC236}">
                <a16:creationId xmlns:a16="http://schemas.microsoft.com/office/drawing/2014/main" id="{252BE9F4-8457-4225-A582-B2267038AB5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6" name="Rectangle 3">
            <a:extLst>
              <a:ext uri="{FF2B5EF4-FFF2-40B4-BE49-F238E27FC236}">
                <a16:creationId xmlns:a16="http://schemas.microsoft.com/office/drawing/2014/main" id="{B88CE2B5-5F6F-4422-8656-7F179A5D1EB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ru-RU">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384C3362-3A21-456D-A53E-464BD52E611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5CFF82BA-45DE-4984-BE73-3041D47E6489}" type="slidenum">
              <a:rPr lang="en-US" altLang="ru-RU" sz="1200"/>
              <a:pPr algn="r" eaLnBrk="1" hangingPunct="1"/>
              <a:t>17</a:t>
            </a:fld>
            <a:endParaRPr lang="en-US" altLang="ru-RU" sz="1200"/>
          </a:p>
        </p:txBody>
      </p:sp>
      <p:sp>
        <p:nvSpPr>
          <p:cNvPr id="101379" name="Rectangle 2">
            <a:extLst>
              <a:ext uri="{FF2B5EF4-FFF2-40B4-BE49-F238E27FC236}">
                <a16:creationId xmlns:a16="http://schemas.microsoft.com/office/drawing/2014/main" id="{50339918-6202-4198-A8E4-A0761E7275B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0" name="Rectangle 3">
            <a:extLst>
              <a:ext uri="{FF2B5EF4-FFF2-40B4-BE49-F238E27FC236}">
                <a16:creationId xmlns:a16="http://schemas.microsoft.com/office/drawing/2014/main" id="{33F68D9C-1077-4011-BA73-ABD1B17FF7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ru-RU">
                <a:cs typeface="Arial" panose="020B0604020202020204" pitchFamily="34" charset="0"/>
              </a:rPr>
              <a:t>The overall decrease of 1.3% per decade is averaged over all the months of the year. November and December are the only months that do not show this decrease.</a:t>
            </a:r>
            <a:endParaRPr lang="en-US" altLang="ru-RU">
              <a:cs typeface="Arial" panose="020B0604020202020204" pitchFamily="34" charset="0"/>
            </a:endParaRPr>
          </a:p>
          <a:p>
            <a:pPr eaLnBrk="1" hangingPunct="1"/>
            <a:r>
              <a:rPr lang="en-GB" altLang="ru-RU"/>
              <a:t>The figure (from the IPCC 4</a:t>
            </a:r>
            <a:r>
              <a:rPr lang="en-GB" altLang="ru-RU" baseline="30000"/>
              <a:t>th</a:t>
            </a:r>
            <a:r>
              <a:rPr lang="en-GB" altLang="ru-RU"/>
              <a:t> Assessment Report) shows the change in spring snow covered area in North America since the early 20</a:t>
            </a:r>
            <a:r>
              <a:rPr lang="en-GB" altLang="ru-RU" baseline="30000"/>
              <a:t>th</a:t>
            </a:r>
            <a:r>
              <a:rPr lang="en-GB" altLang="ru-RU"/>
              <a:t> century. The spring decline is 7.5% </a:t>
            </a:r>
            <a:r>
              <a:rPr lang="en-US" altLang="ru-RU">
                <a:cs typeface="Arial" panose="020B0604020202020204" pitchFamily="34" charset="0"/>
              </a:rPr>
              <a:t>±3.5% since 1922. Page 42.</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14165993-F84B-4CBF-A25B-1EEA1B9D4FF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5658A7AE-46A5-4421-A5CF-5AE10EE17368}" type="slidenum">
              <a:rPr lang="en-AU" altLang="ru-RU" sz="1200"/>
              <a:pPr algn="r" eaLnBrk="1" hangingPunct="1"/>
              <a:t>18</a:t>
            </a:fld>
            <a:endParaRPr lang="en-AU" altLang="ru-RU" sz="1200"/>
          </a:p>
        </p:txBody>
      </p:sp>
      <p:sp>
        <p:nvSpPr>
          <p:cNvPr id="102403" name="Rectangle 2">
            <a:extLst>
              <a:ext uri="{FF2B5EF4-FFF2-40B4-BE49-F238E27FC236}">
                <a16:creationId xmlns:a16="http://schemas.microsoft.com/office/drawing/2014/main" id="{4AA544F6-6D7E-467D-8C88-0F19223B9F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4" name="Rectangle 3">
            <a:extLst>
              <a:ext uri="{FF2B5EF4-FFF2-40B4-BE49-F238E27FC236}">
                <a16:creationId xmlns:a16="http://schemas.microsoft.com/office/drawing/2014/main" id="{181753EF-C82E-4327-9D48-9905FE7D5F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AU" altLang="ru-RU">
                <a:latin typeface="Arial" panose="020B0604020202020204" pitchFamily="34" charset="0"/>
              </a:rPr>
              <a:t>From GEO 4 report. The problem with melting ice on Greenland is that it adds water to the ocean (unlike the arctic sea-ice melting). If all Greenland’s ice melted it would increase sea levels by about 7 m (I need to confirm this figure! Does anyone know for sure?)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6928C102-F084-4CA3-9820-362BAD23920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Rectangle 3">
            <a:extLst>
              <a:ext uri="{FF2B5EF4-FFF2-40B4-BE49-F238E27FC236}">
                <a16:creationId xmlns:a16="http://schemas.microsoft.com/office/drawing/2014/main" id="{A1C1D660-50F9-4AB9-98B5-ACD1854C3886}"/>
              </a:ext>
            </a:extLst>
          </p:cNvPr>
          <p:cNvSpPr>
            <a:spLocks noGrp="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a:spcBef>
                <a:spcPct val="0"/>
              </a:spcBef>
            </a:pPr>
            <a:r>
              <a:rPr lang="en-US" altLang="ru-RU" sz="2400">
                <a:latin typeface="Arial" panose="020B0604020202020204" pitchFamily="34" charset="0"/>
              </a:rPr>
              <a:t>The North Pole is thinning in area ~10% per decade, and thinning in thickness ~1 meter per decade. At these</a:t>
            </a:r>
          </a:p>
          <a:p>
            <a:pPr>
              <a:spcBef>
                <a:spcPct val="0"/>
              </a:spcBef>
            </a:pPr>
            <a:r>
              <a:rPr lang="en-US" altLang="ru-RU" sz="2400">
                <a:latin typeface="Arial" panose="020B0604020202020204" pitchFamily="34" charset="0"/>
              </a:rPr>
              <a:t>rates, it may be an open sea as early as 2030 </a:t>
            </a:r>
            <a:r>
              <a:rPr lang="en-US" altLang="ru-RU" sz="2400"/>
              <a:t>–</a:t>
            </a:r>
            <a:r>
              <a:rPr lang="en-US" altLang="ru-RU" sz="2400">
                <a:latin typeface="Arial" panose="020B0604020202020204" pitchFamily="34" charset="0"/>
              </a:rPr>
              <a:t> 2050. As ice melts to form open sea, temperature rise  and melting of ice accelerates, as ice is 90% reflective, while open sea is 50 to 80% absorbing. Ice cubes always melt faster towards the end of their life.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3F51E89A-887C-465B-B299-B9CDCCF8D7D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AC24FD2D-8C07-41C2-85BD-884B7A0DA10D}" type="slidenum">
              <a:rPr lang="en-US" altLang="ru-RU" sz="1200"/>
              <a:pPr algn="r" eaLnBrk="1" hangingPunct="1"/>
              <a:t>20</a:t>
            </a:fld>
            <a:endParaRPr lang="en-US" altLang="ru-RU" sz="1200"/>
          </a:p>
        </p:txBody>
      </p:sp>
      <p:sp>
        <p:nvSpPr>
          <p:cNvPr id="104451" name="Rectangle 2">
            <a:extLst>
              <a:ext uri="{FF2B5EF4-FFF2-40B4-BE49-F238E27FC236}">
                <a16:creationId xmlns:a16="http://schemas.microsoft.com/office/drawing/2014/main" id="{0943EA17-567A-4292-B12C-F2AE7FE1C05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2" name="Rectangle 3">
            <a:extLst>
              <a:ext uri="{FF2B5EF4-FFF2-40B4-BE49-F238E27FC236}">
                <a16:creationId xmlns:a16="http://schemas.microsoft.com/office/drawing/2014/main" id="{F4AC6EDB-A565-416B-8EAE-81BF18C22DF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ru-RU"/>
              <a:t>The grey zones are the confidence limits. The recent rate of sea level rise is higher than projected by the IPCC 3</a:t>
            </a:r>
            <a:r>
              <a:rPr lang="en-GB" altLang="ru-RU" baseline="30000"/>
              <a:t>rd</a:t>
            </a:r>
            <a:r>
              <a:rPr lang="en-GB" altLang="ru-RU"/>
              <a:t> Assessment Report (2001).</a:t>
            </a:r>
            <a:endParaRPr lang="en-US" alt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B9039079-1CE7-4FC3-AEE5-37B858BE41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id="{DA7E77FA-248B-4B09-855A-D029C44AEC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ru-RU"/>
          </a:p>
        </p:txBody>
      </p:sp>
      <p:sp>
        <p:nvSpPr>
          <p:cNvPr id="105476" name="Slide Number Placeholder 3">
            <a:extLst>
              <a:ext uri="{FF2B5EF4-FFF2-40B4-BE49-F238E27FC236}">
                <a16:creationId xmlns:a16="http://schemas.microsoft.com/office/drawing/2014/main" id="{9FD0F8A5-EEAF-42AB-9F10-EFCCDB3734AC}"/>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E2CE5068-6D50-4935-9D8F-8D1E6AC2B7B0}" type="slidenum">
              <a:rPr lang="en-GB" altLang="ru-RU" sz="1200"/>
              <a:pPr algn="r" eaLnBrk="1" hangingPunct="1"/>
              <a:t>21</a:t>
            </a:fld>
            <a:endParaRPr lang="en-GB" altLang="ru-RU"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А также активизация природных криогенных процессов </a:t>
            </a:r>
          </a:p>
        </p:txBody>
      </p:sp>
      <p:sp>
        <p:nvSpPr>
          <p:cNvPr id="4" name="Номер слайда 3"/>
          <p:cNvSpPr>
            <a:spLocks noGrp="1"/>
          </p:cNvSpPr>
          <p:nvPr>
            <p:ph type="sldNum" sz="quarter" idx="5"/>
          </p:nvPr>
        </p:nvSpPr>
        <p:spPr/>
        <p:txBody>
          <a:bodyPr/>
          <a:lstStyle/>
          <a:p>
            <a:fld id="{6B014300-810D-4A06-A5E1-99C6975B3820}" type="slidenum">
              <a:rPr lang="ru-RU" smtClean="0"/>
              <a:t>22</a:t>
            </a:fld>
            <a:endParaRPr lang="ru-RU"/>
          </a:p>
        </p:txBody>
      </p:sp>
    </p:spTree>
    <p:extLst>
      <p:ext uri="{BB962C8B-B14F-4D97-AF65-F5344CB8AC3E}">
        <p14:creationId xmlns:p14="http://schemas.microsoft.com/office/powerpoint/2010/main" val="860852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Деформации наблюдается на значительной части линейных сооружений, таких как железные дороги. Протяженность участков с осадками насыпей, обусловленными протаиванием мерзлоты,  на железных дорогах составляет свыше 800 км.</a:t>
            </a:r>
          </a:p>
        </p:txBody>
      </p:sp>
      <p:sp>
        <p:nvSpPr>
          <p:cNvPr id="4" name="Номер слайда 3"/>
          <p:cNvSpPr>
            <a:spLocks noGrp="1"/>
          </p:cNvSpPr>
          <p:nvPr>
            <p:ph type="sldNum" sz="quarter" idx="5"/>
          </p:nvPr>
        </p:nvSpPr>
        <p:spPr/>
        <p:txBody>
          <a:bodyPr/>
          <a:lstStyle/>
          <a:p>
            <a:fld id="{6B014300-810D-4A06-A5E1-99C6975B3820}" type="slidenum">
              <a:rPr lang="ru-RU" smtClean="0"/>
              <a:t>23</a:t>
            </a:fld>
            <a:endParaRPr lang="ru-RU"/>
          </a:p>
        </p:txBody>
      </p:sp>
    </p:spTree>
    <p:extLst>
      <p:ext uri="{BB962C8B-B14F-4D97-AF65-F5344CB8AC3E}">
        <p14:creationId xmlns:p14="http://schemas.microsoft.com/office/powerpoint/2010/main" val="2339034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A8C9787B-5CE1-4D9D-B0DF-9BFEA84D65CD}"/>
              </a:ext>
            </a:extLst>
          </p:cNvPr>
          <p:cNvSpPr>
            <a:spLocks noGrp="1" noRot="1" noChangeAspect="1" noTextEdit="1"/>
          </p:cNvSpPr>
          <p:nvPr>
            <p:ph type="sldImg"/>
          </p:nvPr>
        </p:nvSpPr>
        <p:spPr bwMode="auto">
          <a:xfrm>
            <a:off x="1192213" y="706438"/>
            <a:ext cx="4521200" cy="3390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a:extLst>
              <a:ext uri="{FF2B5EF4-FFF2-40B4-BE49-F238E27FC236}">
                <a16:creationId xmlns:a16="http://schemas.microsoft.com/office/drawing/2014/main" id="{8732DA91-F351-4B24-83DE-9CEB082A7A1B}"/>
              </a:ext>
            </a:extLst>
          </p:cNvPr>
          <p:cNvSpPr>
            <a:spLocks noGrp="1"/>
          </p:cNvSpPr>
          <p:nvPr>
            <p:ph type="body" idx="1"/>
          </p:nvPr>
        </p:nvSpPr>
        <p:spPr bwMode="auto">
          <a:xfrm>
            <a:off x="930275" y="4310063"/>
            <a:ext cx="5043488" cy="4167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9390460A-5510-4E16-B790-860BFE5F002F}"/>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48F9BA21-C115-4D3F-9EB2-CE87A3F6C95C}" type="slidenum">
              <a:rPr lang="de-DE" altLang="ru-RU" sz="1200"/>
              <a:pPr algn="r" eaLnBrk="1" hangingPunct="1"/>
              <a:t>27</a:t>
            </a:fld>
            <a:endParaRPr lang="de-DE" altLang="ru-RU" sz="1200"/>
          </a:p>
        </p:txBody>
      </p:sp>
      <p:sp>
        <p:nvSpPr>
          <p:cNvPr id="109571" name="Rectangle 2">
            <a:extLst>
              <a:ext uri="{FF2B5EF4-FFF2-40B4-BE49-F238E27FC236}">
                <a16:creationId xmlns:a16="http://schemas.microsoft.com/office/drawing/2014/main" id="{88598DCD-228B-44FA-B246-91E9FDF7B959}"/>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9572" name="Rectangle 3">
            <a:extLst>
              <a:ext uri="{FF2B5EF4-FFF2-40B4-BE49-F238E27FC236}">
                <a16:creationId xmlns:a16="http://schemas.microsoft.com/office/drawing/2014/main" id="{6C1990E7-FBBC-41C6-A0B9-AF7C497230B8}"/>
              </a:ext>
            </a:extLst>
          </p:cNvPr>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lt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Образ слайда 1">
            <a:extLst>
              <a:ext uri="{FF2B5EF4-FFF2-40B4-BE49-F238E27FC236}">
                <a16:creationId xmlns:a16="http://schemas.microsoft.com/office/drawing/2014/main" id="{DB3A8F47-D3DE-4B07-A7FB-EAEAD005F3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Заметки 2">
            <a:extLst>
              <a:ext uri="{FF2B5EF4-FFF2-40B4-BE49-F238E27FC236}">
                <a16:creationId xmlns:a16="http://schemas.microsoft.com/office/drawing/2014/main" id="{725701BD-42C9-4E09-91A3-FB486D2F6FF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ru-RU"/>
          </a:p>
        </p:txBody>
      </p:sp>
      <p:sp>
        <p:nvSpPr>
          <p:cNvPr id="112644" name="Номер слайда 3">
            <a:extLst>
              <a:ext uri="{FF2B5EF4-FFF2-40B4-BE49-F238E27FC236}">
                <a16:creationId xmlns:a16="http://schemas.microsoft.com/office/drawing/2014/main" id="{B9577A77-F7C1-4184-9DE8-8AB396C1C4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A44B06-6ED2-4123-A8B7-6F8E7ED3A738}" type="slidenum">
              <a:rPr lang="ru-RU" altLang="ru-RU"/>
              <a:pPr eaLnBrk="1" hangingPunct="1"/>
              <a:t>29</a:t>
            </a:fld>
            <a:endParaRPr lang="ru-RU" alt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F3D752C-AB5C-4411-9493-8AA123E11AAA}"/>
              </a:ext>
            </a:extLst>
          </p:cNvPr>
          <p:cNvSpPr>
            <a:spLocks noGrp="1" noChangeArrowheads="1"/>
          </p:cNvSpPr>
          <p:nvPr>
            <p:ph type="sldNum" sz="quarter" idx="5"/>
          </p:nvPr>
        </p:nvSpPr>
        <p:spPr/>
        <p:txBody>
          <a:bodyPr/>
          <a:lstStyle/>
          <a:p>
            <a:pPr>
              <a:defRPr/>
            </a:pPr>
            <a:fld id="{78C5D75D-910D-4605-83F3-370BB44B5782}" type="slidenum">
              <a:rPr lang="en-US" altLang="en-US">
                <a:solidFill>
                  <a:srgbClr val="000000"/>
                </a:solidFill>
                <a:latin typeface="Arial" panose="020B0604020202020204" pitchFamily="34" charset="0"/>
                <a:cs typeface="+mn-cs"/>
              </a:rPr>
              <a:pPr>
                <a:defRPr/>
              </a:pPr>
              <a:t>35</a:t>
            </a:fld>
            <a:endParaRPr lang="en-US" altLang="en-US">
              <a:solidFill>
                <a:srgbClr val="000000"/>
              </a:solidFill>
              <a:latin typeface="Arial" panose="020B0604020202020204" pitchFamily="34" charset="0"/>
              <a:cs typeface="+mn-cs"/>
            </a:endParaRPr>
          </a:p>
        </p:txBody>
      </p:sp>
      <p:sp>
        <p:nvSpPr>
          <p:cNvPr id="160771" name="Rectangle 2">
            <a:extLst>
              <a:ext uri="{FF2B5EF4-FFF2-40B4-BE49-F238E27FC236}">
                <a16:creationId xmlns:a16="http://schemas.microsoft.com/office/drawing/2014/main" id="{71C49478-F74D-4216-9887-E3D81D9C4FC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2" name="Rectangle 3">
            <a:extLst>
              <a:ext uri="{FF2B5EF4-FFF2-40B4-BE49-F238E27FC236}">
                <a16:creationId xmlns:a16="http://schemas.microsoft.com/office/drawing/2014/main" id="{1FC97D92-42A8-43D8-AC44-D0ACBF4739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Tree>
    <p:extLst>
      <p:ext uri="{BB962C8B-B14F-4D97-AF65-F5344CB8AC3E}">
        <p14:creationId xmlns:p14="http://schemas.microsoft.com/office/powerpoint/2010/main" val="3766581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a:extLst>
              <a:ext uri="{FF2B5EF4-FFF2-40B4-BE49-F238E27FC236}">
                <a16:creationId xmlns:a16="http://schemas.microsoft.com/office/drawing/2014/main" id="{5B44B514-FB20-4C1A-947A-760B2BE5B784}"/>
              </a:ext>
            </a:extLst>
          </p:cNvPr>
          <p:cNvSpPr>
            <a:spLocks noGrp="1"/>
          </p:cNvSpPr>
          <p:nvPr>
            <p:ph type="dt" sz="half" idx="10"/>
          </p:nvPr>
        </p:nvSpPr>
        <p:spPr/>
        <p:txBody>
          <a:bodyPr/>
          <a:lstStyle>
            <a:lvl1pPr>
              <a:defRPr/>
            </a:lvl1pPr>
          </a:lstStyle>
          <a:p>
            <a:pPr>
              <a:defRPr/>
            </a:pPr>
            <a:fld id="{77C31C29-09F3-4E3B-B913-C127E4A8C385}" type="datetimeFigureOut">
              <a:rPr lang="ru-RU"/>
              <a:pPr>
                <a:defRPr/>
              </a:pPr>
              <a:t>08.02.2026</a:t>
            </a:fld>
            <a:endParaRPr lang="ru-RU"/>
          </a:p>
        </p:txBody>
      </p:sp>
      <p:sp>
        <p:nvSpPr>
          <p:cNvPr id="5" name="Нижний колонтитул 4">
            <a:extLst>
              <a:ext uri="{FF2B5EF4-FFF2-40B4-BE49-F238E27FC236}">
                <a16:creationId xmlns:a16="http://schemas.microsoft.com/office/drawing/2014/main" id="{A22DF21F-E5C3-4E75-8900-18614EB9C64E}"/>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CE1A13EE-F29F-492D-B395-122208BC068E}"/>
              </a:ext>
            </a:extLst>
          </p:cNvPr>
          <p:cNvSpPr>
            <a:spLocks noGrp="1"/>
          </p:cNvSpPr>
          <p:nvPr>
            <p:ph type="sldNum" sz="quarter" idx="12"/>
          </p:nvPr>
        </p:nvSpPr>
        <p:spPr/>
        <p:txBody>
          <a:bodyPr/>
          <a:lstStyle>
            <a:lvl1pPr>
              <a:defRPr/>
            </a:lvl1pPr>
          </a:lstStyle>
          <a:p>
            <a:fld id="{99F47118-D6DB-481A-BED0-8B34B0761959}" type="slidenum">
              <a:rPr lang="ru-RU" altLang="ru-RU"/>
              <a:pPr/>
              <a:t>‹#›</a:t>
            </a:fld>
            <a:endParaRPr lang="ru-RU" altLang="ru-RU"/>
          </a:p>
        </p:txBody>
      </p:sp>
    </p:spTree>
    <p:extLst>
      <p:ext uri="{BB962C8B-B14F-4D97-AF65-F5344CB8AC3E}">
        <p14:creationId xmlns:p14="http://schemas.microsoft.com/office/powerpoint/2010/main" val="2291018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EB2444E-9D31-4FDD-8A1E-EDF5CEB033E2}"/>
              </a:ext>
            </a:extLst>
          </p:cNvPr>
          <p:cNvSpPr>
            <a:spLocks noGrp="1"/>
          </p:cNvSpPr>
          <p:nvPr>
            <p:ph type="dt" sz="half" idx="10"/>
          </p:nvPr>
        </p:nvSpPr>
        <p:spPr/>
        <p:txBody>
          <a:bodyPr/>
          <a:lstStyle>
            <a:lvl1pPr>
              <a:defRPr/>
            </a:lvl1pPr>
          </a:lstStyle>
          <a:p>
            <a:pPr>
              <a:defRPr/>
            </a:pPr>
            <a:fld id="{F1848BB5-B109-4F28-8A13-801603CC5BF9}" type="datetimeFigureOut">
              <a:rPr lang="ru-RU"/>
              <a:pPr>
                <a:defRPr/>
              </a:pPr>
              <a:t>08.02.2026</a:t>
            </a:fld>
            <a:endParaRPr lang="ru-RU"/>
          </a:p>
        </p:txBody>
      </p:sp>
      <p:sp>
        <p:nvSpPr>
          <p:cNvPr id="5" name="Нижний колонтитул 4">
            <a:extLst>
              <a:ext uri="{FF2B5EF4-FFF2-40B4-BE49-F238E27FC236}">
                <a16:creationId xmlns:a16="http://schemas.microsoft.com/office/drawing/2014/main" id="{D11D1F63-2A39-4518-950B-BF5BADE68339}"/>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BA91D1E0-1541-445A-835D-ACA25E785272}"/>
              </a:ext>
            </a:extLst>
          </p:cNvPr>
          <p:cNvSpPr>
            <a:spLocks noGrp="1"/>
          </p:cNvSpPr>
          <p:nvPr>
            <p:ph type="sldNum" sz="quarter" idx="12"/>
          </p:nvPr>
        </p:nvSpPr>
        <p:spPr/>
        <p:txBody>
          <a:bodyPr/>
          <a:lstStyle>
            <a:lvl1pPr>
              <a:defRPr/>
            </a:lvl1pPr>
          </a:lstStyle>
          <a:p>
            <a:fld id="{BBC7BD70-EDC7-4F76-A5EE-35DC2D82707C}" type="slidenum">
              <a:rPr lang="ru-RU" altLang="ru-RU"/>
              <a:pPr/>
              <a:t>‹#›</a:t>
            </a:fld>
            <a:endParaRPr lang="ru-RU" altLang="ru-RU"/>
          </a:p>
        </p:txBody>
      </p:sp>
    </p:spTree>
    <p:extLst>
      <p:ext uri="{BB962C8B-B14F-4D97-AF65-F5344CB8AC3E}">
        <p14:creationId xmlns:p14="http://schemas.microsoft.com/office/powerpoint/2010/main" val="150900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D6FAAB7-A3E6-4662-919D-3A614877021B}"/>
              </a:ext>
            </a:extLst>
          </p:cNvPr>
          <p:cNvSpPr>
            <a:spLocks noGrp="1"/>
          </p:cNvSpPr>
          <p:nvPr>
            <p:ph type="dt" sz="half" idx="10"/>
          </p:nvPr>
        </p:nvSpPr>
        <p:spPr/>
        <p:txBody>
          <a:bodyPr/>
          <a:lstStyle>
            <a:lvl1pPr>
              <a:defRPr/>
            </a:lvl1pPr>
          </a:lstStyle>
          <a:p>
            <a:pPr>
              <a:defRPr/>
            </a:pPr>
            <a:fld id="{64A6E1E5-726A-4B76-AC0C-04F70B089376}" type="datetimeFigureOut">
              <a:rPr lang="ru-RU"/>
              <a:pPr>
                <a:defRPr/>
              </a:pPr>
              <a:t>08.02.2026</a:t>
            </a:fld>
            <a:endParaRPr lang="ru-RU"/>
          </a:p>
        </p:txBody>
      </p:sp>
      <p:sp>
        <p:nvSpPr>
          <p:cNvPr id="5" name="Нижний колонтитул 4">
            <a:extLst>
              <a:ext uri="{FF2B5EF4-FFF2-40B4-BE49-F238E27FC236}">
                <a16:creationId xmlns:a16="http://schemas.microsoft.com/office/drawing/2014/main" id="{8CC53408-8E45-496A-A582-8B684F03BC7E}"/>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2E35EC67-FFB9-4BEA-BCB6-F237F1048E90}"/>
              </a:ext>
            </a:extLst>
          </p:cNvPr>
          <p:cNvSpPr>
            <a:spLocks noGrp="1"/>
          </p:cNvSpPr>
          <p:nvPr>
            <p:ph type="sldNum" sz="quarter" idx="12"/>
          </p:nvPr>
        </p:nvSpPr>
        <p:spPr/>
        <p:txBody>
          <a:bodyPr/>
          <a:lstStyle>
            <a:lvl1pPr>
              <a:defRPr/>
            </a:lvl1pPr>
          </a:lstStyle>
          <a:p>
            <a:fld id="{5E0AB7C1-61E4-4D49-A518-F14AFE6724ED}" type="slidenum">
              <a:rPr lang="ru-RU" altLang="ru-RU"/>
              <a:pPr/>
              <a:t>‹#›</a:t>
            </a:fld>
            <a:endParaRPr lang="ru-RU" altLang="ru-RU"/>
          </a:p>
        </p:txBody>
      </p:sp>
    </p:spTree>
    <p:extLst>
      <p:ext uri="{BB962C8B-B14F-4D97-AF65-F5344CB8AC3E}">
        <p14:creationId xmlns:p14="http://schemas.microsoft.com/office/powerpoint/2010/main" val="3760723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a:extLst>
              <a:ext uri="{FF2B5EF4-FFF2-40B4-BE49-F238E27FC236}">
                <a16:creationId xmlns:a16="http://schemas.microsoft.com/office/drawing/2014/main" id="{F7A4418F-6AE0-4E4D-9335-DB8AC65ABC90}"/>
              </a:ext>
            </a:extLst>
          </p:cNvPr>
          <p:cNvSpPr>
            <a:spLocks noGrp="1"/>
          </p:cNvSpPr>
          <p:nvPr>
            <p:ph type="dt" sz="half" idx="10"/>
          </p:nvPr>
        </p:nvSpPr>
        <p:spPr/>
        <p:txBody>
          <a:bodyPr/>
          <a:lstStyle>
            <a:lvl1pPr>
              <a:defRPr/>
            </a:lvl1pPr>
          </a:lstStyle>
          <a:p>
            <a:pPr>
              <a:defRPr/>
            </a:pPr>
            <a:fld id="{191520D5-183F-4F6E-9826-D9D470B6F7F4}" type="datetimeFigureOut">
              <a:rPr lang="ru-RU"/>
              <a:pPr>
                <a:defRPr/>
              </a:pPr>
              <a:t>08.02.2026</a:t>
            </a:fld>
            <a:endParaRPr lang="ru-RU"/>
          </a:p>
        </p:txBody>
      </p:sp>
      <p:sp>
        <p:nvSpPr>
          <p:cNvPr id="6" name="Нижний колонтитул 4">
            <a:extLst>
              <a:ext uri="{FF2B5EF4-FFF2-40B4-BE49-F238E27FC236}">
                <a16:creationId xmlns:a16="http://schemas.microsoft.com/office/drawing/2014/main" id="{4015F256-8C92-4068-A9A5-7904EA830EA6}"/>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CF0D506A-6A30-4BA3-8872-342688968BE2}"/>
              </a:ext>
            </a:extLst>
          </p:cNvPr>
          <p:cNvSpPr>
            <a:spLocks noGrp="1"/>
          </p:cNvSpPr>
          <p:nvPr>
            <p:ph type="sldNum" sz="quarter" idx="12"/>
          </p:nvPr>
        </p:nvSpPr>
        <p:spPr/>
        <p:txBody>
          <a:bodyPr/>
          <a:lstStyle>
            <a:lvl1pPr>
              <a:defRPr/>
            </a:lvl1pPr>
          </a:lstStyle>
          <a:p>
            <a:fld id="{7D95FE8B-5048-4C04-870F-4A168FACEB2D}" type="slidenum">
              <a:rPr lang="ru-RU" altLang="ru-RU"/>
              <a:pPr/>
              <a:t>‹#›</a:t>
            </a:fld>
            <a:endParaRPr lang="ru-RU" altLang="ru-RU"/>
          </a:p>
        </p:txBody>
      </p:sp>
    </p:spTree>
    <p:extLst>
      <p:ext uri="{BB962C8B-B14F-4D97-AF65-F5344CB8AC3E}">
        <p14:creationId xmlns:p14="http://schemas.microsoft.com/office/powerpoint/2010/main" val="3121761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a:extLst>
              <a:ext uri="{FF2B5EF4-FFF2-40B4-BE49-F238E27FC236}">
                <a16:creationId xmlns:a16="http://schemas.microsoft.com/office/drawing/2014/main" id="{87776773-3D6B-4204-9109-5DAE757DE6EC}"/>
              </a:ext>
            </a:extLst>
          </p:cNvPr>
          <p:cNvSpPr>
            <a:spLocks noGrp="1"/>
          </p:cNvSpPr>
          <p:nvPr>
            <p:ph type="dt" sz="half" idx="10"/>
          </p:nvPr>
        </p:nvSpPr>
        <p:spPr/>
        <p:txBody>
          <a:bodyPr/>
          <a:lstStyle>
            <a:lvl1pPr>
              <a:defRPr/>
            </a:lvl1pPr>
          </a:lstStyle>
          <a:p>
            <a:pPr>
              <a:defRPr/>
            </a:pPr>
            <a:fld id="{597CECE1-3204-4C09-98E0-694F77F30F8D}" type="datetimeFigureOut">
              <a:rPr lang="ru-RU"/>
              <a:pPr>
                <a:defRPr/>
              </a:pPr>
              <a:t>08.02.2026</a:t>
            </a:fld>
            <a:endParaRPr lang="ru-RU"/>
          </a:p>
        </p:txBody>
      </p:sp>
      <p:sp>
        <p:nvSpPr>
          <p:cNvPr id="8" name="Нижний колонтитул 4">
            <a:extLst>
              <a:ext uri="{FF2B5EF4-FFF2-40B4-BE49-F238E27FC236}">
                <a16:creationId xmlns:a16="http://schemas.microsoft.com/office/drawing/2014/main" id="{0578F75C-FAC2-4722-BC59-3218E843CE4A}"/>
              </a:ext>
            </a:extLst>
          </p:cNvPr>
          <p:cNvSpPr>
            <a:spLocks noGrp="1"/>
          </p:cNvSpPr>
          <p:nvPr>
            <p:ph type="ftr" sz="quarter" idx="11"/>
          </p:nvPr>
        </p:nvSpPr>
        <p:spPr/>
        <p:txBody>
          <a:bodyPr/>
          <a:lstStyle>
            <a:lvl1pPr>
              <a:defRPr/>
            </a:lvl1pPr>
          </a:lstStyle>
          <a:p>
            <a:pPr>
              <a:defRPr/>
            </a:pPr>
            <a:endParaRPr lang="ru-RU"/>
          </a:p>
        </p:txBody>
      </p:sp>
      <p:sp>
        <p:nvSpPr>
          <p:cNvPr id="9" name="Номер слайда 5">
            <a:extLst>
              <a:ext uri="{FF2B5EF4-FFF2-40B4-BE49-F238E27FC236}">
                <a16:creationId xmlns:a16="http://schemas.microsoft.com/office/drawing/2014/main" id="{E6CBDB8E-24B7-4ADD-B0DE-7690BB605164}"/>
              </a:ext>
            </a:extLst>
          </p:cNvPr>
          <p:cNvSpPr>
            <a:spLocks noGrp="1"/>
          </p:cNvSpPr>
          <p:nvPr>
            <p:ph type="sldNum" sz="quarter" idx="12"/>
          </p:nvPr>
        </p:nvSpPr>
        <p:spPr/>
        <p:txBody>
          <a:bodyPr/>
          <a:lstStyle>
            <a:lvl1pPr>
              <a:defRPr/>
            </a:lvl1pPr>
          </a:lstStyle>
          <a:p>
            <a:fld id="{7B905961-4323-4E19-94F3-229BC986A58A}" type="slidenum">
              <a:rPr lang="ru-RU" altLang="ru-RU"/>
              <a:pPr/>
              <a:t>‹#›</a:t>
            </a:fld>
            <a:endParaRPr lang="ru-RU" altLang="ru-RU"/>
          </a:p>
        </p:txBody>
      </p:sp>
    </p:spTree>
    <p:extLst>
      <p:ext uri="{BB962C8B-B14F-4D97-AF65-F5344CB8AC3E}">
        <p14:creationId xmlns:p14="http://schemas.microsoft.com/office/powerpoint/2010/main" val="68561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a:extLst>
              <a:ext uri="{FF2B5EF4-FFF2-40B4-BE49-F238E27FC236}">
                <a16:creationId xmlns:a16="http://schemas.microsoft.com/office/drawing/2014/main" id="{B9BCBF41-D2DE-46C1-9643-E735576A9054}"/>
              </a:ext>
            </a:extLst>
          </p:cNvPr>
          <p:cNvSpPr>
            <a:spLocks noGrp="1"/>
          </p:cNvSpPr>
          <p:nvPr>
            <p:ph type="dt" sz="half" idx="10"/>
          </p:nvPr>
        </p:nvSpPr>
        <p:spPr/>
        <p:txBody>
          <a:bodyPr/>
          <a:lstStyle>
            <a:lvl1pPr>
              <a:defRPr/>
            </a:lvl1pPr>
          </a:lstStyle>
          <a:p>
            <a:pPr>
              <a:defRPr/>
            </a:pPr>
            <a:fld id="{06D860B1-4730-41FA-8BD8-A446DBDBBF7E}" type="datetimeFigureOut">
              <a:rPr lang="ru-RU"/>
              <a:pPr>
                <a:defRPr/>
              </a:pPr>
              <a:t>08.02.2026</a:t>
            </a:fld>
            <a:endParaRPr lang="ru-RU"/>
          </a:p>
        </p:txBody>
      </p:sp>
      <p:sp>
        <p:nvSpPr>
          <p:cNvPr id="4" name="Нижний колонтитул 4">
            <a:extLst>
              <a:ext uri="{FF2B5EF4-FFF2-40B4-BE49-F238E27FC236}">
                <a16:creationId xmlns:a16="http://schemas.microsoft.com/office/drawing/2014/main" id="{79A8365D-5960-4FFB-BC57-2D4290538AF2}"/>
              </a:ext>
            </a:extLst>
          </p:cNvPr>
          <p:cNvSpPr>
            <a:spLocks noGrp="1"/>
          </p:cNvSpPr>
          <p:nvPr>
            <p:ph type="ftr" sz="quarter" idx="11"/>
          </p:nvPr>
        </p:nvSpPr>
        <p:spPr/>
        <p:txBody>
          <a:bodyPr/>
          <a:lstStyle>
            <a:lvl1pPr>
              <a:defRPr/>
            </a:lvl1pPr>
          </a:lstStyle>
          <a:p>
            <a:pPr>
              <a:defRPr/>
            </a:pPr>
            <a:endParaRPr lang="ru-RU"/>
          </a:p>
        </p:txBody>
      </p:sp>
      <p:sp>
        <p:nvSpPr>
          <p:cNvPr id="5" name="Номер слайда 5">
            <a:extLst>
              <a:ext uri="{FF2B5EF4-FFF2-40B4-BE49-F238E27FC236}">
                <a16:creationId xmlns:a16="http://schemas.microsoft.com/office/drawing/2014/main" id="{A73B079A-E516-4C4B-9B3B-55C2FAC62AC5}"/>
              </a:ext>
            </a:extLst>
          </p:cNvPr>
          <p:cNvSpPr>
            <a:spLocks noGrp="1"/>
          </p:cNvSpPr>
          <p:nvPr>
            <p:ph type="sldNum" sz="quarter" idx="12"/>
          </p:nvPr>
        </p:nvSpPr>
        <p:spPr/>
        <p:txBody>
          <a:bodyPr/>
          <a:lstStyle>
            <a:lvl1pPr>
              <a:defRPr/>
            </a:lvl1pPr>
          </a:lstStyle>
          <a:p>
            <a:fld id="{5AA3D78C-6EE8-4757-9A1B-440DC10C0397}" type="slidenum">
              <a:rPr lang="ru-RU" altLang="ru-RU"/>
              <a:pPr/>
              <a:t>‹#›</a:t>
            </a:fld>
            <a:endParaRPr lang="ru-RU" altLang="ru-RU"/>
          </a:p>
        </p:txBody>
      </p:sp>
    </p:spTree>
    <p:extLst>
      <p:ext uri="{BB962C8B-B14F-4D97-AF65-F5344CB8AC3E}">
        <p14:creationId xmlns:p14="http://schemas.microsoft.com/office/powerpoint/2010/main" val="2227409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a:extLst>
              <a:ext uri="{FF2B5EF4-FFF2-40B4-BE49-F238E27FC236}">
                <a16:creationId xmlns:a16="http://schemas.microsoft.com/office/drawing/2014/main" id="{BA11C011-B1B2-40B6-8DBA-1C094E2F5FC0}"/>
              </a:ext>
            </a:extLst>
          </p:cNvPr>
          <p:cNvSpPr>
            <a:spLocks noGrp="1"/>
          </p:cNvSpPr>
          <p:nvPr>
            <p:ph type="dt" sz="half" idx="10"/>
          </p:nvPr>
        </p:nvSpPr>
        <p:spPr/>
        <p:txBody>
          <a:bodyPr/>
          <a:lstStyle>
            <a:lvl1pPr>
              <a:defRPr/>
            </a:lvl1pPr>
          </a:lstStyle>
          <a:p>
            <a:pPr>
              <a:defRPr/>
            </a:pPr>
            <a:fld id="{FB1D98AF-451C-4A10-B899-97F2837E4ADE}" type="datetimeFigureOut">
              <a:rPr lang="ru-RU"/>
              <a:pPr>
                <a:defRPr/>
              </a:pPr>
              <a:t>08.02.2026</a:t>
            </a:fld>
            <a:endParaRPr lang="ru-RU"/>
          </a:p>
        </p:txBody>
      </p:sp>
      <p:sp>
        <p:nvSpPr>
          <p:cNvPr id="3" name="Нижний колонтитул 4">
            <a:extLst>
              <a:ext uri="{FF2B5EF4-FFF2-40B4-BE49-F238E27FC236}">
                <a16:creationId xmlns:a16="http://schemas.microsoft.com/office/drawing/2014/main" id="{477B1C9D-0FFE-491B-9757-3DB3198874EB}"/>
              </a:ext>
            </a:extLst>
          </p:cNvPr>
          <p:cNvSpPr>
            <a:spLocks noGrp="1"/>
          </p:cNvSpPr>
          <p:nvPr>
            <p:ph type="ftr" sz="quarter" idx="11"/>
          </p:nvPr>
        </p:nvSpPr>
        <p:spPr/>
        <p:txBody>
          <a:bodyPr/>
          <a:lstStyle>
            <a:lvl1pPr>
              <a:defRPr/>
            </a:lvl1pPr>
          </a:lstStyle>
          <a:p>
            <a:pPr>
              <a:defRPr/>
            </a:pPr>
            <a:endParaRPr lang="ru-RU"/>
          </a:p>
        </p:txBody>
      </p:sp>
      <p:sp>
        <p:nvSpPr>
          <p:cNvPr id="4" name="Номер слайда 5">
            <a:extLst>
              <a:ext uri="{FF2B5EF4-FFF2-40B4-BE49-F238E27FC236}">
                <a16:creationId xmlns:a16="http://schemas.microsoft.com/office/drawing/2014/main" id="{A9654340-A6A0-4E89-9408-A10DE3A4EFA3}"/>
              </a:ext>
            </a:extLst>
          </p:cNvPr>
          <p:cNvSpPr>
            <a:spLocks noGrp="1"/>
          </p:cNvSpPr>
          <p:nvPr>
            <p:ph type="sldNum" sz="quarter" idx="12"/>
          </p:nvPr>
        </p:nvSpPr>
        <p:spPr/>
        <p:txBody>
          <a:bodyPr/>
          <a:lstStyle>
            <a:lvl1pPr>
              <a:defRPr/>
            </a:lvl1pPr>
          </a:lstStyle>
          <a:p>
            <a:fld id="{F5DC4B60-68EB-4E68-98BF-9BD7A4FDD7C2}" type="slidenum">
              <a:rPr lang="ru-RU" altLang="ru-RU"/>
              <a:pPr/>
              <a:t>‹#›</a:t>
            </a:fld>
            <a:endParaRPr lang="ru-RU" altLang="ru-RU"/>
          </a:p>
        </p:txBody>
      </p:sp>
    </p:spTree>
    <p:extLst>
      <p:ext uri="{BB962C8B-B14F-4D97-AF65-F5344CB8AC3E}">
        <p14:creationId xmlns:p14="http://schemas.microsoft.com/office/powerpoint/2010/main" val="2316398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a16="http://schemas.microsoft.com/office/drawing/2014/main" id="{381BED5D-42D8-4E34-8221-4EFC981D33E5}"/>
              </a:ext>
            </a:extLst>
          </p:cNvPr>
          <p:cNvSpPr>
            <a:spLocks noGrp="1"/>
          </p:cNvSpPr>
          <p:nvPr>
            <p:ph type="dt" sz="half" idx="10"/>
          </p:nvPr>
        </p:nvSpPr>
        <p:spPr/>
        <p:txBody>
          <a:bodyPr/>
          <a:lstStyle>
            <a:lvl1pPr>
              <a:defRPr/>
            </a:lvl1pPr>
          </a:lstStyle>
          <a:p>
            <a:pPr>
              <a:defRPr/>
            </a:pPr>
            <a:fld id="{73051750-8C2D-4045-BC02-77F5E6C38960}" type="datetimeFigureOut">
              <a:rPr lang="ru-RU"/>
              <a:pPr>
                <a:defRPr/>
              </a:pPr>
              <a:t>08.02.2026</a:t>
            </a:fld>
            <a:endParaRPr lang="ru-RU"/>
          </a:p>
        </p:txBody>
      </p:sp>
      <p:sp>
        <p:nvSpPr>
          <p:cNvPr id="6" name="Нижний колонтитул 4">
            <a:extLst>
              <a:ext uri="{FF2B5EF4-FFF2-40B4-BE49-F238E27FC236}">
                <a16:creationId xmlns:a16="http://schemas.microsoft.com/office/drawing/2014/main" id="{1FE981DD-EA03-4134-BD70-52BA7379C0A9}"/>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6C048D30-81F8-4D74-A1AF-7C06B66C2C83}"/>
              </a:ext>
            </a:extLst>
          </p:cNvPr>
          <p:cNvSpPr>
            <a:spLocks noGrp="1"/>
          </p:cNvSpPr>
          <p:nvPr>
            <p:ph type="sldNum" sz="quarter" idx="12"/>
          </p:nvPr>
        </p:nvSpPr>
        <p:spPr/>
        <p:txBody>
          <a:bodyPr/>
          <a:lstStyle>
            <a:lvl1pPr>
              <a:defRPr/>
            </a:lvl1pPr>
          </a:lstStyle>
          <a:p>
            <a:fld id="{ACB67884-5FAE-40D6-92F2-170723538CBC}" type="slidenum">
              <a:rPr lang="ru-RU" altLang="ru-RU"/>
              <a:pPr/>
              <a:t>‹#›</a:t>
            </a:fld>
            <a:endParaRPr lang="ru-RU" altLang="ru-RU"/>
          </a:p>
        </p:txBody>
      </p:sp>
    </p:spTree>
    <p:extLst>
      <p:ext uri="{BB962C8B-B14F-4D97-AF65-F5344CB8AC3E}">
        <p14:creationId xmlns:p14="http://schemas.microsoft.com/office/powerpoint/2010/main" val="1426191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a16="http://schemas.microsoft.com/office/drawing/2014/main" id="{7B70CB89-A26F-4479-830A-9E670DA33E89}"/>
              </a:ext>
            </a:extLst>
          </p:cNvPr>
          <p:cNvSpPr>
            <a:spLocks noGrp="1"/>
          </p:cNvSpPr>
          <p:nvPr>
            <p:ph type="dt" sz="half" idx="10"/>
          </p:nvPr>
        </p:nvSpPr>
        <p:spPr/>
        <p:txBody>
          <a:bodyPr/>
          <a:lstStyle>
            <a:lvl1pPr>
              <a:defRPr/>
            </a:lvl1pPr>
          </a:lstStyle>
          <a:p>
            <a:pPr>
              <a:defRPr/>
            </a:pPr>
            <a:fld id="{C9596BA8-41E9-455C-87E4-59C9D2064841}" type="datetimeFigureOut">
              <a:rPr lang="ru-RU"/>
              <a:pPr>
                <a:defRPr/>
              </a:pPr>
              <a:t>08.02.2026</a:t>
            </a:fld>
            <a:endParaRPr lang="ru-RU"/>
          </a:p>
        </p:txBody>
      </p:sp>
      <p:sp>
        <p:nvSpPr>
          <p:cNvPr id="6" name="Нижний колонтитул 4">
            <a:extLst>
              <a:ext uri="{FF2B5EF4-FFF2-40B4-BE49-F238E27FC236}">
                <a16:creationId xmlns:a16="http://schemas.microsoft.com/office/drawing/2014/main" id="{52F59C90-2AF8-4718-92F9-787C2E4A103D}"/>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15268320-0B6D-4E8C-8BE0-7F72A009F623}"/>
              </a:ext>
            </a:extLst>
          </p:cNvPr>
          <p:cNvSpPr>
            <a:spLocks noGrp="1"/>
          </p:cNvSpPr>
          <p:nvPr>
            <p:ph type="sldNum" sz="quarter" idx="12"/>
          </p:nvPr>
        </p:nvSpPr>
        <p:spPr/>
        <p:txBody>
          <a:bodyPr/>
          <a:lstStyle>
            <a:lvl1pPr>
              <a:defRPr/>
            </a:lvl1pPr>
          </a:lstStyle>
          <a:p>
            <a:fld id="{12CD49B3-D948-4CAA-AB01-C64FFA9BA12A}" type="slidenum">
              <a:rPr lang="ru-RU" altLang="ru-RU"/>
              <a:pPr/>
              <a:t>‹#›</a:t>
            </a:fld>
            <a:endParaRPr lang="ru-RU" altLang="ru-RU"/>
          </a:p>
        </p:txBody>
      </p:sp>
    </p:spTree>
    <p:extLst>
      <p:ext uri="{BB962C8B-B14F-4D97-AF65-F5344CB8AC3E}">
        <p14:creationId xmlns:p14="http://schemas.microsoft.com/office/powerpoint/2010/main" val="337443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C4D9A2E-4F71-464F-BF23-DE95538A19CA}"/>
              </a:ext>
            </a:extLst>
          </p:cNvPr>
          <p:cNvSpPr>
            <a:spLocks noGrp="1"/>
          </p:cNvSpPr>
          <p:nvPr>
            <p:ph type="dt" sz="half" idx="10"/>
          </p:nvPr>
        </p:nvSpPr>
        <p:spPr/>
        <p:txBody>
          <a:bodyPr/>
          <a:lstStyle>
            <a:lvl1pPr>
              <a:defRPr/>
            </a:lvl1pPr>
          </a:lstStyle>
          <a:p>
            <a:pPr>
              <a:defRPr/>
            </a:pPr>
            <a:fld id="{43FD177A-58DD-4E65-B7C7-E92809957FF6}" type="datetimeFigureOut">
              <a:rPr lang="ru-RU"/>
              <a:pPr>
                <a:defRPr/>
              </a:pPr>
              <a:t>08.02.2026</a:t>
            </a:fld>
            <a:endParaRPr lang="ru-RU"/>
          </a:p>
        </p:txBody>
      </p:sp>
      <p:sp>
        <p:nvSpPr>
          <p:cNvPr id="5" name="Нижний колонтитул 4">
            <a:extLst>
              <a:ext uri="{FF2B5EF4-FFF2-40B4-BE49-F238E27FC236}">
                <a16:creationId xmlns:a16="http://schemas.microsoft.com/office/drawing/2014/main" id="{61889251-5709-49F2-916C-3D9E88D0CAD7}"/>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8BDA2174-53C7-4151-90EB-CB062A98D379}"/>
              </a:ext>
            </a:extLst>
          </p:cNvPr>
          <p:cNvSpPr>
            <a:spLocks noGrp="1"/>
          </p:cNvSpPr>
          <p:nvPr>
            <p:ph type="sldNum" sz="quarter" idx="12"/>
          </p:nvPr>
        </p:nvSpPr>
        <p:spPr/>
        <p:txBody>
          <a:bodyPr/>
          <a:lstStyle>
            <a:lvl1pPr>
              <a:defRPr/>
            </a:lvl1pPr>
          </a:lstStyle>
          <a:p>
            <a:fld id="{CF7B2294-F209-42E2-9B19-90AEEA1B6C74}" type="slidenum">
              <a:rPr lang="ru-RU" altLang="ru-RU"/>
              <a:pPr/>
              <a:t>‹#›</a:t>
            </a:fld>
            <a:endParaRPr lang="ru-RU" altLang="ru-RU"/>
          </a:p>
        </p:txBody>
      </p:sp>
    </p:spTree>
    <p:extLst>
      <p:ext uri="{BB962C8B-B14F-4D97-AF65-F5344CB8AC3E}">
        <p14:creationId xmlns:p14="http://schemas.microsoft.com/office/powerpoint/2010/main" val="1871171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511A60F-76EF-4220-812B-3BF8DC2D45F7}"/>
              </a:ext>
            </a:extLst>
          </p:cNvPr>
          <p:cNvSpPr>
            <a:spLocks noGrp="1"/>
          </p:cNvSpPr>
          <p:nvPr>
            <p:ph type="dt" sz="half" idx="10"/>
          </p:nvPr>
        </p:nvSpPr>
        <p:spPr/>
        <p:txBody>
          <a:bodyPr/>
          <a:lstStyle>
            <a:lvl1pPr>
              <a:defRPr/>
            </a:lvl1pPr>
          </a:lstStyle>
          <a:p>
            <a:pPr>
              <a:defRPr/>
            </a:pPr>
            <a:fld id="{48217CCD-E0D0-4498-9BCE-8875DBB28080}" type="datetimeFigureOut">
              <a:rPr lang="ru-RU"/>
              <a:pPr>
                <a:defRPr/>
              </a:pPr>
              <a:t>08.02.2026</a:t>
            </a:fld>
            <a:endParaRPr lang="ru-RU"/>
          </a:p>
        </p:txBody>
      </p:sp>
      <p:sp>
        <p:nvSpPr>
          <p:cNvPr id="5" name="Нижний колонтитул 4">
            <a:extLst>
              <a:ext uri="{FF2B5EF4-FFF2-40B4-BE49-F238E27FC236}">
                <a16:creationId xmlns:a16="http://schemas.microsoft.com/office/drawing/2014/main" id="{F7A70A05-EA53-43A3-895D-86F246279B00}"/>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82FD015F-EA62-4EAB-A20D-082BFA122DB2}"/>
              </a:ext>
            </a:extLst>
          </p:cNvPr>
          <p:cNvSpPr>
            <a:spLocks noGrp="1"/>
          </p:cNvSpPr>
          <p:nvPr>
            <p:ph type="sldNum" sz="quarter" idx="12"/>
          </p:nvPr>
        </p:nvSpPr>
        <p:spPr/>
        <p:txBody>
          <a:bodyPr/>
          <a:lstStyle>
            <a:lvl1pPr>
              <a:defRPr/>
            </a:lvl1pPr>
          </a:lstStyle>
          <a:p>
            <a:fld id="{F1DB383D-150B-4337-A43A-188ACDC96950}" type="slidenum">
              <a:rPr lang="ru-RU" altLang="ru-RU"/>
              <a:pPr/>
              <a:t>‹#›</a:t>
            </a:fld>
            <a:endParaRPr lang="ru-RU" altLang="ru-RU"/>
          </a:p>
        </p:txBody>
      </p:sp>
    </p:spTree>
    <p:extLst>
      <p:ext uri="{BB962C8B-B14F-4D97-AF65-F5344CB8AC3E}">
        <p14:creationId xmlns:p14="http://schemas.microsoft.com/office/powerpoint/2010/main" val="19150943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екст 2"/>
          <p:cNvSpPr>
            <a:spLocks noGrp="1"/>
          </p:cNvSpPr>
          <p:nvPr>
            <p:ph type="body" sz="half" idx="1"/>
          </p:nvPr>
        </p:nvSpPr>
        <p:spPr>
          <a:xfrm>
            <a:off x="457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a:extLst>
              <a:ext uri="{FF2B5EF4-FFF2-40B4-BE49-F238E27FC236}">
                <a16:creationId xmlns:a16="http://schemas.microsoft.com/office/drawing/2014/main" id="{0C7B50D8-48D0-4976-A483-E22ACBE26844}"/>
              </a:ext>
            </a:extLst>
          </p:cNvPr>
          <p:cNvSpPr>
            <a:spLocks noGrp="1"/>
          </p:cNvSpPr>
          <p:nvPr>
            <p:ph type="dt" sz="half" idx="10"/>
          </p:nvPr>
        </p:nvSpPr>
        <p:spPr/>
        <p:txBody>
          <a:bodyPr/>
          <a:lstStyle>
            <a:lvl1pPr>
              <a:defRPr/>
            </a:lvl1pPr>
          </a:lstStyle>
          <a:p>
            <a:pPr>
              <a:defRPr/>
            </a:pPr>
            <a:fld id="{D4356563-58F6-41D3-B7EB-B739ED48E731}" type="datetimeFigureOut">
              <a:rPr lang="ru-RU"/>
              <a:pPr>
                <a:defRPr/>
              </a:pPr>
              <a:t>08.02.2026</a:t>
            </a:fld>
            <a:endParaRPr lang="ru-RU"/>
          </a:p>
        </p:txBody>
      </p:sp>
      <p:sp>
        <p:nvSpPr>
          <p:cNvPr id="6" name="Нижний колонтитул 4">
            <a:extLst>
              <a:ext uri="{FF2B5EF4-FFF2-40B4-BE49-F238E27FC236}">
                <a16:creationId xmlns:a16="http://schemas.microsoft.com/office/drawing/2014/main" id="{AD52FBEF-4310-4484-8FB0-F6DA8765B8ED}"/>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CD10053C-6387-4E1E-9C6A-125268F0EA97}"/>
              </a:ext>
            </a:extLst>
          </p:cNvPr>
          <p:cNvSpPr>
            <a:spLocks noGrp="1"/>
          </p:cNvSpPr>
          <p:nvPr>
            <p:ph type="sldNum" sz="quarter" idx="12"/>
          </p:nvPr>
        </p:nvSpPr>
        <p:spPr/>
        <p:txBody>
          <a:bodyPr/>
          <a:lstStyle>
            <a:lvl1pPr>
              <a:defRPr/>
            </a:lvl1pPr>
          </a:lstStyle>
          <a:p>
            <a:fld id="{0BFEC1C8-31A1-4322-8E96-04B0A901FABC}" type="slidenum">
              <a:rPr lang="ru-RU" altLang="ru-RU"/>
              <a:pPr/>
              <a:t>‹#›</a:t>
            </a:fld>
            <a:endParaRPr lang="ru-RU" altLang="ru-RU"/>
          </a:p>
        </p:txBody>
      </p:sp>
    </p:spTree>
    <p:extLst>
      <p:ext uri="{BB962C8B-B14F-4D97-AF65-F5344CB8AC3E}">
        <p14:creationId xmlns:p14="http://schemas.microsoft.com/office/powerpoint/2010/main" val="30352198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екст 2"/>
          <p:cNvSpPr>
            <a:spLocks noGrp="1"/>
          </p:cNvSpPr>
          <p:nvPr>
            <p:ph type="body" sz="half" idx="1"/>
          </p:nvPr>
        </p:nvSpPr>
        <p:spPr>
          <a:xfrm>
            <a:off x="457200" y="1600200"/>
            <a:ext cx="8229600" cy="21859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57200" y="3938588"/>
            <a:ext cx="82296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a:extLst>
              <a:ext uri="{FF2B5EF4-FFF2-40B4-BE49-F238E27FC236}">
                <a16:creationId xmlns:a16="http://schemas.microsoft.com/office/drawing/2014/main" id="{6B3D8B5A-8273-4550-95C2-371A76732D8C}"/>
              </a:ext>
            </a:extLst>
          </p:cNvPr>
          <p:cNvSpPr>
            <a:spLocks noGrp="1"/>
          </p:cNvSpPr>
          <p:nvPr>
            <p:ph type="dt" sz="half" idx="10"/>
          </p:nvPr>
        </p:nvSpPr>
        <p:spPr/>
        <p:txBody>
          <a:bodyPr/>
          <a:lstStyle>
            <a:lvl1pPr>
              <a:defRPr/>
            </a:lvl1pPr>
          </a:lstStyle>
          <a:p>
            <a:pPr>
              <a:defRPr/>
            </a:pPr>
            <a:fld id="{97C3A4B4-EF8A-4EE1-8B89-8C0ED66F2FD7}" type="datetimeFigureOut">
              <a:rPr lang="ru-RU"/>
              <a:pPr>
                <a:defRPr/>
              </a:pPr>
              <a:t>08.02.2026</a:t>
            </a:fld>
            <a:endParaRPr lang="ru-RU"/>
          </a:p>
        </p:txBody>
      </p:sp>
      <p:sp>
        <p:nvSpPr>
          <p:cNvPr id="6" name="Нижний колонтитул 4">
            <a:extLst>
              <a:ext uri="{FF2B5EF4-FFF2-40B4-BE49-F238E27FC236}">
                <a16:creationId xmlns:a16="http://schemas.microsoft.com/office/drawing/2014/main" id="{BE95596C-BCEB-47D9-B52B-FDCD571B55FE}"/>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41944985-30C5-405D-AC15-B29D34362D08}"/>
              </a:ext>
            </a:extLst>
          </p:cNvPr>
          <p:cNvSpPr>
            <a:spLocks noGrp="1"/>
          </p:cNvSpPr>
          <p:nvPr>
            <p:ph type="sldNum" sz="quarter" idx="12"/>
          </p:nvPr>
        </p:nvSpPr>
        <p:spPr/>
        <p:txBody>
          <a:bodyPr/>
          <a:lstStyle>
            <a:lvl1pPr>
              <a:defRPr/>
            </a:lvl1pPr>
          </a:lstStyle>
          <a:p>
            <a:fld id="{2679C84B-AAA6-4BE1-ABAC-89D5BD840AA8}" type="slidenum">
              <a:rPr lang="ru-RU" altLang="ru-RU"/>
              <a:pPr/>
              <a:t>‹#›</a:t>
            </a:fld>
            <a:endParaRPr lang="ru-RU" altLang="ru-RU"/>
          </a:p>
        </p:txBody>
      </p:sp>
    </p:spTree>
    <p:extLst>
      <p:ext uri="{BB962C8B-B14F-4D97-AF65-F5344CB8AC3E}">
        <p14:creationId xmlns:p14="http://schemas.microsoft.com/office/powerpoint/2010/main" val="2265684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Заголовок 1">
            <a:extLst>
              <a:ext uri="{FF2B5EF4-FFF2-40B4-BE49-F238E27FC236}">
                <a16:creationId xmlns:a16="http://schemas.microsoft.com/office/drawing/2014/main" id="{922A5842-6E05-4E27-BF3F-E6AAAA06090B}"/>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Текст 2">
            <a:extLst>
              <a:ext uri="{FF2B5EF4-FFF2-40B4-BE49-F238E27FC236}">
                <a16:creationId xmlns:a16="http://schemas.microsoft.com/office/drawing/2014/main" id="{D07D321D-A918-4396-B53B-F6A5BEDE8FA9}"/>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a:extLst>
              <a:ext uri="{FF2B5EF4-FFF2-40B4-BE49-F238E27FC236}">
                <a16:creationId xmlns:a16="http://schemas.microsoft.com/office/drawing/2014/main" id="{659B64B2-C157-47E6-8FCC-E885B84B084E}"/>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5D9A8E6-DC76-4A2D-8E97-4BBE789E16A5}" type="datetimeFigureOut">
              <a:rPr lang="ru-RU"/>
              <a:pPr>
                <a:defRPr/>
              </a:pPr>
              <a:t>08.02.2026</a:t>
            </a:fld>
            <a:endParaRPr lang="ru-RU"/>
          </a:p>
        </p:txBody>
      </p:sp>
      <p:sp>
        <p:nvSpPr>
          <p:cNvPr id="5" name="Нижний колонтитул 4">
            <a:extLst>
              <a:ext uri="{FF2B5EF4-FFF2-40B4-BE49-F238E27FC236}">
                <a16:creationId xmlns:a16="http://schemas.microsoft.com/office/drawing/2014/main" id="{B696DCD3-3112-4067-8663-25A0377EDFD1}"/>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a:extLst>
              <a:ext uri="{FF2B5EF4-FFF2-40B4-BE49-F238E27FC236}">
                <a16:creationId xmlns:a16="http://schemas.microsoft.com/office/drawing/2014/main" id="{C8B1B517-7EAE-42EE-8ECA-500B438B6DD6}"/>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E39BFED9-BA46-4E34-87CE-E6A81B1BB523}"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726" r:id="rId1"/>
    <p:sldLayoutId id="2147483725" r:id="rId2"/>
    <p:sldLayoutId id="2147483724" r:id="rId3"/>
    <p:sldLayoutId id="2147483723" r:id="rId4"/>
    <p:sldLayoutId id="2147483722" r:id="rId5"/>
    <p:sldLayoutId id="2147483721" r:id="rId6"/>
    <p:sldLayoutId id="2147483720" r:id="rId7"/>
    <p:sldLayoutId id="2147483719" r:id="rId8"/>
    <p:sldLayoutId id="2147483718" r:id="rId9"/>
    <p:sldLayoutId id="2147483717" r:id="rId10"/>
    <p:sldLayoutId id="2147483716" r:id="rId11"/>
    <p:sldLayoutId id="2147483715" r:id="rId12"/>
    <p:sldLayoutId id="2147483714"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hyperlink" Target="http://images.google.ru/imgres?imgurl=http://images.astronet.ru/pubd/2003/09/23/0001193241/enceladus_vg2.gif&amp;imgrefurl=http://www.astronet.ru/db/msg/1161853/eng/&amp;h=353&amp;w=353&amp;sz=93&amp;hl=ru&amp;start=1&amp;tbnid=I-Y1OEiYpZD61M:&amp;tbnh=121&amp;tbnw=121&amp;prev=/images%3Fq%3Dice%2Bsolar%2Bsystem%26gbv%3D2%26svnum%3D10%26hl%3Dru%26newwindow%3D1" TargetMode="External"/><Relationship Id="rId7" Type="http://schemas.openxmlformats.org/officeDocument/2006/relationships/image" Target="../media/image12.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hyperlink" Target="http://images.google.ru/imgres?imgurl=http://berlinadmin.dlr.de/Missions/corot/caesp/hb_010497_lynch.gif&amp;imgrefurl=http://berlinadmin.dlr.de/Missions/corot/caesp/comet.shtml&amp;h=297&amp;w=443&amp;sz=110&amp;hl=ru&amp;start=17&amp;tbnid=RGSyzUXelEQmMM:&amp;tbnh=85&amp;tbnw=127&amp;prev=/images%3Fq%3Dice%2Bsolar%2Bsystem%26gbv%3D2%26svnum%3D10%26hl%3Dru%26newwindow%3D1" TargetMode="Externa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aasnova.org/2020/11/25/the-eventual-fate-of-our-solar-system/" TargetMode="External"/><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20.webp"/><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4.jpg"/><Relationship Id="rId5" Type="http://schemas.openxmlformats.org/officeDocument/2006/relationships/image" Target="../media/image33.jpeg"/><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8.emf"/><Relationship Id="rId11" Type="http://schemas.openxmlformats.org/officeDocument/2006/relationships/image" Target="../media/image17.pn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jpeg"/><Relationship Id="rId9"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3.jpg"/></Relationships>
</file>

<file path=ppt/slides/_rels/slide25.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http://geo.web.ru/druza/m-concr-Fe-Mn_32_3784.JPG" TargetMode="External"/><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57.jpg"/><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3713A2-C626-43FE-98C0-1F4928EEB1E3}"/>
              </a:ext>
            </a:extLst>
          </p:cNvPr>
          <p:cNvSpPr txBox="1"/>
          <p:nvPr/>
        </p:nvSpPr>
        <p:spPr>
          <a:xfrm>
            <a:off x="683568" y="908720"/>
            <a:ext cx="7560840" cy="2923877"/>
          </a:xfrm>
          <a:prstGeom prst="rect">
            <a:avLst/>
          </a:prstGeom>
          <a:noFill/>
        </p:spPr>
        <p:txBody>
          <a:bodyPr wrap="square">
            <a:spAutoFit/>
          </a:bodyPr>
          <a:lstStyle/>
          <a:p>
            <a:pPr algn="r">
              <a:defRPr/>
            </a:pPr>
            <a:r>
              <a:rPr lang="ru-RU"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cs typeface="Arial" charset="0"/>
              </a:rPr>
              <a:t>Арктика: в гостях у снежной королевы…</a:t>
            </a:r>
          </a:p>
          <a:p>
            <a:pPr>
              <a:defRPr/>
            </a:pPr>
            <a:endParaRPr lang="ru-RU"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cs typeface="Arial" charset="0"/>
            </a:endParaRPr>
          </a:p>
          <a:p>
            <a:pPr>
              <a:defRPr/>
            </a:pPr>
            <a:r>
              <a:rPr lang="ru-RU"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cs typeface="Arial" charset="0"/>
              </a:rPr>
              <a:t>Глобальное потепление и вечная мерзлота: что ожидать в будущем?</a:t>
            </a:r>
          </a:p>
        </p:txBody>
      </p:sp>
    </p:spTree>
  </p:cSld>
  <p:clrMapOvr>
    <a:masterClrMapping/>
  </p:clrMapOvr>
  <p:transition advClick="0" advTm="2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descr="ice10">
            <a:extLst>
              <a:ext uri="{FF2B5EF4-FFF2-40B4-BE49-F238E27FC236}">
                <a16:creationId xmlns:a16="http://schemas.microsoft.com/office/drawing/2014/main" id="{1D33AE1C-6ADE-421D-8873-27F13261740A}"/>
              </a:ext>
            </a:extLst>
          </p:cNvPr>
          <p:cNvPicPr>
            <a:picLocks noChangeAspect="1" noChangeArrowheads="1"/>
          </p:cNvPicPr>
          <p:nvPr/>
        </p:nvPicPr>
        <p:blipFill>
          <a:blip r:embed="rId2"/>
          <a:srcRect/>
          <a:stretch>
            <a:fillRect/>
          </a:stretch>
        </p:blipFill>
        <p:spPr bwMode="auto">
          <a:xfrm>
            <a:off x="319087" y="535781"/>
            <a:ext cx="8039100" cy="5786437"/>
          </a:xfrm>
          <a:prstGeom prst="rect">
            <a:avLst/>
          </a:prstGeom>
          <a:noFill/>
          <a:ln w="25400">
            <a:solidFill>
              <a:schemeClr val="bg1">
                <a:lumMod val="20000"/>
                <a:lumOff val="80000"/>
              </a:schemeClr>
            </a:solidFill>
            <a:miter lim="800000"/>
            <a:headEnd/>
            <a:tailEnd/>
          </a:ln>
        </p:spPr>
      </p:pic>
      <p:sp>
        <p:nvSpPr>
          <p:cNvPr id="3" name="Прямоугольник 2">
            <a:extLst>
              <a:ext uri="{FF2B5EF4-FFF2-40B4-BE49-F238E27FC236}">
                <a16:creationId xmlns:a16="http://schemas.microsoft.com/office/drawing/2014/main" id="{19BC7E05-9DC6-4671-8F4B-282BFA5D3049}"/>
              </a:ext>
            </a:extLst>
          </p:cNvPr>
          <p:cNvSpPr/>
          <p:nvPr/>
        </p:nvSpPr>
        <p:spPr>
          <a:xfrm>
            <a:off x="785813" y="714375"/>
            <a:ext cx="7358062" cy="2446824"/>
          </a:xfrm>
          <a:prstGeom prst="rect">
            <a:avLst/>
          </a:prstGeom>
        </p:spPr>
        <p:txBody>
          <a:bodyPr>
            <a:spAutoFit/>
          </a:bodyPr>
          <a:lstStyle/>
          <a:p>
            <a:pPr>
              <a:lnSpc>
                <a:spcPct val="80000"/>
              </a:lnSpc>
              <a:spcBef>
                <a:spcPct val="20000"/>
              </a:spcBef>
              <a:buClr>
                <a:schemeClr val="accent1"/>
              </a:buClr>
              <a:defRPr/>
            </a:pPr>
            <a:r>
              <a:rPr lang="en-US" sz="3600" b="1" kern="0" dirty="0">
                <a:solidFill>
                  <a:schemeClr val="bg1"/>
                </a:solidFill>
                <a:effectLst>
                  <a:outerShdw blurRad="38100" dist="38100" dir="2700000" algn="tl">
                    <a:srgbClr val="000000"/>
                  </a:outerShdw>
                </a:effectLst>
                <a:latin typeface="Monotype Corsiva" pitchFamily="66" charset="0"/>
                <a:cs typeface="Arial" charset="0"/>
              </a:rPr>
              <a:t>“</a:t>
            </a:r>
            <a:r>
              <a:rPr lang="ru-RU" sz="3600" b="1" kern="0" dirty="0">
                <a:solidFill>
                  <a:schemeClr val="bg1"/>
                </a:solidFill>
                <a:effectLst>
                  <a:outerShdw blurRad="38100" dist="38100" dir="2700000" algn="tl">
                    <a:srgbClr val="000000"/>
                  </a:outerShdw>
                </a:effectLst>
                <a:latin typeface="Monotype Corsiva" pitchFamily="66" charset="0"/>
                <a:cs typeface="Arial" charset="0"/>
              </a:rPr>
              <a:t>Я и раньше представлял себе, что Северный Ледовитый океан – страшное место, но увиденное превосходит всё, что мне довелось слышать о нем</a:t>
            </a:r>
            <a:r>
              <a:rPr lang="en-US" sz="3600" b="1" kern="0" dirty="0">
                <a:solidFill>
                  <a:schemeClr val="bg1"/>
                </a:solidFill>
                <a:effectLst>
                  <a:outerShdw blurRad="38100" dist="38100" dir="2700000" algn="tl">
                    <a:srgbClr val="000000"/>
                  </a:outerShdw>
                </a:effectLst>
                <a:latin typeface="Monotype Corsiva" pitchFamily="66" charset="0"/>
                <a:cs typeface="Arial" charset="0"/>
              </a:rPr>
              <a:t>”</a:t>
            </a:r>
            <a:r>
              <a:rPr lang="ru-RU" sz="3600" b="1" kern="0" dirty="0">
                <a:solidFill>
                  <a:schemeClr val="bg1"/>
                </a:solidFill>
                <a:effectLst>
                  <a:outerShdw blurRad="38100" dist="38100" dir="2700000" algn="tl">
                    <a:srgbClr val="000000"/>
                  </a:outerShdw>
                </a:effectLst>
                <a:latin typeface="Monotype Corsiva" pitchFamily="66" charset="0"/>
                <a:cs typeface="Arial" charset="0"/>
              </a:rPr>
              <a:t>. </a:t>
            </a:r>
          </a:p>
          <a:p>
            <a:pPr>
              <a:lnSpc>
                <a:spcPct val="80000"/>
              </a:lnSpc>
              <a:spcBef>
                <a:spcPct val="20000"/>
              </a:spcBef>
              <a:buClr>
                <a:schemeClr val="accent1"/>
              </a:buClr>
              <a:defRPr/>
            </a:pPr>
            <a:r>
              <a:rPr lang="en-US" sz="3600" b="1" kern="0" dirty="0">
                <a:solidFill>
                  <a:schemeClr val="bg1"/>
                </a:solidFill>
                <a:effectLst>
                  <a:outerShdw blurRad="38100" dist="38100" dir="2700000" algn="tl">
                    <a:srgbClr val="000000"/>
                  </a:outerShdw>
                </a:effectLst>
                <a:latin typeface="Monotype Corsiva" pitchFamily="66" charset="0"/>
                <a:cs typeface="Arial" charset="0"/>
              </a:rPr>
              <a:t>					</a:t>
            </a:r>
            <a:r>
              <a:rPr lang="ru-RU" sz="3600" b="1" kern="0" dirty="0">
                <a:solidFill>
                  <a:schemeClr val="bg1"/>
                </a:solidFill>
                <a:effectLst>
                  <a:outerShdw blurRad="38100" dist="38100" dir="2700000" algn="tl">
                    <a:srgbClr val="000000"/>
                  </a:outerShdw>
                </a:effectLst>
                <a:latin typeface="Monotype Corsiva" pitchFamily="66" charset="0"/>
                <a:cs typeface="Arial" charset="0"/>
              </a:rPr>
              <a:t>Н. </a:t>
            </a:r>
            <a:r>
              <a:rPr lang="ru-RU" sz="3600" b="1" kern="0" dirty="0" err="1">
                <a:solidFill>
                  <a:schemeClr val="bg1"/>
                </a:solidFill>
                <a:effectLst>
                  <a:outerShdw blurRad="38100" dist="38100" dir="2700000" algn="tl">
                    <a:srgbClr val="000000"/>
                  </a:outerShdw>
                </a:effectLst>
                <a:latin typeface="Monotype Corsiva" pitchFamily="66" charset="0"/>
                <a:cs typeface="Arial" charset="0"/>
              </a:rPr>
              <a:t>Уэмура</a:t>
            </a:r>
            <a:r>
              <a:rPr lang="ru-RU" sz="3600" b="1" dirty="0">
                <a:solidFill>
                  <a:schemeClr val="bg1"/>
                </a:solidFill>
                <a:latin typeface="Arial" charset="0"/>
                <a:cs typeface="Arial" charset="0"/>
              </a:rPr>
              <a:t> </a:t>
            </a:r>
          </a:p>
        </p:txBody>
      </p:sp>
      <p:sp>
        <p:nvSpPr>
          <p:cNvPr id="4" name="Прямоугольник 3">
            <a:extLst>
              <a:ext uri="{FF2B5EF4-FFF2-40B4-BE49-F238E27FC236}">
                <a16:creationId xmlns:a16="http://schemas.microsoft.com/office/drawing/2014/main" id="{42A22128-40EA-4128-AB8E-952FA88AB099}"/>
              </a:ext>
            </a:extLst>
          </p:cNvPr>
          <p:cNvSpPr/>
          <p:nvPr/>
        </p:nvSpPr>
        <p:spPr>
          <a:xfrm>
            <a:off x="4329318" y="4900290"/>
            <a:ext cx="3672433" cy="1421928"/>
          </a:xfrm>
          <a:prstGeom prst="rect">
            <a:avLst/>
          </a:prstGeom>
        </p:spPr>
        <p:txBody>
          <a:bodyPr wrap="square">
            <a:spAutoFit/>
          </a:bodyPr>
          <a:lstStyle/>
          <a:p>
            <a:pPr>
              <a:lnSpc>
                <a:spcPct val="80000"/>
              </a:lnSpc>
              <a:spcBef>
                <a:spcPct val="20000"/>
              </a:spcBef>
              <a:buClr>
                <a:schemeClr val="accent1"/>
              </a:buClr>
              <a:defRPr/>
            </a:pPr>
            <a:r>
              <a:rPr lang="ru-RU" dirty="0">
                <a:solidFill>
                  <a:schemeClr val="bg1"/>
                </a:solidFill>
                <a:latin typeface="Arial" charset="0"/>
                <a:cs typeface="Arial" charset="0"/>
              </a:rPr>
              <a:t>(японский путешественник, проходивший по экстремальным маршрутам в разных точках мира (Эверест, Северный полюс и др.). Многие путешествия совершил в одиночку.</a:t>
            </a:r>
            <a:endParaRPr lang="ru-RU" b="1" kern="0" dirty="0">
              <a:solidFill>
                <a:schemeClr val="bg1"/>
              </a:solidFill>
              <a:effectLst>
                <a:outerShdw blurRad="38100" dist="38100" dir="2700000" algn="tl">
                  <a:srgbClr val="000000"/>
                </a:outerShdw>
              </a:effectLst>
              <a:latin typeface="Arial" charset="0"/>
              <a:cs typeface="Arial"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nts and Settings\Мама\Мои документы\Мои рисунки\АРКТИКА\1475.jpg">
            <a:extLst>
              <a:ext uri="{FF2B5EF4-FFF2-40B4-BE49-F238E27FC236}">
                <a16:creationId xmlns:a16="http://schemas.microsoft.com/office/drawing/2014/main" id="{8505C311-0DA1-467C-8B13-C8789A6068C6}"/>
              </a:ext>
            </a:extLst>
          </p:cNvPr>
          <p:cNvPicPr>
            <a:picLocks noChangeAspect="1" noChangeArrowheads="1"/>
          </p:cNvPicPr>
          <p:nvPr/>
        </p:nvPicPr>
        <p:blipFill>
          <a:blip r:embed="rId2"/>
          <a:srcRect/>
          <a:stretch>
            <a:fillRect/>
          </a:stretch>
        </p:blipFill>
        <p:spPr bwMode="auto">
          <a:xfrm>
            <a:off x="10089" y="164497"/>
            <a:ext cx="9133911" cy="6504863"/>
          </a:xfrm>
          <a:prstGeom prst="rect">
            <a:avLst/>
          </a:prstGeom>
          <a:noFill/>
          <a:ln w="28575">
            <a:solidFill>
              <a:schemeClr val="bg1">
                <a:lumMod val="40000"/>
                <a:lumOff val="60000"/>
              </a:schemeClr>
            </a:solidFill>
            <a:miter lim="800000"/>
            <a:headEnd/>
            <a:tailEnd/>
          </a:ln>
        </p:spPr>
      </p:pic>
      <p:sp>
        <p:nvSpPr>
          <p:cNvPr id="2" name="Rectangle 7">
            <a:extLst>
              <a:ext uri="{FF2B5EF4-FFF2-40B4-BE49-F238E27FC236}">
                <a16:creationId xmlns:a16="http://schemas.microsoft.com/office/drawing/2014/main" id="{42CDD7F0-1C72-C23E-D0E1-B98E1F5A7F7B}"/>
              </a:ext>
            </a:extLst>
          </p:cNvPr>
          <p:cNvSpPr txBox="1">
            <a:spLocks noChangeArrowheads="1"/>
          </p:cNvSpPr>
          <p:nvPr/>
        </p:nvSpPr>
        <p:spPr bwMode="auto">
          <a:xfrm>
            <a:off x="517159" y="836712"/>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ru-RU" altLang="ru-RU" sz="3200">
                <a:solidFill>
                  <a:schemeClr val="bg1"/>
                </a:solidFill>
              </a:rPr>
              <a:t>Долгую полярную ночь сменяет полярный день. Рассвет и закат здесь можно наблюдать один раз в году.</a:t>
            </a:r>
            <a:endParaRPr lang="ru-RU" altLang="ru-RU" sz="3200" dirty="0">
              <a:solidFill>
                <a:schemeClr val="bg1"/>
              </a:solidFill>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a:extLst>
              <a:ext uri="{FF2B5EF4-FFF2-40B4-BE49-F238E27FC236}">
                <a16:creationId xmlns:a16="http://schemas.microsoft.com/office/drawing/2014/main" id="{6414C63C-64F5-457F-B0A6-5CFA25CD0221}"/>
              </a:ext>
            </a:extLst>
          </p:cNvPr>
          <p:cNvSpPr>
            <a:spLocks noGrp="1" noChangeArrowheads="1"/>
          </p:cNvSpPr>
          <p:nvPr>
            <p:ph type="title" idx="4294967295"/>
          </p:nvPr>
        </p:nvSpPr>
        <p:spPr/>
        <p:txBody>
          <a:bodyPr/>
          <a:lstStyle/>
          <a:p>
            <a:pPr eaLnBrk="1" hangingPunct="1"/>
            <a:endParaRPr lang="en-US" altLang="ru-RU"/>
          </a:p>
        </p:txBody>
      </p:sp>
      <p:pic>
        <p:nvPicPr>
          <p:cNvPr id="14339" name="Picture 13" descr="baikal200901_05">
            <a:extLst>
              <a:ext uri="{FF2B5EF4-FFF2-40B4-BE49-F238E27FC236}">
                <a16:creationId xmlns:a16="http://schemas.microsoft.com/office/drawing/2014/main" id="{16B9DD64-DEEC-492D-BBCD-0C52C88B9D40}"/>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80225"/>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AFE32E6-075E-4A69-A91C-20F356BFA0DA}"/>
              </a:ext>
            </a:extLst>
          </p:cNvPr>
          <p:cNvSpPr>
            <a:spLocks noGrp="1" noChangeArrowheads="1"/>
          </p:cNvSpPr>
          <p:nvPr>
            <p:ph type="title"/>
          </p:nvPr>
        </p:nvSpPr>
        <p:spPr/>
        <p:txBody>
          <a:bodyPr/>
          <a:lstStyle/>
          <a:p>
            <a:r>
              <a:rPr lang="ru-RU" altLang="ru-RU" sz="4000">
                <a:solidFill>
                  <a:schemeClr val="bg1"/>
                </a:solidFill>
              </a:rPr>
              <a:t>Гиперборея -  это миф или реальность?</a:t>
            </a:r>
          </a:p>
        </p:txBody>
      </p:sp>
      <p:sp>
        <p:nvSpPr>
          <p:cNvPr id="8195" name="Rectangle 3">
            <a:extLst>
              <a:ext uri="{FF2B5EF4-FFF2-40B4-BE49-F238E27FC236}">
                <a16:creationId xmlns:a16="http://schemas.microsoft.com/office/drawing/2014/main" id="{C09781C1-F39C-45E3-BE4E-71E201971C05}"/>
              </a:ext>
            </a:extLst>
          </p:cNvPr>
          <p:cNvSpPr>
            <a:spLocks noGrp="1" noChangeArrowheads="1"/>
          </p:cNvSpPr>
          <p:nvPr>
            <p:ph type="body" sz="half" idx="1"/>
          </p:nvPr>
        </p:nvSpPr>
        <p:spPr>
          <a:xfrm>
            <a:off x="457200" y="1981200"/>
            <a:ext cx="3970338" cy="3679825"/>
          </a:xfrm>
        </p:spPr>
        <p:txBody>
          <a:bodyPr/>
          <a:lstStyle/>
          <a:p>
            <a:r>
              <a:rPr lang="ru-RU" altLang="ru-RU" sz="2000">
                <a:solidFill>
                  <a:schemeClr val="bg1"/>
                </a:solidFill>
              </a:rPr>
              <a:t>Научные находки опровергают гипотезу происхождения человека из Африки.</a:t>
            </a:r>
          </a:p>
          <a:p>
            <a:r>
              <a:rPr lang="ru-RU" altLang="ru-RU" sz="2000">
                <a:solidFill>
                  <a:schemeClr val="bg1"/>
                </a:solidFill>
              </a:rPr>
              <a:t>Великая Гиперборея. Много тысячелетий назад она была потеряна на карте истории, став призраком и недостижимой мечтой исследователей и путешественников </a:t>
            </a:r>
          </a:p>
        </p:txBody>
      </p:sp>
      <p:pic>
        <p:nvPicPr>
          <p:cNvPr id="8196" name="Picture 5" descr="карта">
            <a:extLst>
              <a:ext uri="{FF2B5EF4-FFF2-40B4-BE49-F238E27FC236}">
                <a16:creationId xmlns:a16="http://schemas.microsoft.com/office/drawing/2014/main" id="{33BB4C68-FDE5-40E6-B94B-B07ADEC927D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03800" y="2101850"/>
            <a:ext cx="3529013" cy="3278188"/>
          </a:xfrm>
          <a:noFill/>
          <a:ln w="57150" cmpd="thinThick">
            <a:solidFill>
              <a:schemeClr val="accent1"/>
            </a:solidFill>
            <a:miter lim="800000"/>
            <a:headEnd/>
            <a:tailEnd/>
          </a:ln>
        </p:spPr>
      </p:pic>
    </p:spTree>
  </p:cSld>
  <p:clrMapOvr>
    <a:masterClrMapping/>
  </p:clrMapOvr>
  <p:transition advClick="0" advTm="5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15C8CD1A-8F6D-4522-8D65-E83777A37987}"/>
              </a:ext>
            </a:extLst>
          </p:cNvPr>
          <p:cNvSpPr>
            <a:spLocks noGrp="1"/>
          </p:cNvSpPr>
          <p:nvPr>
            <p:ph type="body" sz="half" idx="1"/>
          </p:nvPr>
        </p:nvSpPr>
        <p:spPr>
          <a:xfrm>
            <a:off x="0" y="4437112"/>
            <a:ext cx="5800725" cy="4525963"/>
          </a:xfrm>
        </p:spPr>
        <p:txBody>
          <a:bodyPr/>
          <a:lstStyle/>
          <a:p>
            <a:r>
              <a:rPr lang="ru-RU" altLang="ru-RU" sz="2400" dirty="0">
                <a:solidFill>
                  <a:schemeClr val="bg1"/>
                </a:solidFill>
              </a:rPr>
              <a:t>Лед и снег являются важными факторами глобального процесса </a:t>
            </a:r>
            <a:r>
              <a:rPr lang="en-GB" altLang="ru-RU" sz="2400" dirty="0">
                <a:solidFill>
                  <a:schemeClr val="bg1"/>
                </a:solidFill>
              </a:rPr>
              <a:t>:</a:t>
            </a:r>
          </a:p>
          <a:p>
            <a:pPr lvl="1"/>
            <a:r>
              <a:rPr lang="ru-RU" altLang="ru-RU" sz="2000" dirty="0">
                <a:solidFill>
                  <a:schemeClr val="bg1"/>
                </a:solidFill>
              </a:rPr>
              <a:t>Климат </a:t>
            </a:r>
            <a:endParaRPr lang="en-GB" altLang="ru-RU" sz="2000" dirty="0">
              <a:solidFill>
                <a:schemeClr val="bg1"/>
              </a:solidFill>
            </a:endParaRPr>
          </a:p>
          <a:p>
            <a:pPr lvl="1"/>
            <a:r>
              <a:rPr lang="ru-RU" altLang="ru-RU" sz="2000" dirty="0">
                <a:solidFill>
                  <a:schemeClr val="bg1"/>
                </a:solidFill>
              </a:rPr>
              <a:t>Баланс углерода</a:t>
            </a:r>
            <a:endParaRPr lang="en-GB" altLang="ru-RU" sz="2000" dirty="0">
              <a:solidFill>
                <a:schemeClr val="bg1"/>
              </a:solidFill>
            </a:endParaRPr>
          </a:p>
          <a:p>
            <a:pPr lvl="1"/>
            <a:r>
              <a:rPr lang="ru-RU" altLang="ru-RU" sz="2000" dirty="0">
                <a:solidFill>
                  <a:schemeClr val="bg1"/>
                </a:solidFill>
              </a:rPr>
              <a:t>Уровень моря</a:t>
            </a:r>
          </a:p>
          <a:p>
            <a:pPr lvl="1"/>
            <a:r>
              <a:rPr lang="ru-RU" altLang="ru-RU" sz="2000" dirty="0">
                <a:solidFill>
                  <a:schemeClr val="bg1"/>
                </a:solidFill>
              </a:rPr>
              <a:t>Условия жизни человека</a:t>
            </a:r>
          </a:p>
          <a:p>
            <a:pPr lvl="1"/>
            <a:endParaRPr lang="en-GB" altLang="ru-RU" sz="2000" dirty="0">
              <a:solidFill>
                <a:schemeClr val="bg1"/>
              </a:solidFill>
            </a:endParaRPr>
          </a:p>
          <a:p>
            <a:pPr lvl="1">
              <a:spcBef>
                <a:spcPct val="50000"/>
              </a:spcBef>
            </a:pPr>
            <a:endParaRPr lang="en-GB" altLang="ru-RU" sz="2400" dirty="0">
              <a:solidFill>
                <a:schemeClr val="bg1"/>
              </a:solidFill>
            </a:endParaRPr>
          </a:p>
          <a:p>
            <a:pPr lvl="1">
              <a:buFont typeface="Arial" panose="020B0604020202020204" pitchFamily="34" charset="0"/>
              <a:buNone/>
            </a:pPr>
            <a:endParaRPr lang="en-GB" altLang="ru-RU" sz="2400" dirty="0">
              <a:solidFill>
                <a:schemeClr val="bg1"/>
              </a:solidFill>
            </a:endParaRPr>
          </a:p>
          <a:p>
            <a:endParaRPr lang="en-US" altLang="ru-RU" sz="2800" dirty="0">
              <a:solidFill>
                <a:schemeClr val="bg1"/>
              </a:solidFill>
            </a:endParaRPr>
          </a:p>
        </p:txBody>
      </p:sp>
      <p:grpSp>
        <p:nvGrpSpPr>
          <p:cNvPr id="15363" name="Group 3">
            <a:extLst>
              <a:ext uri="{FF2B5EF4-FFF2-40B4-BE49-F238E27FC236}">
                <a16:creationId xmlns:a16="http://schemas.microsoft.com/office/drawing/2014/main" id="{2249765B-CE82-4AB4-B4CC-CC8518467481}"/>
              </a:ext>
            </a:extLst>
          </p:cNvPr>
          <p:cNvGrpSpPr>
            <a:grpSpLocks/>
          </p:cNvGrpSpPr>
          <p:nvPr/>
        </p:nvGrpSpPr>
        <p:grpSpPr bwMode="auto">
          <a:xfrm>
            <a:off x="5076056" y="2304790"/>
            <a:ext cx="3816350" cy="3743325"/>
            <a:chOff x="1111" y="1931"/>
            <a:chExt cx="2268" cy="2241"/>
          </a:xfrm>
        </p:grpSpPr>
        <p:pic>
          <p:nvPicPr>
            <p:cNvPr id="15365" name="Picture 4" descr="globe">
              <a:extLst>
                <a:ext uri="{FF2B5EF4-FFF2-40B4-BE49-F238E27FC236}">
                  <a16:creationId xmlns:a16="http://schemas.microsoft.com/office/drawing/2014/main" id="{E55B9FAB-9542-42DC-BF05-8860968282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1" y="1931"/>
              <a:ext cx="2268" cy="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Text Box 5">
              <a:extLst>
                <a:ext uri="{FF2B5EF4-FFF2-40B4-BE49-F238E27FC236}">
                  <a16:creationId xmlns:a16="http://schemas.microsoft.com/office/drawing/2014/main" id="{CA7FF0BD-ADE5-47BE-A272-9174C5B10848}"/>
                </a:ext>
              </a:extLst>
            </p:cNvPr>
            <p:cNvSpPr txBox="1">
              <a:spLocks noChangeArrowheads="1"/>
            </p:cNvSpPr>
            <p:nvPr/>
          </p:nvSpPr>
          <p:spPr bwMode="auto">
            <a:xfrm>
              <a:off x="2880" y="3974"/>
              <a:ext cx="322"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ru-RU" sz="1000">
                  <a:solidFill>
                    <a:schemeClr val="bg1"/>
                  </a:solidFill>
                  <a:latin typeface="Verdana" panose="020B0604030504040204" pitchFamily="34" charset="0"/>
                </a:rPr>
                <a:t>NASA</a:t>
              </a:r>
              <a:endParaRPr lang="en-US" altLang="ru-RU" sz="1000">
                <a:solidFill>
                  <a:schemeClr val="bg1"/>
                </a:solidFill>
                <a:latin typeface="Verdana" panose="020B0604030504040204" pitchFamily="34" charset="0"/>
              </a:endParaRPr>
            </a:p>
          </p:txBody>
        </p:sp>
      </p:grpSp>
      <p:sp>
        <p:nvSpPr>
          <p:cNvPr id="15364" name="Rectangle 6">
            <a:extLst>
              <a:ext uri="{FF2B5EF4-FFF2-40B4-BE49-F238E27FC236}">
                <a16:creationId xmlns:a16="http://schemas.microsoft.com/office/drawing/2014/main" id="{58CFCFA3-0791-4A9A-987E-B24928E357BC}"/>
              </a:ext>
            </a:extLst>
          </p:cNvPr>
          <p:cNvSpPr>
            <a:spLocks noGrp="1" noChangeArrowheads="1"/>
          </p:cNvSpPr>
          <p:nvPr>
            <p:ph type="title"/>
          </p:nvPr>
        </p:nvSpPr>
        <p:spPr>
          <a:xfrm>
            <a:off x="1187450" y="260350"/>
            <a:ext cx="5689600" cy="1143000"/>
          </a:xfrm>
          <a:noFill/>
        </p:spPr>
        <p:txBody>
          <a:bodyPr/>
          <a:lstStyle/>
          <a:p>
            <a:pPr algn="l"/>
            <a:r>
              <a:rPr lang="ru-RU" altLang="ru-RU" sz="4000" dirty="0">
                <a:solidFill>
                  <a:schemeClr val="bg1"/>
                </a:solidFill>
              </a:rPr>
              <a:t>Почему лед, мерзлота и снег так важны для нас</a:t>
            </a:r>
            <a:r>
              <a:rPr lang="en-GB" altLang="ru-RU" sz="4000" dirty="0">
                <a:solidFill>
                  <a:schemeClr val="bg1"/>
                </a:solidFill>
              </a:rPr>
              <a:t>?</a:t>
            </a:r>
            <a:endParaRPr lang="en-US" altLang="ru-RU" sz="4000" dirty="0">
              <a:solidFill>
                <a:schemeClr val="bg1"/>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04B540A6-5A80-43D3-B400-1EDE88235A35}"/>
              </a:ext>
            </a:extLst>
          </p:cNvPr>
          <p:cNvSpPr>
            <a:spLocks noGrp="1" noChangeArrowheads="1"/>
          </p:cNvSpPr>
          <p:nvPr>
            <p:ph type="title"/>
          </p:nvPr>
        </p:nvSpPr>
        <p:spPr>
          <a:xfrm>
            <a:off x="228600" y="228600"/>
            <a:ext cx="4267200" cy="1828800"/>
          </a:xfrm>
        </p:spPr>
        <p:txBody>
          <a:bodyPr/>
          <a:lstStyle/>
          <a:p>
            <a:r>
              <a:rPr lang="en-US" altLang="ru-RU" b="1">
                <a:solidFill>
                  <a:schemeClr val="bg1"/>
                </a:solidFill>
                <a:latin typeface="Times New Roman" panose="02020603050405020304" pitchFamily="18" charset="0"/>
              </a:rPr>
              <a:t>Иван Дмитриевич Папанин</a:t>
            </a:r>
          </a:p>
        </p:txBody>
      </p:sp>
      <p:pic>
        <p:nvPicPr>
          <p:cNvPr id="40963" name="Picture 3">
            <a:extLst>
              <a:ext uri="{FF2B5EF4-FFF2-40B4-BE49-F238E27FC236}">
                <a16:creationId xmlns:a16="http://schemas.microsoft.com/office/drawing/2014/main" id="{C7AE64D2-1588-41CE-9B84-5489844533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362200"/>
            <a:ext cx="2540000" cy="410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4">
            <a:extLst>
              <a:ext uri="{FF2B5EF4-FFF2-40B4-BE49-F238E27FC236}">
                <a16:creationId xmlns:a16="http://schemas.microsoft.com/office/drawing/2014/main" id="{2A87E89D-18C6-41F7-B9C4-49B5A4047F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2362200"/>
            <a:ext cx="2511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Rectangle 5">
            <a:extLst>
              <a:ext uri="{FF2B5EF4-FFF2-40B4-BE49-F238E27FC236}">
                <a16:creationId xmlns:a16="http://schemas.microsoft.com/office/drawing/2014/main" id="{FC8C0E29-4DCF-41D5-9873-1032F5CE0108}"/>
              </a:ext>
            </a:extLst>
          </p:cNvPr>
          <p:cNvSpPr>
            <a:spLocks noChangeArrowheads="1"/>
          </p:cNvSpPr>
          <p:nvPr/>
        </p:nvSpPr>
        <p:spPr bwMode="auto">
          <a:xfrm>
            <a:off x="5943600" y="0"/>
            <a:ext cx="3024188"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ru-RU" sz="4400" b="1">
                <a:solidFill>
                  <a:schemeClr val="bg1"/>
                </a:solidFill>
                <a:latin typeface="Times New Roman" panose="02020603050405020304" pitchFamily="18" charset="0"/>
              </a:rPr>
              <a:t>Отто Юльевич Шмидт</a:t>
            </a:r>
          </a:p>
        </p:txBody>
      </p:sp>
      <p:sp>
        <p:nvSpPr>
          <p:cNvPr id="40966" name="Rectangle 6">
            <a:extLst>
              <a:ext uri="{FF2B5EF4-FFF2-40B4-BE49-F238E27FC236}">
                <a16:creationId xmlns:a16="http://schemas.microsoft.com/office/drawing/2014/main" id="{DAB254C7-4B7E-41A9-94C8-AC4A9F60904F}"/>
              </a:ext>
            </a:extLst>
          </p:cNvPr>
          <p:cNvSpPr>
            <a:spLocks noChangeArrowheads="1"/>
          </p:cNvSpPr>
          <p:nvPr/>
        </p:nvSpPr>
        <p:spPr bwMode="auto">
          <a:xfrm>
            <a:off x="2968625" y="2159000"/>
            <a:ext cx="3355975"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en-US" altLang="ru-RU" sz="1600" b="1">
                <a:solidFill>
                  <a:schemeClr val="bg1"/>
                </a:solidFill>
                <a:latin typeface="Times New Roman" panose="02020603050405020304" pitchFamily="18" charset="0"/>
              </a:rPr>
              <a:t>Группу будущих зимовщиков возглавил Иван Дмитриевич Папанин (1894 - 1986). Гидробиолог и океанограф Петр Ширшов, геофизик и метеоролог Евгений Константинович Федоров, радист Эрнст Кренкель прошли всестороннюю подготовку на Большой Земле. В марте 1937 года грандиозная по тем временам воздушная экспедиция в составе 40 с лишним человек на 4х аэропланах (плюс легкие самолеты-разведчики) взяла курс на север. Экспедицией руководил академик Отто Юльевич Шмидт (1891 - 1956).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Прямоугольник 3">
            <a:extLst>
              <a:ext uri="{FF2B5EF4-FFF2-40B4-BE49-F238E27FC236}">
                <a16:creationId xmlns:a16="http://schemas.microsoft.com/office/drawing/2014/main" id="{6D21A175-E376-4DFE-BB9F-54A636C88E86}"/>
              </a:ext>
            </a:extLst>
          </p:cNvPr>
          <p:cNvSpPr>
            <a:spLocks noChangeArrowheads="1"/>
          </p:cNvSpPr>
          <p:nvPr/>
        </p:nvSpPr>
        <p:spPr bwMode="auto">
          <a:xfrm>
            <a:off x="3929063" y="357188"/>
            <a:ext cx="4500562"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ru-RU" sz="2000">
                <a:solidFill>
                  <a:schemeClr val="bg1"/>
                </a:solidFill>
                <a:latin typeface="Calibri" panose="020F0502020204030204" pitchFamily="34" charset="0"/>
              </a:rPr>
              <a:t>Геокриология – раздел планетарной криологии, или криологии планет.  </a:t>
            </a:r>
          </a:p>
          <a:p>
            <a:pPr eaLnBrk="1" hangingPunct="1"/>
            <a:endParaRPr lang="ru-RU" altLang="ru-RU" sz="2000">
              <a:solidFill>
                <a:schemeClr val="bg1"/>
              </a:solidFill>
              <a:latin typeface="Calibri" panose="020F0502020204030204" pitchFamily="34" charset="0"/>
            </a:endParaRPr>
          </a:p>
          <a:p>
            <a:pPr eaLnBrk="1" hangingPunct="1"/>
            <a:r>
              <a:rPr lang="ru-RU" altLang="ru-RU" sz="1200">
                <a:solidFill>
                  <a:schemeClr val="bg1"/>
                </a:solidFill>
                <a:latin typeface="Calibri" panose="020F0502020204030204" pitchFamily="34" charset="0"/>
              </a:rPr>
              <a:t>Праздник  «большого взрыва» закончился</a:t>
            </a:r>
          </a:p>
          <a:p>
            <a:pPr eaLnBrk="1" hangingPunct="1"/>
            <a:endParaRPr lang="ru-RU" altLang="ru-RU" sz="2000">
              <a:solidFill>
                <a:schemeClr val="bg1"/>
              </a:solidFill>
              <a:latin typeface="Calibri" panose="020F0502020204030204" pitchFamily="34" charset="0"/>
            </a:endParaRPr>
          </a:p>
          <a:p>
            <a:pPr eaLnBrk="1" hangingPunct="1"/>
            <a:r>
              <a:rPr lang="ru-RU" altLang="ru-RU" sz="2000">
                <a:solidFill>
                  <a:schemeClr val="bg1"/>
                </a:solidFill>
                <a:latin typeface="Calibri" panose="020F0502020204030204" pitchFamily="34" charset="0"/>
              </a:rPr>
              <a:t>Температура реликтового фона Вселенной 2.7 Кельвина </a:t>
            </a:r>
            <a:endParaRPr lang="en-US" altLang="ru-RU" sz="2000">
              <a:solidFill>
                <a:schemeClr val="bg1"/>
              </a:solidFill>
              <a:latin typeface="Calibri" panose="020F0502020204030204" pitchFamily="34" charset="0"/>
            </a:endParaRPr>
          </a:p>
          <a:p>
            <a:pPr eaLnBrk="1" hangingPunct="1"/>
            <a:endParaRPr lang="ru-RU" altLang="ru-RU" sz="2000">
              <a:solidFill>
                <a:schemeClr val="bg1"/>
              </a:solidFill>
              <a:latin typeface="Calibri" panose="020F0502020204030204" pitchFamily="34" charset="0"/>
            </a:endParaRPr>
          </a:p>
        </p:txBody>
      </p:sp>
      <p:pic>
        <p:nvPicPr>
          <p:cNvPr id="45059" name="Picture 2" descr="C:\Users\пользователь\Desktop\GlobalWarming\73ebd8e98f.jpg">
            <a:extLst>
              <a:ext uri="{FF2B5EF4-FFF2-40B4-BE49-F238E27FC236}">
                <a16:creationId xmlns:a16="http://schemas.microsoft.com/office/drawing/2014/main" id="{1ED453AD-77EA-4356-A4AC-5E0F0E4EDF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36538"/>
            <a:ext cx="2493962" cy="650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5" descr="enceladus_vg2">
            <a:hlinkClick r:id="rId3"/>
            <a:extLst>
              <a:ext uri="{FF2B5EF4-FFF2-40B4-BE49-F238E27FC236}">
                <a16:creationId xmlns:a16="http://schemas.microsoft.com/office/drawing/2014/main" id="{44882439-4EE7-4AA5-8CA0-A1548CECE1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1063" y="4935538"/>
            <a:ext cx="1700212" cy="170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6" descr="hb_010497_lynch">
            <a:hlinkClick r:id="rId5"/>
            <a:extLst>
              <a:ext uri="{FF2B5EF4-FFF2-40B4-BE49-F238E27FC236}">
                <a16:creationId xmlns:a16="http://schemas.microsoft.com/office/drawing/2014/main" id="{0CAF72C6-18E5-4BA0-96CB-87F5E65101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72313" y="2357438"/>
            <a:ext cx="1617662"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7" descr="ig_21">
            <a:extLst>
              <a:ext uri="{FF2B5EF4-FFF2-40B4-BE49-F238E27FC236}">
                <a16:creationId xmlns:a16="http://schemas.microsoft.com/office/drawing/2014/main" id="{59B050D3-7E50-4685-BC18-8EF113F992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61150" y="4883150"/>
            <a:ext cx="2197100"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B5B3F19A-019E-4DD3-8EEC-54BC42D58F2D}"/>
              </a:ext>
            </a:extLst>
          </p:cNvPr>
          <p:cNvSpPr>
            <a:spLocks noChangeArrowheads="1"/>
          </p:cNvSpPr>
          <p:nvPr/>
        </p:nvSpPr>
        <p:spPr bwMode="auto">
          <a:xfrm>
            <a:off x="0" y="0"/>
            <a:ext cx="9144000" cy="6858000"/>
          </a:xfrm>
          <a:prstGeom prst="rect">
            <a:avLst/>
          </a:prstGeom>
          <a:solidFill>
            <a:schemeClr val="tx2"/>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ru-RU"/>
          </a:p>
        </p:txBody>
      </p:sp>
      <p:pic>
        <p:nvPicPr>
          <p:cNvPr id="46083" name="Picture 3" descr="earth">
            <a:extLst>
              <a:ext uri="{FF2B5EF4-FFF2-40B4-BE49-F238E27FC236}">
                <a16:creationId xmlns:a16="http://schemas.microsoft.com/office/drawing/2014/main" id="{6D5E02B5-4D6A-45D6-B85B-928EF857A3C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843213" y="2352675"/>
            <a:ext cx="3043237" cy="2936875"/>
          </a:xfrm>
          <a:noFill/>
        </p:spPr>
      </p:pic>
      <p:sp>
        <p:nvSpPr>
          <p:cNvPr id="46084" name="AutoShape 4">
            <a:extLst>
              <a:ext uri="{FF2B5EF4-FFF2-40B4-BE49-F238E27FC236}">
                <a16:creationId xmlns:a16="http://schemas.microsoft.com/office/drawing/2014/main" id="{2ECA24F1-BAF2-44B1-AB26-E074E75A70AE}"/>
              </a:ext>
            </a:extLst>
          </p:cNvPr>
          <p:cNvSpPr>
            <a:spLocks noChangeAspect="1" noChangeArrowheads="1"/>
          </p:cNvSpPr>
          <p:nvPr/>
        </p:nvSpPr>
        <p:spPr bwMode="auto">
          <a:xfrm>
            <a:off x="1471613" y="908050"/>
            <a:ext cx="5686425" cy="568642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ru-RU"/>
          </a:p>
        </p:txBody>
      </p:sp>
      <p:sp>
        <p:nvSpPr>
          <p:cNvPr id="46085" name="Rectangle 5">
            <a:extLst>
              <a:ext uri="{FF2B5EF4-FFF2-40B4-BE49-F238E27FC236}">
                <a16:creationId xmlns:a16="http://schemas.microsoft.com/office/drawing/2014/main" id="{60547F49-3440-4833-B75E-801EFA0CC171}"/>
              </a:ext>
            </a:extLst>
          </p:cNvPr>
          <p:cNvSpPr>
            <a:spLocks noGrp="1" noChangeArrowheads="1"/>
          </p:cNvSpPr>
          <p:nvPr>
            <p:ph type="title"/>
          </p:nvPr>
        </p:nvSpPr>
        <p:spPr>
          <a:xfrm>
            <a:off x="1982788" y="274638"/>
            <a:ext cx="4633912" cy="1143000"/>
          </a:xfrm>
        </p:spPr>
        <p:txBody>
          <a:bodyPr/>
          <a:lstStyle/>
          <a:p>
            <a:r>
              <a:rPr lang="ru-RU" altLang="ru-RU">
                <a:solidFill>
                  <a:schemeClr val="bg1"/>
                </a:solidFill>
              </a:rPr>
              <a:t>Тепловой баланс Земли</a:t>
            </a:r>
            <a:endParaRPr lang="en-US" altLang="ru-RU">
              <a:solidFill>
                <a:schemeClr val="bg1"/>
              </a:solidFill>
            </a:endParaRPr>
          </a:p>
        </p:txBody>
      </p:sp>
      <p:grpSp>
        <p:nvGrpSpPr>
          <p:cNvPr id="46086" name="Group 6">
            <a:extLst>
              <a:ext uri="{FF2B5EF4-FFF2-40B4-BE49-F238E27FC236}">
                <a16:creationId xmlns:a16="http://schemas.microsoft.com/office/drawing/2014/main" id="{AC125788-ED45-4CF8-A533-8860B76D081B}"/>
              </a:ext>
            </a:extLst>
          </p:cNvPr>
          <p:cNvGrpSpPr>
            <a:grpSpLocks/>
          </p:cNvGrpSpPr>
          <p:nvPr/>
        </p:nvGrpSpPr>
        <p:grpSpPr bwMode="auto">
          <a:xfrm>
            <a:off x="2266950" y="1728788"/>
            <a:ext cx="4075113" cy="4060825"/>
            <a:chOff x="1428" y="1089"/>
            <a:chExt cx="2567" cy="2558"/>
          </a:xfrm>
        </p:grpSpPr>
        <p:sp>
          <p:nvSpPr>
            <p:cNvPr id="46108" name="Freeform 7">
              <a:extLst>
                <a:ext uri="{FF2B5EF4-FFF2-40B4-BE49-F238E27FC236}">
                  <a16:creationId xmlns:a16="http://schemas.microsoft.com/office/drawing/2014/main" id="{283FB1B5-B659-4E81-B9BF-28C73DAB4B2A}"/>
                </a:ext>
              </a:extLst>
            </p:cNvPr>
            <p:cNvSpPr>
              <a:spLocks/>
            </p:cNvSpPr>
            <p:nvPr/>
          </p:nvSpPr>
          <p:spPr bwMode="auto">
            <a:xfrm rot="8048221">
              <a:off x="1874" y="1424"/>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p>
          </p:txBody>
        </p:sp>
        <p:sp>
          <p:nvSpPr>
            <p:cNvPr id="46109" name="Freeform 8">
              <a:extLst>
                <a:ext uri="{FF2B5EF4-FFF2-40B4-BE49-F238E27FC236}">
                  <a16:creationId xmlns:a16="http://schemas.microsoft.com/office/drawing/2014/main" id="{A949162F-0767-42B7-8920-65177F838A06}"/>
                </a:ext>
              </a:extLst>
            </p:cNvPr>
            <p:cNvSpPr>
              <a:spLocks/>
            </p:cNvSpPr>
            <p:nvPr/>
          </p:nvSpPr>
          <p:spPr bwMode="auto">
            <a:xfrm rot="-2473545">
              <a:off x="3454" y="2922"/>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p>
          </p:txBody>
        </p:sp>
        <p:sp>
          <p:nvSpPr>
            <p:cNvPr id="46110" name="Freeform 9">
              <a:extLst>
                <a:ext uri="{FF2B5EF4-FFF2-40B4-BE49-F238E27FC236}">
                  <a16:creationId xmlns:a16="http://schemas.microsoft.com/office/drawing/2014/main" id="{88E5D27F-3989-4970-96C4-5AEF661F269E}"/>
                </a:ext>
              </a:extLst>
            </p:cNvPr>
            <p:cNvSpPr>
              <a:spLocks/>
            </p:cNvSpPr>
            <p:nvPr/>
          </p:nvSpPr>
          <p:spPr bwMode="auto">
            <a:xfrm rot="10586224">
              <a:off x="2690" y="1089"/>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p>
          </p:txBody>
        </p:sp>
        <p:sp>
          <p:nvSpPr>
            <p:cNvPr id="46111" name="Freeform 10">
              <a:extLst>
                <a:ext uri="{FF2B5EF4-FFF2-40B4-BE49-F238E27FC236}">
                  <a16:creationId xmlns:a16="http://schemas.microsoft.com/office/drawing/2014/main" id="{F43A8AB2-4748-434C-ABEF-DBD6D373142D}"/>
                </a:ext>
              </a:extLst>
            </p:cNvPr>
            <p:cNvSpPr>
              <a:spLocks/>
            </p:cNvSpPr>
            <p:nvPr/>
          </p:nvSpPr>
          <p:spPr bwMode="auto">
            <a:xfrm rot="-145896">
              <a:off x="2727" y="3258"/>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p>
          </p:txBody>
        </p:sp>
        <p:sp>
          <p:nvSpPr>
            <p:cNvPr id="46112" name="Freeform 11">
              <a:extLst>
                <a:ext uri="{FF2B5EF4-FFF2-40B4-BE49-F238E27FC236}">
                  <a16:creationId xmlns:a16="http://schemas.microsoft.com/office/drawing/2014/main" id="{5FD45E57-1438-4C48-A105-34B2F5356A6B}"/>
                </a:ext>
              </a:extLst>
            </p:cNvPr>
            <p:cNvSpPr>
              <a:spLocks/>
            </p:cNvSpPr>
            <p:nvPr/>
          </p:nvSpPr>
          <p:spPr bwMode="auto">
            <a:xfrm rot="-5485810">
              <a:off x="3761" y="2186"/>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p>
          </p:txBody>
        </p:sp>
        <p:sp>
          <p:nvSpPr>
            <p:cNvPr id="46113" name="Freeform 12">
              <a:extLst>
                <a:ext uri="{FF2B5EF4-FFF2-40B4-BE49-F238E27FC236}">
                  <a16:creationId xmlns:a16="http://schemas.microsoft.com/office/drawing/2014/main" id="{ADB4837F-19EF-4707-9217-2B2E8324A800}"/>
                </a:ext>
              </a:extLst>
            </p:cNvPr>
            <p:cNvSpPr>
              <a:spLocks/>
            </p:cNvSpPr>
            <p:nvPr/>
          </p:nvSpPr>
          <p:spPr bwMode="auto">
            <a:xfrm rot="5235797">
              <a:off x="1583" y="2180"/>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p>
          </p:txBody>
        </p:sp>
        <p:sp>
          <p:nvSpPr>
            <p:cNvPr id="46114" name="Freeform 13">
              <a:extLst>
                <a:ext uri="{FF2B5EF4-FFF2-40B4-BE49-F238E27FC236}">
                  <a16:creationId xmlns:a16="http://schemas.microsoft.com/office/drawing/2014/main" id="{9D447197-F0E7-4903-9DA0-A5E61CF51D3F}"/>
                </a:ext>
              </a:extLst>
            </p:cNvPr>
            <p:cNvSpPr>
              <a:spLocks/>
            </p:cNvSpPr>
            <p:nvPr/>
          </p:nvSpPr>
          <p:spPr bwMode="auto">
            <a:xfrm rot="-8489400">
              <a:off x="3472" y="1444"/>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p>
          </p:txBody>
        </p:sp>
        <p:sp>
          <p:nvSpPr>
            <p:cNvPr id="46115" name="Freeform 14">
              <a:extLst>
                <a:ext uri="{FF2B5EF4-FFF2-40B4-BE49-F238E27FC236}">
                  <a16:creationId xmlns:a16="http://schemas.microsoft.com/office/drawing/2014/main" id="{1F301480-1792-43E9-97BA-E28B4EE077B8}"/>
                </a:ext>
              </a:extLst>
            </p:cNvPr>
            <p:cNvSpPr>
              <a:spLocks/>
            </p:cNvSpPr>
            <p:nvPr/>
          </p:nvSpPr>
          <p:spPr bwMode="auto">
            <a:xfrm rot="2492682">
              <a:off x="1930" y="2969"/>
              <a:ext cx="79" cy="389"/>
            </a:xfrm>
            <a:custGeom>
              <a:avLst/>
              <a:gdLst>
                <a:gd name="T0" fmla="*/ 29 w 79"/>
                <a:gd name="T1" fmla="*/ 0 h 389"/>
                <a:gd name="T2" fmla="*/ 76 w 79"/>
                <a:gd name="T3" fmla="*/ 66 h 389"/>
                <a:gd name="T4" fmla="*/ 8 w 79"/>
                <a:gd name="T5" fmla="*/ 124 h 389"/>
                <a:gd name="T6" fmla="*/ 65 w 79"/>
                <a:gd name="T7" fmla="*/ 209 h 389"/>
                <a:gd name="T8" fmla="*/ 3 w 79"/>
                <a:gd name="T9" fmla="*/ 268 h 389"/>
                <a:gd name="T10" fmla="*/ 48 w 79"/>
                <a:gd name="T11" fmla="*/ 346 h 389"/>
                <a:gd name="T12" fmla="*/ 57 w 79"/>
                <a:gd name="T13" fmla="*/ 389 h 389"/>
                <a:gd name="T14" fmla="*/ 0 60000 65536"/>
                <a:gd name="T15" fmla="*/ 0 60000 65536"/>
                <a:gd name="T16" fmla="*/ 0 60000 65536"/>
                <a:gd name="T17" fmla="*/ 0 60000 65536"/>
                <a:gd name="T18" fmla="*/ 0 60000 65536"/>
                <a:gd name="T19" fmla="*/ 0 60000 65536"/>
                <a:gd name="T20" fmla="*/ 0 60000 65536"/>
                <a:gd name="T21" fmla="*/ 0 w 79"/>
                <a:gd name="T22" fmla="*/ 0 h 389"/>
                <a:gd name="T23" fmla="*/ 79 w 79"/>
                <a:gd name="T24" fmla="*/ 389 h 3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89">
                  <a:moveTo>
                    <a:pt x="29" y="0"/>
                  </a:moveTo>
                  <a:cubicBezTo>
                    <a:pt x="54" y="22"/>
                    <a:pt x="79" y="45"/>
                    <a:pt x="76" y="66"/>
                  </a:cubicBezTo>
                  <a:cubicBezTo>
                    <a:pt x="72" y="86"/>
                    <a:pt x="10" y="100"/>
                    <a:pt x="8" y="124"/>
                  </a:cubicBezTo>
                  <a:cubicBezTo>
                    <a:pt x="6" y="148"/>
                    <a:pt x="65" y="185"/>
                    <a:pt x="65" y="209"/>
                  </a:cubicBezTo>
                  <a:cubicBezTo>
                    <a:pt x="64" y="233"/>
                    <a:pt x="6" y="246"/>
                    <a:pt x="3" y="268"/>
                  </a:cubicBezTo>
                  <a:cubicBezTo>
                    <a:pt x="0" y="291"/>
                    <a:pt x="39" y="326"/>
                    <a:pt x="48" y="346"/>
                  </a:cubicBezTo>
                  <a:cubicBezTo>
                    <a:pt x="57" y="366"/>
                    <a:pt x="55" y="380"/>
                    <a:pt x="57" y="389"/>
                  </a:cubicBezTo>
                </a:path>
              </a:pathLst>
            </a:custGeom>
            <a:noFill/>
            <a:ln w="28575" cap="flat" cmpd="sng">
              <a:solidFill>
                <a:srgbClr val="FF0C0C"/>
              </a:solidFill>
              <a:prstDash val="solid"/>
              <a:round/>
              <a:headEnd type="none" w="sm" len="sm"/>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ru-RU"/>
            </a:p>
          </p:txBody>
        </p:sp>
      </p:grpSp>
      <p:sp>
        <p:nvSpPr>
          <p:cNvPr id="46087" name="Text Box 15">
            <a:extLst>
              <a:ext uri="{FF2B5EF4-FFF2-40B4-BE49-F238E27FC236}">
                <a16:creationId xmlns:a16="http://schemas.microsoft.com/office/drawing/2014/main" id="{93F5B2CC-36F4-4B3C-884D-475E16846337}"/>
              </a:ext>
            </a:extLst>
          </p:cNvPr>
          <p:cNvSpPr txBox="1">
            <a:spLocks noChangeArrowheads="1"/>
          </p:cNvSpPr>
          <p:nvPr/>
        </p:nvSpPr>
        <p:spPr bwMode="auto">
          <a:xfrm>
            <a:off x="6011863" y="1585913"/>
            <a:ext cx="24780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a:solidFill>
                  <a:srgbClr val="FF0C0C"/>
                </a:solidFill>
                <a:latin typeface="Comic Sans MS" panose="030F0702030302020204" pitchFamily="66" charset="0"/>
              </a:rPr>
              <a:t>Длинноволновое излучение Земли</a:t>
            </a:r>
            <a:endParaRPr lang="en-US" altLang="ru-RU">
              <a:solidFill>
                <a:srgbClr val="FF0C0C"/>
              </a:solidFill>
              <a:latin typeface="Times New Roman" panose="02020603050405020304" pitchFamily="18" charset="0"/>
            </a:endParaRPr>
          </a:p>
        </p:txBody>
      </p:sp>
      <p:grpSp>
        <p:nvGrpSpPr>
          <p:cNvPr id="46088" name="Group 16">
            <a:extLst>
              <a:ext uri="{FF2B5EF4-FFF2-40B4-BE49-F238E27FC236}">
                <a16:creationId xmlns:a16="http://schemas.microsoft.com/office/drawing/2014/main" id="{14855DF8-FB18-4C68-8640-0C8FD62E6815}"/>
              </a:ext>
            </a:extLst>
          </p:cNvPr>
          <p:cNvGrpSpPr>
            <a:grpSpLocks noChangeAspect="1"/>
          </p:cNvGrpSpPr>
          <p:nvPr/>
        </p:nvGrpSpPr>
        <p:grpSpPr bwMode="auto">
          <a:xfrm rot="-5535271">
            <a:off x="-515938" y="1693863"/>
            <a:ext cx="2147887" cy="1208088"/>
            <a:chOff x="1231" y="36"/>
            <a:chExt cx="928" cy="535"/>
          </a:xfrm>
        </p:grpSpPr>
        <p:grpSp>
          <p:nvGrpSpPr>
            <p:cNvPr id="46092" name="Group 17">
              <a:extLst>
                <a:ext uri="{FF2B5EF4-FFF2-40B4-BE49-F238E27FC236}">
                  <a16:creationId xmlns:a16="http://schemas.microsoft.com/office/drawing/2014/main" id="{07BF3D4C-FF99-47B0-AEAC-93F29ABE9CAE}"/>
                </a:ext>
              </a:extLst>
            </p:cNvPr>
            <p:cNvGrpSpPr>
              <a:grpSpLocks noChangeAspect="1"/>
            </p:cNvGrpSpPr>
            <p:nvPr/>
          </p:nvGrpSpPr>
          <p:grpSpPr bwMode="auto">
            <a:xfrm rot="-767562">
              <a:off x="1679" y="42"/>
              <a:ext cx="480" cy="472"/>
              <a:chOff x="1679" y="42"/>
              <a:chExt cx="480" cy="472"/>
            </a:xfrm>
          </p:grpSpPr>
          <p:sp>
            <p:nvSpPr>
              <p:cNvPr id="46101" name="Arc 18">
                <a:extLst>
                  <a:ext uri="{FF2B5EF4-FFF2-40B4-BE49-F238E27FC236}">
                    <a16:creationId xmlns:a16="http://schemas.microsoft.com/office/drawing/2014/main" id="{D24D58CE-1810-4095-99C9-4E578FF8D7AF}"/>
                  </a:ext>
                </a:extLst>
              </p:cNvPr>
              <p:cNvSpPr>
                <a:spLocks noChangeAspect="1"/>
              </p:cNvSpPr>
              <p:nvPr/>
            </p:nvSpPr>
            <p:spPr bwMode="auto">
              <a:xfrm rot="6300000">
                <a:off x="1654" y="67"/>
                <a:ext cx="433" cy="384"/>
              </a:xfrm>
              <a:custGeom>
                <a:avLst/>
                <a:gdLst>
                  <a:gd name="T0" fmla="*/ 0 w 21650"/>
                  <a:gd name="T1" fmla="*/ 0 h 21600"/>
                  <a:gd name="T2" fmla="*/ 0 w 21650"/>
                  <a:gd name="T3" fmla="*/ 0 h 21600"/>
                  <a:gd name="T4" fmla="*/ 0 w 21650"/>
                  <a:gd name="T5" fmla="*/ 0 h 21600"/>
                  <a:gd name="T6" fmla="*/ 0 60000 65536"/>
                  <a:gd name="T7" fmla="*/ 0 60000 65536"/>
                  <a:gd name="T8" fmla="*/ 0 60000 65536"/>
                  <a:gd name="T9" fmla="*/ 0 w 21650"/>
                  <a:gd name="T10" fmla="*/ 0 h 21600"/>
                  <a:gd name="T11" fmla="*/ 21650 w 21650"/>
                  <a:gd name="T12" fmla="*/ 21600 h 21600"/>
                </a:gdLst>
                <a:ahLst/>
                <a:cxnLst>
                  <a:cxn ang="T6">
                    <a:pos x="T0" y="T1"/>
                  </a:cxn>
                  <a:cxn ang="T7">
                    <a:pos x="T2" y="T3"/>
                  </a:cxn>
                  <a:cxn ang="T8">
                    <a:pos x="T4" y="T5"/>
                  </a:cxn>
                </a:cxnLst>
                <a:rect l="T9" t="T10" r="T11" b="T12"/>
                <a:pathLst>
                  <a:path w="21650" h="21600" fill="none" extrusionOk="0">
                    <a:moveTo>
                      <a:pt x="0" y="0"/>
                    </a:moveTo>
                    <a:cubicBezTo>
                      <a:pt x="16" y="0"/>
                      <a:pt x="33" y="-1"/>
                      <a:pt x="50" y="0"/>
                    </a:cubicBezTo>
                    <a:cubicBezTo>
                      <a:pt x="11979" y="0"/>
                      <a:pt x="21650" y="9670"/>
                      <a:pt x="21650" y="21600"/>
                    </a:cubicBezTo>
                  </a:path>
                  <a:path w="21650" h="21600" stroke="0" extrusionOk="0">
                    <a:moveTo>
                      <a:pt x="0" y="0"/>
                    </a:moveTo>
                    <a:cubicBezTo>
                      <a:pt x="16" y="0"/>
                      <a:pt x="33" y="-1"/>
                      <a:pt x="50" y="0"/>
                    </a:cubicBezTo>
                    <a:cubicBezTo>
                      <a:pt x="11979" y="0"/>
                      <a:pt x="21650" y="9670"/>
                      <a:pt x="21650" y="21600"/>
                    </a:cubicBezTo>
                    <a:lnTo>
                      <a:pt x="50" y="21600"/>
                    </a:lnTo>
                    <a:close/>
                  </a:path>
                </a:pathLst>
              </a:custGeom>
              <a:solidFill>
                <a:srgbClr val="FFFF00"/>
              </a:solidFill>
              <a:ln w="25400" cap="rnd">
                <a:solidFill>
                  <a:srgbClr val="FFFF00"/>
                </a:solidFill>
                <a:round/>
                <a:headEnd type="none" w="sm" len="sm"/>
                <a:tailEnd type="none" w="sm" len="sm"/>
              </a:ln>
            </p:spPr>
            <p:txBody>
              <a:bodyPr wrap="none" anchor="ctr"/>
              <a:lstStyle/>
              <a:p>
                <a:endParaRPr lang="ru-RU"/>
              </a:p>
            </p:txBody>
          </p:sp>
          <p:sp>
            <p:nvSpPr>
              <p:cNvPr id="46102" name="Line 19">
                <a:extLst>
                  <a:ext uri="{FF2B5EF4-FFF2-40B4-BE49-F238E27FC236}">
                    <a16:creationId xmlns:a16="http://schemas.microsoft.com/office/drawing/2014/main" id="{4C2F5835-04EE-42C4-A91D-7985F16FA8FB}"/>
                  </a:ext>
                </a:extLst>
              </p:cNvPr>
              <p:cNvSpPr>
                <a:spLocks noChangeAspect="1" noChangeShapeType="1"/>
              </p:cNvSpPr>
              <p:nvPr/>
            </p:nvSpPr>
            <p:spPr bwMode="auto">
              <a:xfrm>
                <a:off x="1702" y="418"/>
                <a:ext cx="0" cy="96"/>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p>
            </p:txBody>
          </p:sp>
          <p:sp>
            <p:nvSpPr>
              <p:cNvPr id="46103" name="Line 20">
                <a:extLst>
                  <a:ext uri="{FF2B5EF4-FFF2-40B4-BE49-F238E27FC236}">
                    <a16:creationId xmlns:a16="http://schemas.microsoft.com/office/drawing/2014/main" id="{6F20AA34-1986-481D-983D-7D9C61E40342}"/>
                  </a:ext>
                </a:extLst>
              </p:cNvPr>
              <p:cNvSpPr>
                <a:spLocks noChangeAspect="1" noChangeShapeType="1"/>
              </p:cNvSpPr>
              <p:nvPr/>
            </p:nvSpPr>
            <p:spPr bwMode="auto">
              <a:xfrm>
                <a:off x="1787" y="411"/>
                <a:ext cx="22" cy="94"/>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p>
            </p:txBody>
          </p:sp>
          <p:sp>
            <p:nvSpPr>
              <p:cNvPr id="46104" name="Line 21">
                <a:extLst>
                  <a:ext uri="{FF2B5EF4-FFF2-40B4-BE49-F238E27FC236}">
                    <a16:creationId xmlns:a16="http://schemas.microsoft.com/office/drawing/2014/main" id="{97C1D937-F197-4972-92B3-F06A9393E50B}"/>
                  </a:ext>
                </a:extLst>
              </p:cNvPr>
              <p:cNvSpPr>
                <a:spLocks noChangeAspect="1" noChangeShapeType="1"/>
              </p:cNvSpPr>
              <p:nvPr/>
            </p:nvSpPr>
            <p:spPr bwMode="auto">
              <a:xfrm>
                <a:off x="1874" y="382"/>
                <a:ext cx="40" cy="88"/>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p>
            </p:txBody>
          </p:sp>
          <p:sp>
            <p:nvSpPr>
              <p:cNvPr id="46105" name="Line 22">
                <a:extLst>
                  <a:ext uri="{FF2B5EF4-FFF2-40B4-BE49-F238E27FC236}">
                    <a16:creationId xmlns:a16="http://schemas.microsoft.com/office/drawing/2014/main" id="{E0FE9D34-733B-4039-97BF-92710189FCB8}"/>
                  </a:ext>
                </a:extLst>
              </p:cNvPr>
              <p:cNvSpPr>
                <a:spLocks noChangeAspect="1" noChangeShapeType="1"/>
              </p:cNvSpPr>
              <p:nvPr/>
            </p:nvSpPr>
            <p:spPr bwMode="auto">
              <a:xfrm>
                <a:off x="1960" y="332"/>
                <a:ext cx="60" cy="76"/>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p>
            </p:txBody>
          </p:sp>
          <p:sp>
            <p:nvSpPr>
              <p:cNvPr id="46106" name="Line 23">
                <a:extLst>
                  <a:ext uri="{FF2B5EF4-FFF2-40B4-BE49-F238E27FC236}">
                    <a16:creationId xmlns:a16="http://schemas.microsoft.com/office/drawing/2014/main" id="{EE189A14-AB0A-42E9-9E5C-A8EADF8702E3}"/>
                  </a:ext>
                </a:extLst>
              </p:cNvPr>
              <p:cNvSpPr>
                <a:spLocks noChangeAspect="1" noChangeShapeType="1"/>
              </p:cNvSpPr>
              <p:nvPr/>
            </p:nvSpPr>
            <p:spPr bwMode="auto">
              <a:xfrm>
                <a:off x="2024" y="265"/>
                <a:ext cx="76" cy="58"/>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p>
            </p:txBody>
          </p:sp>
          <p:sp>
            <p:nvSpPr>
              <p:cNvPr id="46107" name="Line 24">
                <a:extLst>
                  <a:ext uri="{FF2B5EF4-FFF2-40B4-BE49-F238E27FC236}">
                    <a16:creationId xmlns:a16="http://schemas.microsoft.com/office/drawing/2014/main" id="{FE2CFF5B-C414-47E1-9E81-E699B6F625A9}"/>
                  </a:ext>
                </a:extLst>
              </p:cNvPr>
              <p:cNvSpPr>
                <a:spLocks noChangeAspect="1" noChangeShapeType="1"/>
              </p:cNvSpPr>
              <p:nvPr/>
            </p:nvSpPr>
            <p:spPr bwMode="auto">
              <a:xfrm>
                <a:off x="2069" y="194"/>
                <a:ext cx="90" cy="32"/>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p>
            </p:txBody>
          </p:sp>
        </p:grpSp>
        <p:sp>
          <p:nvSpPr>
            <p:cNvPr id="46093" name="Arc 25">
              <a:extLst>
                <a:ext uri="{FF2B5EF4-FFF2-40B4-BE49-F238E27FC236}">
                  <a16:creationId xmlns:a16="http://schemas.microsoft.com/office/drawing/2014/main" id="{B7FF9828-AB23-4A83-9064-58A4DBD219A0}"/>
                </a:ext>
              </a:extLst>
            </p:cNvPr>
            <p:cNvSpPr>
              <a:spLocks noChangeAspect="1"/>
            </p:cNvSpPr>
            <p:nvPr/>
          </p:nvSpPr>
          <p:spPr bwMode="auto">
            <a:xfrm rot="16350365" flipH="1">
              <a:off x="1276" y="61"/>
              <a:ext cx="433" cy="384"/>
            </a:xfrm>
            <a:custGeom>
              <a:avLst/>
              <a:gdLst>
                <a:gd name="T0" fmla="*/ 0 w 21650"/>
                <a:gd name="T1" fmla="*/ 0 h 21600"/>
                <a:gd name="T2" fmla="*/ 0 w 21650"/>
                <a:gd name="T3" fmla="*/ 0 h 21600"/>
                <a:gd name="T4" fmla="*/ 0 w 21650"/>
                <a:gd name="T5" fmla="*/ 0 h 21600"/>
                <a:gd name="T6" fmla="*/ 0 60000 65536"/>
                <a:gd name="T7" fmla="*/ 0 60000 65536"/>
                <a:gd name="T8" fmla="*/ 0 60000 65536"/>
                <a:gd name="T9" fmla="*/ 0 w 21650"/>
                <a:gd name="T10" fmla="*/ 0 h 21600"/>
                <a:gd name="T11" fmla="*/ 21650 w 21650"/>
                <a:gd name="T12" fmla="*/ 21600 h 21600"/>
              </a:gdLst>
              <a:ahLst/>
              <a:cxnLst>
                <a:cxn ang="T6">
                  <a:pos x="T0" y="T1"/>
                </a:cxn>
                <a:cxn ang="T7">
                  <a:pos x="T2" y="T3"/>
                </a:cxn>
                <a:cxn ang="T8">
                  <a:pos x="T4" y="T5"/>
                </a:cxn>
              </a:cxnLst>
              <a:rect l="T9" t="T10" r="T11" b="T12"/>
              <a:pathLst>
                <a:path w="21650" h="21600" fill="none" extrusionOk="0">
                  <a:moveTo>
                    <a:pt x="0" y="0"/>
                  </a:moveTo>
                  <a:cubicBezTo>
                    <a:pt x="16" y="0"/>
                    <a:pt x="33" y="-1"/>
                    <a:pt x="50" y="0"/>
                  </a:cubicBezTo>
                  <a:cubicBezTo>
                    <a:pt x="11979" y="0"/>
                    <a:pt x="21650" y="9670"/>
                    <a:pt x="21650" y="21600"/>
                  </a:cubicBezTo>
                </a:path>
                <a:path w="21650" h="21600" stroke="0" extrusionOk="0">
                  <a:moveTo>
                    <a:pt x="0" y="0"/>
                  </a:moveTo>
                  <a:cubicBezTo>
                    <a:pt x="16" y="0"/>
                    <a:pt x="33" y="-1"/>
                    <a:pt x="50" y="0"/>
                  </a:cubicBezTo>
                  <a:cubicBezTo>
                    <a:pt x="11979" y="0"/>
                    <a:pt x="21650" y="9670"/>
                    <a:pt x="21650" y="21600"/>
                  </a:cubicBezTo>
                  <a:lnTo>
                    <a:pt x="50" y="21600"/>
                  </a:lnTo>
                  <a:close/>
                </a:path>
              </a:pathLst>
            </a:custGeom>
            <a:solidFill>
              <a:srgbClr val="FFFF00"/>
            </a:solidFill>
            <a:ln w="25400" cap="rnd">
              <a:solidFill>
                <a:srgbClr val="FFFF00"/>
              </a:solidFill>
              <a:round/>
              <a:headEnd type="none" w="sm" len="sm"/>
              <a:tailEnd type="none" w="sm" len="sm"/>
            </a:ln>
          </p:spPr>
          <p:txBody>
            <a:bodyPr wrap="none" anchor="ctr"/>
            <a:lstStyle/>
            <a:p>
              <a:endParaRPr lang="ru-RU"/>
            </a:p>
          </p:txBody>
        </p:sp>
        <p:sp>
          <p:nvSpPr>
            <p:cNvPr id="46094" name="Line 26">
              <a:extLst>
                <a:ext uri="{FF2B5EF4-FFF2-40B4-BE49-F238E27FC236}">
                  <a16:creationId xmlns:a16="http://schemas.microsoft.com/office/drawing/2014/main" id="{7148DA7E-3D8D-4B9E-BB39-4BABDC693992}"/>
                </a:ext>
              </a:extLst>
            </p:cNvPr>
            <p:cNvSpPr>
              <a:spLocks noChangeAspect="1" noChangeShapeType="1"/>
            </p:cNvSpPr>
            <p:nvPr/>
          </p:nvSpPr>
          <p:spPr bwMode="auto">
            <a:xfrm rot="1050365">
              <a:off x="1591" y="453"/>
              <a:ext cx="3" cy="97"/>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p>
          </p:txBody>
        </p:sp>
        <p:sp>
          <p:nvSpPr>
            <p:cNvPr id="46095" name="Line 27">
              <a:extLst>
                <a:ext uri="{FF2B5EF4-FFF2-40B4-BE49-F238E27FC236}">
                  <a16:creationId xmlns:a16="http://schemas.microsoft.com/office/drawing/2014/main" id="{F610F648-AEDA-46DC-BB31-953CB75138B6}"/>
                </a:ext>
              </a:extLst>
            </p:cNvPr>
            <p:cNvSpPr>
              <a:spLocks noChangeAspect="1" noChangeShapeType="1"/>
            </p:cNvSpPr>
            <p:nvPr/>
          </p:nvSpPr>
          <p:spPr bwMode="auto">
            <a:xfrm rot="1050365" flipH="1">
              <a:off x="1492" y="418"/>
              <a:ext cx="22" cy="94"/>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p>
          </p:txBody>
        </p:sp>
        <p:sp>
          <p:nvSpPr>
            <p:cNvPr id="46096" name="Line 28">
              <a:extLst>
                <a:ext uri="{FF2B5EF4-FFF2-40B4-BE49-F238E27FC236}">
                  <a16:creationId xmlns:a16="http://schemas.microsoft.com/office/drawing/2014/main" id="{7F42A20B-9DF0-406F-9EC7-FDC825A2BB0E}"/>
                </a:ext>
              </a:extLst>
            </p:cNvPr>
            <p:cNvSpPr>
              <a:spLocks noChangeAspect="1" noChangeShapeType="1"/>
            </p:cNvSpPr>
            <p:nvPr/>
          </p:nvSpPr>
          <p:spPr bwMode="auto">
            <a:xfrm rot="1050365" flipH="1">
              <a:off x="1401" y="361"/>
              <a:ext cx="40" cy="88"/>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p>
          </p:txBody>
        </p:sp>
        <p:sp>
          <p:nvSpPr>
            <p:cNvPr id="46097" name="Line 29">
              <a:extLst>
                <a:ext uri="{FF2B5EF4-FFF2-40B4-BE49-F238E27FC236}">
                  <a16:creationId xmlns:a16="http://schemas.microsoft.com/office/drawing/2014/main" id="{2F436C33-B805-4B70-BF51-6E47268325A7}"/>
                </a:ext>
              </a:extLst>
            </p:cNvPr>
            <p:cNvSpPr>
              <a:spLocks noChangeAspect="1" noChangeShapeType="1"/>
            </p:cNvSpPr>
            <p:nvPr/>
          </p:nvSpPr>
          <p:spPr bwMode="auto">
            <a:xfrm rot="1050365" flipH="1">
              <a:off x="1316" y="285"/>
              <a:ext cx="60" cy="76"/>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p>
          </p:txBody>
        </p:sp>
        <p:sp>
          <p:nvSpPr>
            <p:cNvPr id="46098" name="Line 30">
              <a:extLst>
                <a:ext uri="{FF2B5EF4-FFF2-40B4-BE49-F238E27FC236}">
                  <a16:creationId xmlns:a16="http://schemas.microsoft.com/office/drawing/2014/main" id="{FA448C9C-370F-4ABB-8F38-6A90E895DFB1}"/>
                </a:ext>
              </a:extLst>
            </p:cNvPr>
            <p:cNvSpPr>
              <a:spLocks noChangeAspect="1" noChangeShapeType="1"/>
            </p:cNvSpPr>
            <p:nvPr/>
          </p:nvSpPr>
          <p:spPr bwMode="auto">
            <a:xfrm rot="1050365" flipH="1">
              <a:off x="1262" y="200"/>
              <a:ext cx="76" cy="58"/>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p>
          </p:txBody>
        </p:sp>
        <p:sp>
          <p:nvSpPr>
            <p:cNvPr id="46099" name="Line 31">
              <a:extLst>
                <a:ext uri="{FF2B5EF4-FFF2-40B4-BE49-F238E27FC236}">
                  <a16:creationId xmlns:a16="http://schemas.microsoft.com/office/drawing/2014/main" id="{CDA3F541-0D39-4347-B4DB-02664B55C319}"/>
                </a:ext>
              </a:extLst>
            </p:cNvPr>
            <p:cNvSpPr>
              <a:spLocks noChangeAspect="1" noChangeShapeType="1"/>
            </p:cNvSpPr>
            <p:nvPr/>
          </p:nvSpPr>
          <p:spPr bwMode="auto">
            <a:xfrm rot="1050365" flipH="1">
              <a:off x="1231" y="117"/>
              <a:ext cx="90" cy="32"/>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p>
          </p:txBody>
        </p:sp>
        <p:sp>
          <p:nvSpPr>
            <p:cNvPr id="46100" name="Line 32">
              <a:extLst>
                <a:ext uri="{FF2B5EF4-FFF2-40B4-BE49-F238E27FC236}">
                  <a16:creationId xmlns:a16="http://schemas.microsoft.com/office/drawing/2014/main" id="{1AC40890-9679-43B3-989A-6455B28C501B}"/>
                </a:ext>
              </a:extLst>
            </p:cNvPr>
            <p:cNvSpPr>
              <a:spLocks noChangeAspect="1" noChangeShapeType="1"/>
            </p:cNvSpPr>
            <p:nvPr/>
          </p:nvSpPr>
          <p:spPr bwMode="auto">
            <a:xfrm rot="1050365">
              <a:off x="1658" y="485"/>
              <a:ext cx="21" cy="86"/>
            </a:xfrm>
            <a:prstGeom prst="line">
              <a:avLst/>
            </a:prstGeom>
            <a:noFill/>
            <a:ln w="25400">
              <a:solidFill>
                <a:srgbClr val="FFFF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ru-RU"/>
            </a:p>
          </p:txBody>
        </p:sp>
      </p:grpSp>
      <p:sp>
        <p:nvSpPr>
          <p:cNvPr id="46089" name="Line 33">
            <a:extLst>
              <a:ext uri="{FF2B5EF4-FFF2-40B4-BE49-F238E27FC236}">
                <a16:creationId xmlns:a16="http://schemas.microsoft.com/office/drawing/2014/main" id="{CDEDD9FF-A865-4041-8111-46FA22387EAC}"/>
              </a:ext>
            </a:extLst>
          </p:cNvPr>
          <p:cNvSpPr>
            <a:spLocks noChangeShapeType="1"/>
          </p:cNvSpPr>
          <p:nvPr/>
        </p:nvSpPr>
        <p:spPr bwMode="auto">
          <a:xfrm>
            <a:off x="914400" y="2565400"/>
            <a:ext cx="2073275" cy="690563"/>
          </a:xfrm>
          <a:prstGeom prst="line">
            <a:avLst/>
          </a:prstGeom>
          <a:noFill/>
          <a:ln w="7620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46090" name="Text Box 34">
            <a:extLst>
              <a:ext uri="{FF2B5EF4-FFF2-40B4-BE49-F238E27FC236}">
                <a16:creationId xmlns:a16="http://schemas.microsoft.com/office/drawing/2014/main" id="{2097A8B2-632F-484D-8490-8725F4169B92}"/>
              </a:ext>
            </a:extLst>
          </p:cNvPr>
          <p:cNvSpPr txBox="1">
            <a:spLocks noChangeArrowheads="1"/>
          </p:cNvSpPr>
          <p:nvPr/>
        </p:nvSpPr>
        <p:spPr bwMode="auto">
          <a:xfrm>
            <a:off x="250825" y="3700463"/>
            <a:ext cx="2362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a:solidFill>
                  <a:srgbClr val="FFFF00"/>
                </a:solidFill>
                <a:latin typeface="Comic Sans MS" panose="030F0702030302020204" pitchFamily="66" charset="0"/>
              </a:rPr>
              <a:t>Коротковолновая солнечная радиация</a:t>
            </a:r>
            <a:endParaRPr lang="en-US" altLang="ru-RU">
              <a:solidFill>
                <a:srgbClr val="FFFF00"/>
              </a:solidFill>
              <a:latin typeface="Times New Roman" panose="02020603050405020304" pitchFamily="18" charset="0"/>
            </a:endParaRPr>
          </a:p>
        </p:txBody>
      </p:sp>
      <p:sp>
        <p:nvSpPr>
          <p:cNvPr id="46091" name="Text Box 35">
            <a:extLst>
              <a:ext uri="{FF2B5EF4-FFF2-40B4-BE49-F238E27FC236}">
                <a16:creationId xmlns:a16="http://schemas.microsoft.com/office/drawing/2014/main" id="{00D1D66E-A511-4349-A9FA-A1607EF80E1A}"/>
              </a:ext>
            </a:extLst>
          </p:cNvPr>
          <p:cNvSpPr txBox="1">
            <a:spLocks noChangeArrowheads="1"/>
          </p:cNvSpPr>
          <p:nvPr/>
        </p:nvSpPr>
        <p:spPr bwMode="auto">
          <a:xfrm>
            <a:off x="5780088" y="5397500"/>
            <a:ext cx="3054350" cy="1477963"/>
          </a:xfrm>
          <a:prstGeom prst="rect">
            <a:avLst/>
          </a:prstGeom>
          <a:noFill/>
          <a:ln w="9525">
            <a:solidFill>
              <a:srgbClr val="17F0F5"/>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a:solidFill>
                  <a:srgbClr val="17F0F5"/>
                </a:solidFill>
                <a:latin typeface="Comic Sans MS" panose="030F0702030302020204" pitchFamily="66" charset="0"/>
              </a:rPr>
              <a:t>Температура Земли определяется главным образом балансом между этими двумя составляющими</a:t>
            </a:r>
            <a:endParaRPr lang="en-US" altLang="ru-RU">
              <a:solidFill>
                <a:srgbClr val="17F0F5"/>
              </a:solidFill>
              <a:latin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1" descr="P1040711.JPG">
            <a:extLst>
              <a:ext uri="{FF2B5EF4-FFF2-40B4-BE49-F238E27FC236}">
                <a16:creationId xmlns:a16="http://schemas.microsoft.com/office/drawing/2014/main" id="{10F99DDB-576B-464D-981C-9DE740A1BCB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15188" y="142875"/>
            <a:ext cx="1795462"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Rectangle 3">
            <a:extLst>
              <a:ext uri="{FF2B5EF4-FFF2-40B4-BE49-F238E27FC236}">
                <a16:creationId xmlns:a16="http://schemas.microsoft.com/office/drawing/2014/main" id="{C04752FE-B4E8-4F88-BFFB-1C2C4F4E06B2}"/>
              </a:ext>
            </a:extLst>
          </p:cNvPr>
          <p:cNvSpPr>
            <a:spLocks noGrp="1" noRot="1" noChangeArrowheads="1"/>
          </p:cNvSpPr>
          <p:nvPr>
            <p:ph type="body" idx="1"/>
          </p:nvPr>
        </p:nvSpPr>
        <p:spPr>
          <a:xfrm>
            <a:off x="250825" y="908050"/>
            <a:ext cx="8321675" cy="5949950"/>
          </a:xfrm>
        </p:spPr>
        <p:txBody>
          <a:bodyPr/>
          <a:lstStyle/>
          <a:p>
            <a:pPr eaLnBrk="1" hangingPunct="1"/>
            <a:r>
              <a:rPr lang="en-AU" altLang="ru-RU" sz="2800">
                <a:solidFill>
                  <a:schemeClr val="bg1"/>
                </a:solidFill>
              </a:rPr>
              <a:t>Earth’s energy balance</a:t>
            </a:r>
          </a:p>
          <a:p>
            <a:pPr eaLnBrk="1" hangingPunct="1"/>
            <a:r>
              <a:rPr lang="en-AU" altLang="ru-RU" sz="2800">
                <a:solidFill>
                  <a:schemeClr val="bg1"/>
                </a:solidFill>
              </a:rPr>
              <a:t>Svante August Arrhenius  in 1896</a:t>
            </a:r>
            <a:br>
              <a:rPr lang="en-AU" altLang="ru-RU" sz="2800">
                <a:solidFill>
                  <a:schemeClr val="bg1"/>
                </a:solidFill>
              </a:rPr>
            </a:br>
            <a:endParaRPr lang="en-AU" altLang="ru-RU" sz="2800">
              <a:solidFill>
                <a:schemeClr val="bg1"/>
              </a:solidFill>
              <a:latin typeface="Times New Roman" panose="02020603050405020304" pitchFamily="18" charset="0"/>
            </a:endParaRPr>
          </a:p>
        </p:txBody>
      </p:sp>
      <p:pic>
        <p:nvPicPr>
          <p:cNvPr id="47108" name="Picture 4" descr="Arrhenius.jpg">
            <a:extLst>
              <a:ext uri="{FF2B5EF4-FFF2-40B4-BE49-F238E27FC236}">
                <a16:creationId xmlns:a16="http://schemas.microsoft.com/office/drawing/2014/main" id="{1E57502E-4E06-48DC-B7A4-F823D5EC6EF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071688"/>
            <a:ext cx="3659188" cy="464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Callout 7">
            <a:extLst>
              <a:ext uri="{FF2B5EF4-FFF2-40B4-BE49-F238E27FC236}">
                <a16:creationId xmlns:a16="http://schemas.microsoft.com/office/drawing/2014/main" id="{84A68538-86F2-48CB-B16A-9817896CCBC5}"/>
              </a:ext>
            </a:extLst>
          </p:cNvPr>
          <p:cNvSpPr/>
          <p:nvPr/>
        </p:nvSpPr>
        <p:spPr bwMode="auto">
          <a:xfrm>
            <a:off x="500063" y="1928813"/>
            <a:ext cx="3286125" cy="2071687"/>
          </a:xfrm>
          <a:prstGeom prst="wedgeEllipseCallout">
            <a:avLst>
              <a:gd name="adj1" fmla="val 111072"/>
              <a:gd name="adj2" fmla="val 38512"/>
            </a:avLst>
          </a:prstGeom>
          <a:solidFill>
            <a:schemeClr val="accent5">
              <a:lumMod val="90000"/>
            </a:schemeClr>
          </a:solidFill>
          <a:ln w="28575" cap="flat" cmpd="sng" algn="ctr">
            <a:solidFill>
              <a:srgbClr val="FFFF00"/>
            </a:solidFill>
            <a:prstDash val="solid"/>
            <a:round/>
            <a:headEnd type="none" w="med" len="med"/>
            <a:tailEnd type="none" w="med" len="med"/>
          </a:ln>
          <a:effec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AU" altLang="ru-RU">
              <a:solidFill>
                <a:schemeClr val="bg1"/>
              </a:solidFill>
            </a:endParaRPr>
          </a:p>
        </p:txBody>
      </p:sp>
      <p:sp>
        <p:nvSpPr>
          <p:cNvPr id="47110" name="TextBox 5">
            <a:extLst>
              <a:ext uri="{FF2B5EF4-FFF2-40B4-BE49-F238E27FC236}">
                <a16:creationId xmlns:a16="http://schemas.microsoft.com/office/drawing/2014/main" id="{0B306752-49A3-40E3-A03F-D0B6306CF6E3}"/>
              </a:ext>
            </a:extLst>
          </p:cNvPr>
          <p:cNvSpPr txBox="1">
            <a:spLocks noChangeArrowheads="1"/>
          </p:cNvSpPr>
          <p:nvPr/>
        </p:nvSpPr>
        <p:spPr bwMode="auto">
          <a:xfrm>
            <a:off x="785813" y="2357438"/>
            <a:ext cx="29940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ru-RU" sz="2000" b="1">
                <a:solidFill>
                  <a:schemeClr val="bg1"/>
                </a:solidFill>
                <a:latin typeface="Amienne" pitchFamily="82" charset="0"/>
              </a:rPr>
              <a:t>«</a:t>
            </a:r>
            <a:r>
              <a:rPr lang="ru-RU" altLang="ru-RU" sz="2000" b="1" i="1">
                <a:solidFill>
                  <a:schemeClr val="bg1"/>
                </a:solidFill>
                <a:latin typeface="Amienne" pitchFamily="82" charset="0"/>
              </a:rPr>
              <a:t>Температура Земли должна быть</a:t>
            </a:r>
          </a:p>
          <a:p>
            <a:pPr eaLnBrk="1" hangingPunct="1"/>
            <a:r>
              <a:rPr lang="ru-RU" altLang="ru-RU" sz="2000" b="1" i="1">
                <a:solidFill>
                  <a:schemeClr val="bg1"/>
                </a:solidFill>
                <a:latin typeface="Amienne" pitchFamily="82" charset="0"/>
              </a:rPr>
              <a:t>около </a:t>
            </a:r>
            <a:r>
              <a:rPr lang="ru-RU" altLang="ru-RU" sz="4000" b="1" i="1">
                <a:solidFill>
                  <a:schemeClr val="bg1"/>
                </a:solidFill>
                <a:latin typeface="Amienne" pitchFamily="82" charset="0"/>
              </a:rPr>
              <a:t>- </a:t>
            </a:r>
            <a:r>
              <a:rPr lang="ru-RU" altLang="ru-RU" sz="3600" b="1" i="1">
                <a:solidFill>
                  <a:schemeClr val="bg1"/>
                </a:solidFill>
                <a:latin typeface="Amienne" pitchFamily="82" charset="0"/>
              </a:rPr>
              <a:t>1</a:t>
            </a:r>
            <a:r>
              <a:rPr lang="en-US" altLang="ru-RU" sz="3600" b="1" i="1">
                <a:solidFill>
                  <a:schemeClr val="bg1"/>
                </a:solidFill>
                <a:latin typeface="Amienne" pitchFamily="82" charset="0"/>
              </a:rPr>
              <a:t>7</a:t>
            </a:r>
            <a:r>
              <a:rPr lang="ru-RU" altLang="ru-RU" sz="3600" b="1" i="1">
                <a:solidFill>
                  <a:schemeClr val="bg1"/>
                </a:solidFill>
                <a:latin typeface="Amienne" pitchFamily="82" charset="0"/>
              </a:rPr>
              <a:t> </a:t>
            </a:r>
            <a:r>
              <a:rPr lang="ru-RU" altLang="ru-RU" sz="2000" b="1" i="1">
                <a:solidFill>
                  <a:schemeClr val="bg1"/>
                </a:solidFill>
                <a:latin typeface="Amienne" pitchFamily="82" charset="0"/>
              </a:rPr>
              <a:t>град С»</a:t>
            </a:r>
            <a:endParaRPr lang="en-AU" altLang="ru-RU" sz="2000" b="1" i="1">
              <a:solidFill>
                <a:schemeClr val="bg1"/>
              </a:solidFill>
              <a:latin typeface="Amienne" pitchFamily="82" charset="0"/>
            </a:endParaRPr>
          </a:p>
        </p:txBody>
      </p:sp>
      <p:sp>
        <p:nvSpPr>
          <p:cNvPr id="47111" name="Cloud Callout 8">
            <a:extLst>
              <a:ext uri="{FF2B5EF4-FFF2-40B4-BE49-F238E27FC236}">
                <a16:creationId xmlns:a16="http://schemas.microsoft.com/office/drawing/2014/main" id="{5A10A984-D8A3-4492-8392-F37A490F7943}"/>
              </a:ext>
            </a:extLst>
          </p:cNvPr>
          <p:cNvSpPr>
            <a:spLocks noChangeArrowheads="1"/>
          </p:cNvSpPr>
          <p:nvPr/>
        </p:nvSpPr>
        <p:spPr bwMode="auto">
          <a:xfrm>
            <a:off x="6786563" y="1285875"/>
            <a:ext cx="1285875" cy="1500188"/>
          </a:xfrm>
          <a:prstGeom prst="cloudCallout">
            <a:avLst>
              <a:gd name="adj1" fmla="val -20833"/>
              <a:gd name="adj2" fmla="val 62500"/>
            </a:avLst>
          </a:prstGeom>
          <a:solidFill>
            <a:schemeClr val="accent1"/>
          </a:solidFill>
          <a:ln w="9525" algn="ctr">
            <a:solidFill>
              <a:schemeClr val="tx1"/>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ru-RU">
              <a:solidFill>
                <a:schemeClr val="bg1"/>
              </a:solidFill>
            </a:endParaRPr>
          </a:p>
        </p:txBody>
      </p:sp>
      <p:sp>
        <p:nvSpPr>
          <p:cNvPr id="47112" name="TextBox 9">
            <a:extLst>
              <a:ext uri="{FF2B5EF4-FFF2-40B4-BE49-F238E27FC236}">
                <a16:creationId xmlns:a16="http://schemas.microsoft.com/office/drawing/2014/main" id="{977BD63F-B7BC-41F8-9724-BBF66FDABDAA}"/>
              </a:ext>
            </a:extLst>
          </p:cNvPr>
          <p:cNvSpPr txBox="1">
            <a:spLocks noChangeArrowheads="1"/>
          </p:cNvSpPr>
          <p:nvPr/>
        </p:nvSpPr>
        <p:spPr bwMode="auto">
          <a:xfrm>
            <a:off x="7215188" y="1500188"/>
            <a:ext cx="642937"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AU" altLang="ru-RU" sz="8000" b="1">
                <a:solidFill>
                  <a:schemeClr val="bg1"/>
                </a:solidFill>
                <a:latin typeface="Amienne" pitchFamily="82" charset="0"/>
              </a:rPr>
              <a:t>?</a:t>
            </a:r>
          </a:p>
        </p:txBody>
      </p:sp>
      <p:pic>
        <p:nvPicPr>
          <p:cNvPr id="47113" name="Picture 10" descr="berg460c.JPG">
            <a:extLst>
              <a:ext uri="{FF2B5EF4-FFF2-40B4-BE49-F238E27FC236}">
                <a16:creationId xmlns:a16="http://schemas.microsoft.com/office/drawing/2014/main" id="{F500F329-B925-4C98-967E-0706B10BE7C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2875" y="4429125"/>
            <a:ext cx="4371975"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6A73BF45-13CB-4DC1-BA68-1EE91F57674E}"/>
              </a:ext>
            </a:extLst>
          </p:cNvPr>
          <p:cNvSpPr>
            <a:spLocks noGrp="1" noChangeArrowheads="1"/>
          </p:cNvSpPr>
          <p:nvPr>
            <p:ph type="title"/>
          </p:nvPr>
        </p:nvSpPr>
        <p:spPr>
          <a:xfrm>
            <a:off x="428625" y="285750"/>
            <a:ext cx="8229600" cy="1296988"/>
          </a:xfrm>
        </p:spPr>
        <p:txBody>
          <a:bodyPr/>
          <a:lstStyle/>
          <a:p>
            <a:pPr eaLnBrk="1" hangingPunct="1"/>
            <a:r>
              <a:rPr lang="ru-RU" altLang="ru-RU" b="1">
                <a:solidFill>
                  <a:schemeClr val="bg1"/>
                </a:solidFill>
                <a:latin typeface="Amienne" pitchFamily="82" charset="0"/>
              </a:rPr>
              <a:t>Расчет температуры Земли</a:t>
            </a:r>
            <a:r>
              <a:rPr lang="en-US" altLang="ru-RU"/>
              <a:t> </a:t>
            </a:r>
          </a:p>
        </p:txBody>
      </p:sp>
      <p:sp>
        <p:nvSpPr>
          <p:cNvPr id="48131" name="Rectangle 3">
            <a:extLst>
              <a:ext uri="{FF2B5EF4-FFF2-40B4-BE49-F238E27FC236}">
                <a16:creationId xmlns:a16="http://schemas.microsoft.com/office/drawing/2014/main" id="{19F96D3D-D737-4303-809D-A0DEE82819FD}"/>
              </a:ext>
            </a:extLst>
          </p:cNvPr>
          <p:cNvSpPr>
            <a:spLocks noGrp="1" noChangeArrowheads="1"/>
          </p:cNvSpPr>
          <p:nvPr>
            <p:ph type="body" idx="1"/>
          </p:nvPr>
        </p:nvSpPr>
        <p:spPr>
          <a:xfrm>
            <a:off x="539750" y="1341438"/>
            <a:ext cx="7772400" cy="5286375"/>
          </a:xfrm>
          <a:ln>
            <a:solidFill>
              <a:schemeClr val="bg1"/>
            </a:solidFill>
            <a:miter lim="800000"/>
            <a:headEnd/>
            <a:tailEnd/>
          </a:ln>
        </p:spPr>
        <p:txBody>
          <a:bodyPr/>
          <a:lstStyle/>
          <a:p>
            <a:pPr lvl="1" eaLnBrk="1" hangingPunct="1">
              <a:lnSpc>
                <a:spcPct val="90000"/>
              </a:lnSpc>
              <a:buFontTx/>
              <a:buNone/>
            </a:pPr>
            <a:r>
              <a:rPr lang="ru-RU" altLang="ru-RU" sz="2400">
                <a:solidFill>
                  <a:schemeClr val="bg1"/>
                </a:solidFill>
              </a:rPr>
              <a:t>Приходящая энергия (</a:t>
            </a:r>
            <a:r>
              <a:rPr lang="en-US" altLang="ru-RU" sz="2400">
                <a:solidFill>
                  <a:schemeClr val="bg1"/>
                </a:solidFill>
              </a:rPr>
              <a:t>S – </a:t>
            </a:r>
            <a:r>
              <a:rPr lang="ru-RU" altLang="ru-RU" sz="2400">
                <a:solidFill>
                  <a:schemeClr val="bg1"/>
                </a:solidFill>
              </a:rPr>
              <a:t>солнечная постоянная, </a:t>
            </a:r>
            <a:r>
              <a:rPr lang="en-US" altLang="ru-RU" sz="2400">
                <a:solidFill>
                  <a:schemeClr val="bg1"/>
                </a:solidFill>
                <a:latin typeface="Symbol" panose="05050102010706020507" pitchFamily="18" charset="2"/>
              </a:rPr>
              <a:t>a</a:t>
            </a:r>
            <a:r>
              <a:rPr lang="ru-RU" altLang="ru-RU" sz="2400">
                <a:solidFill>
                  <a:schemeClr val="bg1"/>
                </a:solidFill>
              </a:rPr>
              <a:t>- альбедо, или доля отраженной Землей радиации)</a:t>
            </a:r>
            <a:r>
              <a:rPr lang="en-US" altLang="ru-RU" sz="2400">
                <a:solidFill>
                  <a:schemeClr val="bg1"/>
                </a:solidFill>
              </a:rPr>
              <a:t> </a:t>
            </a:r>
            <a:r>
              <a:rPr lang="en-US" altLang="ru-RU" sz="2400">
                <a:solidFill>
                  <a:schemeClr val="bg1"/>
                </a:solidFill>
                <a:latin typeface="Symbol" panose="05050102010706020507" pitchFamily="18" charset="2"/>
              </a:rPr>
              <a:t>p</a:t>
            </a:r>
            <a:r>
              <a:rPr lang="en-US" altLang="ru-RU" sz="2400">
                <a:solidFill>
                  <a:schemeClr val="bg1"/>
                </a:solidFill>
              </a:rPr>
              <a:t>r</a:t>
            </a:r>
            <a:r>
              <a:rPr lang="en-US" altLang="ru-RU" sz="2400" baseline="30000">
                <a:solidFill>
                  <a:schemeClr val="bg1"/>
                </a:solidFill>
              </a:rPr>
              <a:t>2</a:t>
            </a:r>
            <a:r>
              <a:rPr lang="en-US" altLang="ru-RU" sz="2400">
                <a:solidFill>
                  <a:schemeClr val="bg1"/>
                </a:solidFill>
              </a:rPr>
              <a:t>S</a:t>
            </a:r>
            <a:r>
              <a:rPr lang="en-US" altLang="ru-RU" sz="2400">
                <a:solidFill>
                  <a:schemeClr val="bg1"/>
                </a:solidFill>
                <a:latin typeface="Symbol" panose="05050102010706020507" pitchFamily="18" charset="2"/>
              </a:rPr>
              <a:t>(1-a) = </a:t>
            </a:r>
            <a:r>
              <a:rPr lang="ru-RU" altLang="ru-RU" sz="2400">
                <a:solidFill>
                  <a:schemeClr val="bg1"/>
                </a:solidFill>
              </a:rPr>
              <a:t>Излучаемая энергия </a:t>
            </a:r>
            <a:r>
              <a:rPr lang="en-US" altLang="ru-RU" sz="2400">
                <a:solidFill>
                  <a:schemeClr val="bg1"/>
                </a:solidFill>
              </a:rPr>
              <a:t>4</a:t>
            </a:r>
            <a:r>
              <a:rPr lang="en-US" altLang="ru-RU" sz="2400">
                <a:solidFill>
                  <a:schemeClr val="bg1"/>
                </a:solidFill>
                <a:latin typeface="Symbol" panose="05050102010706020507" pitchFamily="18" charset="2"/>
              </a:rPr>
              <a:t>p</a:t>
            </a:r>
            <a:r>
              <a:rPr lang="en-US" altLang="ru-RU" sz="2400">
                <a:solidFill>
                  <a:schemeClr val="bg1"/>
                </a:solidFill>
              </a:rPr>
              <a:t>r</a:t>
            </a:r>
            <a:r>
              <a:rPr lang="en-US" altLang="ru-RU" sz="2400" baseline="30000">
                <a:solidFill>
                  <a:schemeClr val="bg1"/>
                </a:solidFill>
              </a:rPr>
              <a:t>2</a:t>
            </a:r>
            <a:r>
              <a:rPr lang="en-US" altLang="ru-RU" sz="2400">
                <a:solidFill>
                  <a:schemeClr val="bg1"/>
                </a:solidFill>
                <a:latin typeface="Symbol" panose="05050102010706020507" pitchFamily="18" charset="2"/>
              </a:rPr>
              <a:t>s</a:t>
            </a:r>
            <a:r>
              <a:rPr lang="en-US" altLang="ru-RU" sz="2400">
                <a:solidFill>
                  <a:schemeClr val="bg1"/>
                </a:solidFill>
              </a:rPr>
              <a:t>T</a:t>
            </a:r>
            <a:r>
              <a:rPr lang="en-US" altLang="ru-RU" sz="2400" baseline="-25000">
                <a:solidFill>
                  <a:schemeClr val="bg1"/>
                </a:solidFill>
              </a:rPr>
              <a:t>e</a:t>
            </a:r>
            <a:r>
              <a:rPr lang="en-US" altLang="ru-RU" sz="2400" baseline="30000">
                <a:solidFill>
                  <a:schemeClr val="bg1"/>
                </a:solidFill>
              </a:rPr>
              <a:t>4</a:t>
            </a:r>
          </a:p>
          <a:p>
            <a:pPr eaLnBrk="1" hangingPunct="1">
              <a:lnSpc>
                <a:spcPct val="90000"/>
              </a:lnSpc>
            </a:pPr>
            <a:r>
              <a:rPr lang="ru-RU" altLang="ru-RU" sz="2400">
                <a:solidFill>
                  <a:schemeClr val="bg1"/>
                </a:solidFill>
              </a:rPr>
              <a:t>Решение для</a:t>
            </a:r>
            <a:r>
              <a:rPr lang="en-US" altLang="ru-RU" sz="2400">
                <a:solidFill>
                  <a:schemeClr val="bg1"/>
                </a:solidFill>
              </a:rPr>
              <a:t> T</a:t>
            </a:r>
            <a:r>
              <a:rPr lang="en-US" altLang="ru-RU" sz="2400" baseline="-25000">
                <a:solidFill>
                  <a:schemeClr val="bg1"/>
                </a:solidFill>
              </a:rPr>
              <a:t>e</a:t>
            </a:r>
            <a:endParaRPr lang="ru-RU" altLang="ru-RU" sz="2400" baseline="-25000">
              <a:solidFill>
                <a:schemeClr val="bg1"/>
              </a:solidFill>
            </a:endParaRPr>
          </a:p>
          <a:p>
            <a:pPr eaLnBrk="1" hangingPunct="1">
              <a:lnSpc>
                <a:spcPct val="90000"/>
              </a:lnSpc>
              <a:buFont typeface="Arial" panose="020B0604020202020204" pitchFamily="34" charset="0"/>
              <a:buNone/>
            </a:pPr>
            <a:endParaRPr lang="en-US" altLang="ru-RU" sz="2800">
              <a:solidFill>
                <a:schemeClr val="bg1"/>
              </a:solidFill>
            </a:endParaRPr>
          </a:p>
          <a:p>
            <a:pPr lvl="1" eaLnBrk="1" hangingPunct="1">
              <a:lnSpc>
                <a:spcPct val="90000"/>
              </a:lnSpc>
              <a:buFontTx/>
              <a:buNone/>
            </a:pPr>
            <a:r>
              <a:rPr lang="en-US" altLang="ru-RU" sz="2400">
                <a:solidFill>
                  <a:schemeClr val="bg1"/>
                </a:solidFill>
              </a:rPr>
              <a:t>(S/4)</a:t>
            </a:r>
            <a:r>
              <a:rPr lang="en-US" altLang="ru-RU" sz="2400">
                <a:solidFill>
                  <a:schemeClr val="bg1"/>
                </a:solidFill>
                <a:latin typeface="Symbol" panose="05050102010706020507" pitchFamily="18" charset="2"/>
              </a:rPr>
              <a:t>(1-a) = </a:t>
            </a:r>
            <a:r>
              <a:rPr lang="en-US" altLang="ru-RU" sz="2400">
                <a:solidFill>
                  <a:schemeClr val="bg1"/>
                </a:solidFill>
              </a:rPr>
              <a:t>T</a:t>
            </a:r>
            <a:r>
              <a:rPr lang="en-US" altLang="ru-RU" sz="2400" baseline="-25000">
                <a:solidFill>
                  <a:schemeClr val="bg1"/>
                </a:solidFill>
              </a:rPr>
              <a:t>e</a:t>
            </a:r>
            <a:r>
              <a:rPr lang="en-US" altLang="ru-RU" sz="2400" baseline="30000">
                <a:solidFill>
                  <a:schemeClr val="bg1"/>
                </a:solidFill>
              </a:rPr>
              <a:t>4</a:t>
            </a:r>
          </a:p>
          <a:p>
            <a:pPr lvl="1" eaLnBrk="1" hangingPunct="1">
              <a:lnSpc>
                <a:spcPct val="90000"/>
              </a:lnSpc>
              <a:buFontTx/>
              <a:buNone/>
            </a:pPr>
            <a:r>
              <a:rPr lang="en-US" altLang="ru-RU" sz="2400">
                <a:solidFill>
                  <a:schemeClr val="bg1"/>
                </a:solidFill>
                <a:latin typeface="Symbol" panose="05050102010706020507" pitchFamily="18" charset="2"/>
              </a:rPr>
              <a:t>          s</a:t>
            </a:r>
            <a:endParaRPr lang="en-US" altLang="ru-RU" baseline="-25000">
              <a:solidFill>
                <a:schemeClr val="bg1"/>
              </a:solidFill>
            </a:endParaRPr>
          </a:p>
          <a:p>
            <a:pPr eaLnBrk="1" hangingPunct="1">
              <a:lnSpc>
                <a:spcPct val="90000"/>
              </a:lnSpc>
            </a:pPr>
            <a:endParaRPr lang="en-US" altLang="ru-RU" sz="2800" baseline="-25000"/>
          </a:p>
          <a:p>
            <a:pPr lvl="1" eaLnBrk="1" hangingPunct="1">
              <a:lnSpc>
                <a:spcPct val="90000"/>
              </a:lnSpc>
              <a:buFontTx/>
              <a:buNone/>
            </a:pPr>
            <a:r>
              <a:rPr lang="en-US" altLang="ru-RU" sz="2400">
                <a:solidFill>
                  <a:schemeClr val="bg1"/>
                </a:solidFill>
              </a:rPr>
              <a:t>T</a:t>
            </a:r>
            <a:r>
              <a:rPr lang="en-US" altLang="ru-RU" sz="2400" baseline="-25000">
                <a:solidFill>
                  <a:schemeClr val="bg1"/>
                </a:solidFill>
              </a:rPr>
              <a:t>e</a:t>
            </a:r>
            <a:r>
              <a:rPr lang="en-US" altLang="ru-RU" sz="2400">
                <a:solidFill>
                  <a:schemeClr val="bg1"/>
                </a:solidFill>
              </a:rPr>
              <a:t>= 256K </a:t>
            </a:r>
            <a:r>
              <a:rPr lang="en-US" altLang="ru-RU" sz="2400">
                <a:solidFill>
                  <a:srgbClr val="00B0F0"/>
                </a:solidFill>
              </a:rPr>
              <a:t>(-17</a:t>
            </a:r>
            <a:r>
              <a:rPr lang="en-US" altLang="ru-RU" sz="2400">
                <a:solidFill>
                  <a:srgbClr val="00B0F0"/>
                </a:solidFill>
                <a:cs typeface="Times New Roman" panose="02020603050405020304" pitchFamily="18" charset="0"/>
              </a:rPr>
              <a:t>°</a:t>
            </a:r>
            <a:r>
              <a:rPr lang="en-US" altLang="ru-RU" sz="2400">
                <a:solidFill>
                  <a:srgbClr val="00B0F0"/>
                </a:solidFill>
              </a:rPr>
              <a:t>C</a:t>
            </a:r>
            <a:r>
              <a:rPr lang="en-US" altLang="ru-RU" sz="2400">
                <a:solidFill>
                  <a:schemeClr val="bg1"/>
                </a:solidFill>
              </a:rPr>
              <a:t>)</a:t>
            </a:r>
            <a:endParaRPr lang="ru-RU" altLang="ru-RU" sz="2400">
              <a:solidFill>
                <a:schemeClr val="bg1"/>
              </a:solidFill>
            </a:endParaRPr>
          </a:p>
          <a:p>
            <a:pPr lvl="1" eaLnBrk="1" hangingPunct="1">
              <a:lnSpc>
                <a:spcPct val="90000"/>
              </a:lnSpc>
              <a:buFontTx/>
              <a:buNone/>
            </a:pPr>
            <a:endParaRPr lang="ru-RU" altLang="ru-RU" sz="2400">
              <a:solidFill>
                <a:schemeClr val="bg1"/>
              </a:solidFill>
            </a:endParaRPr>
          </a:p>
          <a:p>
            <a:pPr lvl="1" eaLnBrk="1" hangingPunct="1">
              <a:lnSpc>
                <a:spcPct val="90000"/>
              </a:lnSpc>
              <a:buFontTx/>
              <a:buNone/>
            </a:pPr>
            <a:r>
              <a:rPr lang="ru-RU" altLang="ru-RU" sz="2400">
                <a:solidFill>
                  <a:schemeClr val="bg1"/>
                </a:solidFill>
              </a:rPr>
              <a:t>Но средняя температура Земли около </a:t>
            </a:r>
            <a:r>
              <a:rPr lang="ru-RU" altLang="ru-RU" sz="2400">
                <a:solidFill>
                  <a:srgbClr val="FF0000"/>
                </a:solidFill>
              </a:rPr>
              <a:t>+15</a:t>
            </a:r>
            <a:r>
              <a:rPr lang="en-US" altLang="ru-RU" sz="2400">
                <a:solidFill>
                  <a:srgbClr val="FF0000"/>
                </a:solidFill>
                <a:cs typeface="Times New Roman" panose="02020603050405020304" pitchFamily="18" charset="0"/>
              </a:rPr>
              <a:t>°</a:t>
            </a:r>
            <a:r>
              <a:rPr lang="en-US" altLang="ru-RU" sz="2400">
                <a:solidFill>
                  <a:srgbClr val="FF0000"/>
                </a:solidFill>
              </a:rPr>
              <a:t>C</a:t>
            </a:r>
            <a:r>
              <a:rPr lang="ru-RU" altLang="ru-RU" sz="2400">
                <a:solidFill>
                  <a:srgbClr val="FF0000"/>
                </a:solidFill>
              </a:rPr>
              <a:t> </a:t>
            </a:r>
            <a:r>
              <a:rPr lang="ru-RU" altLang="ru-RU" sz="2400">
                <a:solidFill>
                  <a:schemeClr val="bg1"/>
                </a:solidFill>
              </a:rPr>
              <a:t>!</a:t>
            </a:r>
          </a:p>
          <a:p>
            <a:pPr lvl="1" eaLnBrk="1" hangingPunct="1">
              <a:lnSpc>
                <a:spcPct val="90000"/>
              </a:lnSpc>
              <a:buFontTx/>
              <a:buNone/>
            </a:pPr>
            <a:endParaRPr lang="ru-RU" altLang="ru-RU" sz="2400">
              <a:solidFill>
                <a:schemeClr val="bg1"/>
              </a:solidFill>
            </a:endParaRPr>
          </a:p>
          <a:p>
            <a:pPr lvl="1" eaLnBrk="1" hangingPunct="1">
              <a:lnSpc>
                <a:spcPct val="90000"/>
              </a:lnSpc>
              <a:buFontTx/>
              <a:buNone/>
            </a:pPr>
            <a:endParaRPr lang="en-US" altLang="ru-RU" sz="2400">
              <a:solidFill>
                <a:schemeClr val="bg1"/>
              </a:solidFill>
            </a:endParaRPr>
          </a:p>
          <a:p>
            <a:pPr lvl="1" eaLnBrk="1" hangingPunct="1">
              <a:lnSpc>
                <a:spcPct val="90000"/>
              </a:lnSpc>
              <a:buFontTx/>
              <a:buNone/>
            </a:pPr>
            <a:endParaRPr lang="en-US" altLang="ru-RU" sz="2400">
              <a:solidFill>
                <a:srgbClr val="99FF99"/>
              </a:solidFill>
            </a:endParaRPr>
          </a:p>
        </p:txBody>
      </p:sp>
      <p:sp>
        <p:nvSpPr>
          <p:cNvPr id="48132" name="Line 4">
            <a:extLst>
              <a:ext uri="{FF2B5EF4-FFF2-40B4-BE49-F238E27FC236}">
                <a16:creationId xmlns:a16="http://schemas.microsoft.com/office/drawing/2014/main" id="{754951CD-BF2D-454D-A54B-37AECA026866}"/>
              </a:ext>
            </a:extLst>
          </p:cNvPr>
          <p:cNvSpPr>
            <a:spLocks noChangeShapeType="1"/>
          </p:cNvSpPr>
          <p:nvPr/>
        </p:nvSpPr>
        <p:spPr bwMode="auto">
          <a:xfrm>
            <a:off x="1371600" y="3810000"/>
            <a:ext cx="1295400"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8133" name="Text Box 5">
            <a:extLst>
              <a:ext uri="{FF2B5EF4-FFF2-40B4-BE49-F238E27FC236}">
                <a16:creationId xmlns:a16="http://schemas.microsoft.com/office/drawing/2014/main" id="{CA9CAF36-463F-4336-BE7C-7E0C71192AE0}"/>
              </a:ext>
            </a:extLst>
          </p:cNvPr>
          <p:cNvSpPr txBox="1">
            <a:spLocks noChangeArrowheads="1"/>
          </p:cNvSpPr>
          <p:nvPr/>
        </p:nvSpPr>
        <p:spPr bwMode="auto">
          <a:xfrm>
            <a:off x="4267200" y="3352800"/>
            <a:ext cx="42672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buFont typeface="Symbol" panose="05050102010706020507" pitchFamily="18" charset="2"/>
              <a:buChar char="s"/>
            </a:pPr>
            <a:r>
              <a:rPr lang="en-US" altLang="ru-RU">
                <a:solidFill>
                  <a:schemeClr val="bg1"/>
                </a:solidFill>
                <a:cs typeface="Times New Roman" panose="02020603050405020304" pitchFamily="18" charset="0"/>
              </a:rPr>
              <a:t> = 5.67 x 10</a:t>
            </a:r>
            <a:r>
              <a:rPr lang="en-US" altLang="ru-RU" baseline="30000">
                <a:solidFill>
                  <a:schemeClr val="bg1"/>
                </a:solidFill>
                <a:cs typeface="Times New Roman" panose="02020603050405020304" pitchFamily="18" charset="0"/>
              </a:rPr>
              <a:t>-8 </a:t>
            </a:r>
            <a:r>
              <a:rPr lang="ru-RU" altLang="ru-RU">
                <a:solidFill>
                  <a:schemeClr val="bg1"/>
                </a:solidFill>
                <a:cs typeface="Times New Roman" panose="02020603050405020304" pitchFamily="18" charset="0"/>
              </a:rPr>
              <a:t>Вт</a:t>
            </a:r>
            <a:r>
              <a:rPr lang="en-US" altLang="ru-RU">
                <a:solidFill>
                  <a:schemeClr val="bg1"/>
                </a:solidFill>
                <a:cs typeface="Times New Roman" panose="02020603050405020304" pitchFamily="18" charset="0"/>
              </a:rPr>
              <a:t>/</a:t>
            </a:r>
            <a:r>
              <a:rPr lang="ru-RU" altLang="ru-RU">
                <a:solidFill>
                  <a:schemeClr val="bg1"/>
                </a:solidFill>
                <a:cs typeface="Times New Roman" panose="02020603050405020304" pitchFamily="18" charset="0"/>
              </a:rPr>
              <a:t>м</a:t>
            </a:r>
            <a:r>
              <a:rPr lang="en-US" altLang="ru-RU" baseline="30000">
                <a:solidFill>
                  <a:schemeClr val="bg1"/>
                </a:solidFill>
                <a:cs typeface="Times New Roman" panose="02020603050405020304" pitchFamily="18" charset="0"/>
              </a:rPr>
              <a:t>2 </a:t>
            </a:r>
            <a:r>
              <a:rPr lang="en-US" altLang="ru-RU">
                <a:solidFill>
                  <a:schemeClr val="bg1"/>
                </a:solidFill>
                <a:cs typeface="Times New Roman" panose="02020603050405020304" pitchFamily="18" charset="0"/>
              </a:rPr>
              <a:t>K</a:t>
            </a:r>
            <a:r>
              <a:rPr lang="en-US" altLang="ru-RU" baseline="30000">
                <a:solidFill>
                  <a:schemeClr val="bg1"/>
                </a:solidFill>
                <a:cs typeface="Times New Roman" panose="02020603050405020304" pitchFamily="18" charset="0"/>
              </a:rPr>
              <a:t>4</a:t>
            </a:r>
            <a:endParaRPr lang="en-US" altLang="ru-RU">
              <a:solidFill>
                <a:schemeClr val="bg1"/>
              </a:solidFill>
              <a:cs typeface="Times New Roman" panose="02020603050405020304" pitchFamily="18" charset="0"/>
            </a:endParaRPr>
          </a:p>
          <a:p>
            <a:pPr eaLnBrk="1" hangingPunct="1">
              <a:spcBef>
                <a:spcPct val="50000"/>
              </a:spcBef>
            </a:pPr>
            <a:endParaRPr lang="en-US" altLang="ru-RU"/>
          </a:p>
        </p:txBody>
      </p:sp>
      <p:sp>
        <p:nvSpPr>
          <p:cNvPr id="48134" name="Text Box 6">
            <a:extLst>
              <a:ext uri="{FF2B5EF4-FFF2-40B4-BE49-F238E27FC236}">
                <a16:creationId xmlns:a16="http://schemas.microsoft.com/office/drawing/2014/main" id="{AB948719-3B01-4B54-A62C-28440FBD9AC2}"/>
              </a:ext>
            </a:extLst>
          </p:cNvPr>
          <p:cNvSpPr txBox="1">
            <a:spLocks noChangeArrowheads="1"/>
          </p:cNvSpPr>
          <p:nvPr/>
        </p:nvSpPr>
        <p:spPr bwMode="auto">
          <a:xfrm>
            <a:off x="4572000" y="3733800"/>
            <a:ext cx="3810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ru-RU">
                <a:solidFill>
                  <a:schemeClr val="bg1"/>
                </a:solidFill>
                <a:cs typeface="Times New Roman" panose="02020603050405020304" pitchFamily="18" charset="0"/>
              </a:rPr>
              <a:t>= </a:t>
            </a:r>
            <a:r>
              <a:rPr lang="ru-RU" altLang="ru-RU">
                <a:solidFill>
                  <a:schemeClr val="bg1"/>
                </a:solidFill>
                <a:cs typeface="Times New Roman" panose="02020603050405020304" pitchFamily="18" charset="0"/>
              </a:rPr>
              <a:t>константа Стефана-Больцмана</a:t>
            </a:r>
            <a:endParaRPr lang="en-US" altLang="ru-RU">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35443898-F732-479C-A7A2-54E0C64F2893}"/>
              </a:ext>
            </a:extLst>
          </p:cNvPr>
          <p:cNvSpPr>
            <a:spLocks noGrp="1" noChangeArrowheads="1"/>
          </p:cNvSpPr>
          <p:nvPr>
            <p:ph type="title" idx="4294967295"/>
          </p:nvPr>
        </p:nvSpPr>
        <p:spPr>
          <a:xfrm>
            <a:off x="428625" y="142875"/>
            <a:ext cx="8229600" cy="939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sz="3600" dirty="0" err="1">
                <a:solidFill>
                  <a:schemeClr val="bg1"/>
                </a:solidFill>
                <a:effectLst/>
                <a:latin typeface="Comic Sans MS" panose="030F0702030302020204" pitchFamily="66" charset="0"/>
              </a:rPr>
              <a:t>Палеотемпературы</a:t>
            </a:r>
            <a:r>
              <a:rPr lang="ru-RU" altLang="ru-RU" sz="3600" dirty="0">
                <a:solidFill>
                  <a:schemeClr val="bg1"/>
                </a:solidFill>
                <a:effectLst/>
                <a:latin typeface="Comic Sans MS" panose="030F0702030302020204" pitchFamily="66" charset="0"/>
              </a:rPr>
              <a:t>: парадокс «молодого солнца»</a:t>
            </a:r>
            <a:endParaRPr lang="en-US" altLang="ru-RU" sz="3600" dirty="0">
              <a:solidFill>
                <a:schemeClr val="bg1"/>
              </a:solidFill>
              <a:effectLst/>
              <a:latin typeface="Comic Sans MS" panose="030F0702030302020204" pitchFamily="66" charset="0"/>
            </a:endParaRPr>
          </a:p>
        </p:txBody>
      </p:sp>
      <p:pic>
        <p:nvPicPr>
          <p:cNvPr id="5"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D5A426FD-4B7F-4B90-BDFA-D8C45DEF3D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a:extLst>
              <a:ext uri="{FF2B5EF4-FFF2-40B4-BE49-F238E27FC236}">
                <a16:creationId xmlns:a16="http://schemas.microsoft.com/office/drawing/2014/main" id="{661C47E7-EFFD-4A3F-8D5E-8534B1FF1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332" y="1556792"/>
            <a:ext cx="8100186" cy="4493072"/>
          </a:xfrm>
          <a:prstGeom prst="rect">
            <a:avLst/>
          </a:prstGeom>
        </p:spPr>
      </p:pic>
      <p:sp>
        <p:nvSpPr>
          <p:cNvPr id="8" name="TextBox 7">
            <a:extLst>
              <a:ext uri="{FF2B5EF4-FFF2-40B4-BE49-F238E27FC236}">
                <a16:creationId xmlns:a16="http://schemas.microsoft.com/office/drawing/2014/main" id="{4695E83D-9A00-4C02-B5E9-3B927064E009}"/>
              </a:ext>
            </a:extLst>
          </p:cNvPr>
          <p:cNvSpPr txBox="1"/>
          <p:nvPr/>
        </p:nvSpPr>
        <p:spPr>
          <a:xfrm>
            <a:off x="498660" y="6137975"/>
            <a:ext cx="4587240" cy="400110"/>
          </a:xfrm>
          <a:prstGeom prst="rect">
            <a:avLst/>
          </a:prstGeom>
          <a:noFill/>
        </p:spPr>
        <p:txBody>
          <a:bodyPr wrap="square">
            <a:spAutoFit/>
          </a:bodyPr>
          <a:lstStyle/>
          <a:p>
            <a:r>
              <a:rPr lang="ru-RU" sz="1000" dirty="0">
                <a:solidFill>
                  <a:schemeClr val="bg1"/>
                </a:solidFill>
              </a:rPr>
              <a:t>By </a:t>
            </a:r>
            <a:r>
              <a:rPr lang="ru-RU" sz="1000" dirty="0" err="1">
                <a:solidFill>
                  <a:schemeClr val="bg1"/>
                </a:solidFill>
              </a:rPr>
              <a:t>Gretashum</a:t>
            </a:r>
            <a:r>
              <a:rPr lang="ru-RU" sz="1000" dirty="0">
                <a:solidFill>
                  <a:schemeClr val="bg1"/>
                </a:solidFill>
              </a:rPr>
              <a:t> - </a:t>
            </a:r>
            <a:r>
              <a:rPr lang="ru-RU" sz="1000" dirty="0" err="1">
                <a:solidFill>
                  <a:schemeClr val="bg1"/>
                </a:solidFill>
              </a:rPr>
              <a:t>Own</a:t>
            </a:r>
            <a:r>
              <a:rPr lang="ru-RU" sz="1000" dirty="0">
                <a:solidFill>
                  <a:schemeClr val="bg1"/>
                </a:solidFill>
              </a:rPr>
              <a:t> work, CC BY-SA 4.0, https://commons.wikimedia.org/w/index.php?curid=79674471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8B951-FD76-4A87-5226-A1EAF716EC78}"/>
            </a:ext>
          </a:extLst>
        </p:cNvPr>
        <p:cNvGrpSpPr/>
        <p:nvPr/>
      </p:nvGrpSpPr>
      <p:grpSpPr>
        <a:xfrm>
          <a:off x="0" y="0"/>
          <a:ext cx="0" cy="0"/>
          <a:chOff x="0" y="0"/>
          <a:chExt cx="0" cy="0"/>
        </a:xfrm>
      </p:grpSpPr>
      <p:sp>
        <p:nvSpPr>
          <p:cNvPr id="8194" name="Rectangle 2">
            <a:extLst>
              <a:ext uri="{FF2B5EF4-FFF2-40B4-BE49-F238E27FC236}">
                <a16:creationId xmlns:a16="http://schemas.microsoft.com/office/drawing/2014/main" id="{78CA9291-A1D1-4DC9-7FAB-3F3BFBF6CEEB}"/>
              </a:ext>
            </a:extLst>
          </p:cNvPr>
          <p:cNvSpPr>
            <a:spLocks noGrp="1" noChangeArrowheads="1"/>
          </p:cNvSpPr>
          <p:nvPr>
            <p:ph type="title" idx="4294967295"/>
          </p:nvPr>
        </p:nvSpPr>
        <p:spPr>
          <a:xfrm>
            <a:off x="0" y="142875"/>
            <a:ext cx="9036496" cy="939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sz="3600" dirty="0">
                <a:solidFill>
                  <a:schemeClr val="bg1"/>
                </a:solidFill>
                <a:latin typeface="Comic Sans MS" panose="030F0702030302020204" pitchFamily="66" charset="0"/>
              </a:rPr>
              <a:t>Т</a:t>
            </a:r>
            <a:r>
              <a:rPr lang="ru-RU" altLang="ru-RU" sz="3600" dirty="0">
                <a:solidFill>
                  <a:schemeClr val="bg1"/>
                </a:solidFill>
                <a:effectLst/>
                <a:latin typeface="Comic Sans MS" panose="030F0702030302020204" pitchFamily="66" charset="0"/>
              </a:rPr>
              <a:t>емпература через 7 млрд лет:</a:t>
            </a:r>
            <a:br>
              <a:rPr lang="ru-RU" altLang="ru-RU" sz="3600" dirty="0">
                <a:solidFill>
                  <a:schemeClr val="bg1"/>
                </a:solidFill>
                <a:effectLst/>
                <a:latin typeface="Comic Sans MS" panose="030F0702030302020204" pitchFamily="66" charset="0"/>
              </a:rPr>
            </a:br>
            <a:r>
              <a:rPr lang="ru-RU" altLang="ru-RU" sz="2000" dirty="0">
                <a:solidFill>
                  <a:schemeClr val="bg1"/>
                </a:solidFill>
                <a:effectLst/>
                <a:latin typeface="Comic Sans MS" panose="030F0702030302020204" pitchFamily="66" charset="0"/>
              </a:rPr>
              <a:t>превращение Солнца -звезды «среднего возраста» в «красный гигант»</a:t>
            </a:r>
            <a:endParaRPr lang="en-US" altLang="ru-RU" sz="2000" dirty="0">
              <a:solidFill>
                <a:schemeClr val="bg1"/>
              </a:solidFill>
              <a:effectLst/>
              <a:latin typeface="Comic Sans MS" panose="030F0702030302020204" pitchFamily="66" charset="0"/>
            </a:endParaRPr>
          </a:p>
        </p:txBody>
      </p:sp>
      <p:pic>
        <p:nvPicPr>
          <p:cNvPr id="5"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F9E23CA4-750E-BDA8-3879-3717D0AA16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4790421-91D3-C7D0-EDDA-C980FC5CF7B1}"/>
              </a:ext>
            </a:extLst>
          </p:cNvPr>
          <p:cNvSpPr txBox="1"/>
          <p:nvPr/>
        </p:nvSpPr>
        <p:spPr>
          <a:xfrm>
            <a:off x="183352" y="6158634"/>
            <a:ext cx="8277079" cy="707886"/>
          </a:xfrm>
          <a:prstGeom prst="rect">
            <a:avLst/>
          </a:prstGeom>
          <a:noFill/>
        </p:spPr>
        <p:txBody>
          <a:bodyPr wrap="square">
            <a:spAutoFit/>
          </a:bodyPr>
          <a:lstStyle/>
          <a:p>
            <a:r>
              <a:rPr lang="en-US" sz="1000" dirty="0">
                <a:solidFill>
                  <a:schemeClr val="bg1"/>
                </a:solidFill>
                <a:hlinkClick r:id="rId3"/>
              </a:rPr>
              <a:t>https://aasnova.org/2020/11/25/the-eventual-fate-of-our-solar-system/</a:t>
            </a:r>
            <a:endParaRPr lang="ru-RU" sz="1000" dirty="0">
              <a:solidFill>
                <a:schemeClr val="bg1"/>
              </a:solidFill>
            </a:endParaRPr>
          </a:p>
          <a:p>
            <a:r>
              <a:rPr lang="en-US" sz="1000" dirty="0">
                <a:solidFill>
                  <a:schemeClr val="bg1"/>
                </a:solidFill>
              </a:rPr>
              <a:t>The Great Inequality and the Dynamical Disintegration of the Outer Solar System,” Jon K. Zink et al 2020 AJ 160 232. doi:10.3847/1538-3881/abb8de</a:t>
            </a:r>
            <a:endParaRPr lang="ru-RU" sz="1000" dirty="0">
              <a:solidFill>
                <a:schemeClr val="bg1"/>
              </a:solidFill>
            </a:endParaRPr>
          </a:p>
          <a:p>
            <a:r>
              <a:rPr lang="en-US" sz="1000" dirty="0">
                <a:solidFill>
                  <a:schemeClr val="bg1"/>
                </a:solidFill>
              </a:rPr>
              <a:t>https://futurism.com/death-from-the-skies-how-our-solar-system-will-die</a:t>
            </a:r>
            <a:endParaRPr lang="ru-RU" sz="1000" dirty="0">
              <a:solidFill>
                <a:schemeClr val="bg1"/>
              </a:solidFill>
            </a:endParaRPr>
          </a:p>
        </p:txBody>
      </p:sp>
      <p:pic>
        <p:nvPicPr>
          <p:cNvPr id="4" name="Рисунок 3">
            <a:extLst>
              <a:ext uri="{FF2B5EF4-FFF2-40B4-BE49-F238E27FC236}">
                <a16:creationId xmlns:a16="http://schemas.microsoft.com/office/drawing/2014/main" id="{61609E6D-0003-F5E6-7079-1C9E2D2C25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3" y="1332755"/>
            <a:ext cx="8647364" cy="4260285"/>
          </a:xfrm>
          <a:prstGeom prst="rect">
            <a:avLst/>
          </a:prstGeom>
        </p:spPr>
      </p:pic>
      <p:pic>
        <p:nvPicPr>
          <p:cNvPr id="7" name="Рисунок 6">
            <a:extLst>
              <a:ext uri="{FF2B5EF4-FFF2-40B4-BE49-F238E27FC236}">
                <a16:creationId xmlns:a16="http://schemas.microsoft.com/office/drawing/2014/main" id="{FD0116E9-B929-EFC9-DFFB-49237270E7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1920" y="4365104"/>
            <a:ext cx="2915816" cy="1823357"/>
          </a:xfrm>
          <a:prstGeom prst="rect">
            <a:avLst/>
          </a:prstGeom>
        </p:spPr>
      </p:pic>
      <p:sp>
        <p:nvSpPr>
          <p:cNvPr id="10" name="Rectangle 2">
            <a:extLst>
              <a:ext uri="{FF2B5EF4-FFF2-40B4-BE49-F238E27FC236}">
                <a16:creationId xmlns:a16="http://schemas.microsoft.com/office/drawing/2014/main" id="{0B124C7E-80CA-B1DC-5003-380A755C7693}"/>
              </a:ext>
            </a:extLst>
          </p:cNvPr>
          <p:cNvSpPr txBox="1">
            <a:spLocks noChangeArrowheads="1"/>
          </p:cNvSpPr>
          <p:nvPr/>
        </p:nvSpPr>
        <p:spPr bwMode="auto">
          <a:xfrm>
            <a:off x="4860032" y="5627712"/>
            <a:ext cx="2098576" cy="5758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ru-RU" altLang="ru-RU" sz="2400" dirty="0">
                <a:solidFill>
                  <a:schemeClr val="bg1"/>
                </a:solidFill>
                <a:latin typeface="Comic Sans MS" panose="030F0702030302020204" pitchFamily="66" charset="0"/>
              </a:rPr>
              <a:t>Земля</a:t>
            </a:r>
            <a:endParaRPr lang="en-US" altLang="ru-RU" sz="24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2066161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7964AA8E-9D39-494D-BECB-ABBDD51F7553}"/>
              </a:ext>
            </a:extLst>
          </p:cNvPr>
          <p:cNvSpPr>
            <a:spLocks noGrp="1" noChangeArrowheads="1"/>
          </p:cNvSpPr>
          <p:nvPr>
            <p:ph type="title" idx="4294967295"/>
          </p:nvPr>
        </p:nvSpPr>
        <p:spPr>
          <a:xfrm>
            <a:off x="457200" y="255588"/>
            <a:ext cx="8229600" cy="958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sz="3600" dirty="0" err="1">
                <a:solidFill>
                  <a:schemeClr val="bg1"/>
                </a:solidFill>
                <a:effectLst/>
                <a:latin typeface="Comic Sans MS" panose="030F0702030302020204" pitchFamily="66" charset="0"/>
              </a:rPr>
              <a:t>Палеотемпературы</a:t>
            </a:r>
            <a:r>
              <a:rPr lang="ru-RU" altLang="ru-RU" sz="3600" dirty="0">
                <a:solidFill>
                  <a:schemeClr val="bg1"/>
                </a:solidFill>
                <a:effectLst/>
                <a:latin typeface="Comic Sans MS" panose="030F0702030302020204" pitchFamily="66" charset="0"/>
              </a:rPr>
              <a:t> докембрия: первые оледенения</a:t>
            </a:r>
            <a:endParaRPr lang="en-US" altLang="ru-RU" sz="3600" dirty="0">
              <a:solidFill>
                <a:schemeClr val="bg1"/>
              </a:solidFill>
              <a:effectLst/>
              <a:latin typeface="Comic Sans MS" panose="030F0702030302020204" pitchFamily="66" charset="0"/>
            </a:endParaRPr>
          </a:p>
        </p:txBody>
      </p:sp>
      <p:pic>
        <p:nvPicPr>
          <p:cNvPr id="21507" name="Picture 2">
            <a:extLst>
              <a:ext uri="{FF2B5EF4-FFF2-40B4-BE49-F238E27FC236}">
                <a16:creationId xmlns:a16="http://schemas.microsoft.com/office/drawing/2014/main" id="{BFBDF6CC-64CF-471A-B87C-F7EC8F476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1323975"/>
            <a:ext cx="6462713" cy="50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Box 4">
            <a:extLst>
              <a:ext uri="{FF2B5EF4-FFF2-40B4-BE49-F238E27FC236}">
                <a16:creationId xmlns:a16="http://schemas.microsoft.com/office/drawing/2014/main" id="{D0D983F0-135C-4C4A-8A1E-18AD5D9D18C1}"/>
              </a:ext>
            </a:extLst>
          </p:cNvPr>
          <p:cNvSpPr txBox="1">
            <a:spLocks noChangeArrowheads="1"/>
          </p:cNvSpPr>
          <p:nvPr/>
        </p:nvSpPr>
        <p:spPr bwMode="auto">
          <a:xfrm>
            <a:off x="214312" y="6581775"/>
            <a:ext cx="58698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en-US" altLang="ru-RU" sz="1200" dirty="0">
                <a:solidFill>
                  <a:schemeClr val="bg1"/>
                </a:solidFill>
                <a:latin typeface="Comic Sans MS" panose="030F0702030302020204" pitchFamily="66" charset="0"/>
              </a:rPr>
              <a:t>Indiana University, https://g105lab.sitehost.iu.edu/1425chap11.htm</a:t>
            </a:r>
            <a:endParaRPr lang="ru-RU" altLang="ru-RU" sz="1200" dirty="0">
              <a:solidFill>
                <a:schemeClr val="bg1"/>
              </a:solidFill>
              <a:latin typeface="Comic Sans MS" panose="030F0702030302020204" pitchFamily="66" charset="0"/>
            </a:endParaRPr>
          </a:p>
        </p:txBody>
      </p:sp>
      <p:pic>
        <p:nvPicPr>
          <p:cNvPr id="5"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08FF8818-9E5D-44D3-BABA-D76121E001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1761C1AD-F58A-4291-8159-0A74AF0B5B24}"/>
              </a:ext>
            </a:extLst>
          </p:cNvPr>
          <p:cNvSpPr>
            <a:spLocks noGrp="1" noChangeArrowheads="1"/>
          </p:cNvSpPr>
          <p:nvPr>
            <p:ph type="title" idx="4294967295"/>
          </p:nvPr>
        </p:nvSpPr>
        <p:spPr>
          <a:xfrm>
            <a:off x="644525" y="190500"/>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dirty="0" err="1">
                <a:solidFill>
                  <a:schemeClr val="bg1"/>
                </a:solidFill>
                <a:effectLst/>
                <a:latin typeface="Comic Sans MS" panose="030F0702030302020204" pitchFamily="66" charset="0"/>
              </a:rPr>
              <a:t>Палеотемпературы</a:t>
            </a:r>
            <a:r>
              <a:rPr lang="ru-RU" altLang="ru-RU" dirty="0">
                <a:solidFill>
                  <a:schemeClr val="bg1"/>
                </a:solidFill>
                <a:latin typeface="Comic Sans MS" panose="030F0702030302020204" pitchFamily="66" charset="0"/>
              </a:rPr>
              <a:t> последних 600 млн лет</a:t>
            </a:r>
            <a:endParaRPr lang="en-US" altLang="ru-RU" dirty="0">
              <a:solidFill>
                <a:schemeClr val="bg1"/>
              </a:solidFill>
              <a:effectLst/>
              <a:latin typeface="Comic Sans MS" panose="030F0702030302020204" pitchFamily="66" charset="0"/>
            </a:endParaRPr>
          </a:p>
        </p:txBody>
      </p:sp>
      <p:pic>
        <p:nvPicPr>
          <p:cNvPr id="20483" name="Picture 2">
            <a:extLst>
              <a:ext uri="{FF2B5EF4-FFF2-40B4-BE49-F238E27FC236}">
                <a16:creationId xmlns:a16="http://schemas.microsoft.com/office/drawing/2014/main" id="{2A5FF8AB-4ACF-4CE0-AF0A-E10408C68D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8" y="1724025"/>
            <a:ext cx="8918575"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Прямоугольник 5">
            <a:extLst>
              <a:ext uri="{FF2B5EF4-FFF2-40B4-BE49-F238E27FC236}">
                <a16:creationId xmlns:a16="http://schemas.microsoft.com/office/drawing/2014/main" id="{ACBBF225-2C86-429D-8345-771AE2690320}"/>
              </a:ext>
            </a:extLst>
          </p:cNvPr>
          <p:cNvSpPr>
            <a:spLocks noChangeArrowheads="1"/>
          </p:cNvSpPr>
          <p:nvPr/>
        </p:nvSpPr>
        <p:spPr bwMode="auto">
          <a:xfrm>
            <a:off x="0" y="5929313"/>
            <a:ext cx="45720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en-US" altLang="ru-RU" sz="1400">
                <a:solidFill>
                  <a:schemeClr val="bg1"/>
                </a:solidFill>
                <a:latin typeface="Comic Sans MS" panose="030F0702030302020204" pitchFamily="66" charset="0"/>
              </a:rPr>
              <a:t>Sigman, D.M.; E.A. Boyle (October 2000). "Glacial/interglacial variations in atmospheric carbon dioxide" Nature 407 (6806): 859–869.</a:t>
            </a:r>
            <a:endParaRPr lang="ru-RU" altLang="ru-RU" sz="1400">
              <a:solidFill>
                <a:schemeClr val="bg1"/>
              </a:solidFill>
              <a:latin typeface="Comic Sans MS" panose="030F0702030302020204" pitchFamily="66" charset="0"/>
            </a:endParaRPr>
          </a:p>
        </p:txBody>
      </p:sp>
      <p:pic>
        <p:nvPicPr>
          <p:cNvPr id="5"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FA5A981D-E32A-474A-B53B-765DD9CFF7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84D7A502-4EA3-4588-BBB0-C274D7F1FEF4}"/>
              </a:ext>
            </a:extLst>
          </p:cNvPr>
          <p:cNvPicPr>
            <a:picLocks noChangeAspect="1"/>
          </p:cNvPicPr>
          <p:nvPr/>
        </p:nvPicPr>
        <p:blipFill>
          <a:blip r:embed="rId2"/>
          <a:stretch>
            <a:fillRect/>
          </a:stretch>
        </p:blipFill>
        <p:spPr>
          <a:xfrm>
            <a:off x="198346" y="1484784"/>
            <a:ext cx="8747308" cy="4536503"/>
          </a:xfrm>
          <a:prstGeom prst="rect">
            <a:avLst/>
          </a:prstGeom>
        </p:spPr>
      </p:pic>
      <p:sp>
        <p:nvSpPr>
          <p:cNvPr id="9" name="TextBox 8">
            <a:extLst>
              <a:ext uri="{FF2B5EF4-FFF2-40B4-BE49-F238E27FC236}">
                <a16:creationId xmlns:a16="http://schemas.microsoft.com/office/drawing/2014/main" id="{BEB128E4-F9E4-4AAB-9BBC-7088EE1D483C}"/>
              </a:ext>
            </a:extLst>
          </p:cNvPr>
          <p:cNvSpPr txBox="1"/>
          <p:nvPr/>
        </p:nvSpPr>
        <p:spPr>
          <a:xfrm>
            <a:off x="0" y="6165304"/>
            <a:ext cx="7162800" cy="553998"/>
          </a:xfrm>
          <a:prstGeom prst="rect">
            <a:avLst/>
          </a:prstGeom>
          <a:noFill/>
        </p:spPr>
        <p:txBody>
          <a:bodyPr wrap="square">
            <a:spAutoFit/>
          </a:bodyPr>
          <a:lstStyle/>
          <a:p>
            <a:r>
              <a:rPr lang="en-US" sz="1000" dirty="0" err="1">
                <a:solidFill>
                  <a:schemeClr val="bg1"/>
                </a:solidFill>
              </a:rPr>
              <a:t>Pillot</a:t>
            </a:r>
            <a:r>
              <a:rPr lang="en-US" sz="1000" dirty="0">
                <a:solidFill>
                  <a:schemeClr val="bg1"/>
                </a:solidFill>
              </a:rPr>
              <a:t>, Benjamin &amp; </a:t>
            </a:r>
            <a:r>
              <a:rPr lang="en-US" sz="1000" dirty="0" err="1">
                <a:solidFill>
                  <a:schemeClr val="bg1"/>
                </a:solidFill>
              </a:rPr>
              <a:t>Muselli</a:t>
            </a:r>
            <a:r>
              <a:rPr lang="en-US" sz="1000" dirty="0">
                <a:solidFill>
                  <a:schemeClr val="bg1"/>
                </a:solidFill>
              </a:rPr>
              <a:t>, Marc &amp; Poggi, Philippe &amp; Dias, Joao. (2019). Historical trends in global energy policy and renewable power system issues in Sub-Saharan Africa: The case of solar PV. Energy Policy. 127. 113-124. 10.1016/j.enpol.2018.11.049. </a:t>
            </a:r>
            <a:endParaRPr lang="ru-RU" sz="1000" dirty="0">
              <a:solidFill>
                <a:schemeClr val="bg1"/>
              </a:solidFill>
            </a:endParaRPr>
          </a:p>
        </p:txBody>
      </p:sp>
      <p:sp>
        <p:nvSpPr>
          <p:cNvPr id="10" name="Rectangle 2">
            <a:extLst>
              <a:ext uri="{FF2B5EF4-FFF2-40B4-BE49-F238E27FC236}">
                <a16:creationId xmlns:a16="http://schemas.microsoft.com/office/drawing/2014/main" id="{7F37E4DE-3CB9-42A1-8E25-7E2808A49D13}"/>
              </a:ext>
            </a:extLst>
          </p:cNvPr>
          <p:cNvSpPr txBox="1">
            <a:spLocks noChangeArrowheads="1"/>
          </p:cNvSpPr>
          <p:nvPr/>
        </p:nvSpPr>
        <p:spPr bwMode="auto">
          <a:xfrm>
            <a:off x="575556" y="296001"/>
            <a:ext cx="7992888" cy="8823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ru-RU" altLang="ru-RU" sz="3200" dirty="0">
                <a:solidFill>
                  <a:schemeClr val="bg1"/>
                </a:solidFill>
                <a:latin typeface="Comic Sans MS" panose="030F0702030302020204" pitchFamily="66" charset="0"/>
              </a:rPr>
              <a:t>Рост концентрации парниковых газов</a:t>
            </a:r>
            <a:endParaRPr lang="en-US" altLang="ru-RU" sz="3200" dirty="0">
              <a:solidFill>
                <a:schemeClr val="bg1"/>
              </a:solidFill>
              <a:latin typeface="Comic Sans MS" panose="030F0702030302020204" pitchFamily="66" charset="0"/>
            </a:endParaRPr>
          </a:p>
        </p:txBody>
      </p:sp>
      <p:pic>
        <p:nvPicPr>
          <p:cNvPr id="11"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69A9764C-3DCC-4204-8D1D-3D0BE93495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a:extLst>
              <a:ext uri="{FF2B5EF4-FFF2-40B4-BE49-F238E27FC236}">
                <a16:creationId xmlns:a16="http://schemas.microsoft.com/office/drawing/2014/main" id="{F6ABCBB2-831F-4AAE-AA91-C666507CA48C}"/>
              </a:ext>
            </a:extLst>
          </p:cNvPr>
          <p:cNvSpPr>
            <a:spLocks noGrp="1" noChangeArrowheads="1"/>
          </p:cNvSpPr>
          <p:nvPr>
            <p:ph type="body" sz="half" idx="4294967295"/>
          </p:nvPr>
        </p:nvSpPr>
        <p:spPr>
          <a:xfrm>
            <a:off x="973138" y="981075"/>
            <a:ext cx="7559675" cy="2159000"/>
          </a:xfrm>
        </p:spPr>
        <p:txBody>
          <a:bodyPr/>
          <a:lstStyle/>
          <a:p>
            <a:pPr marL="360363" indent="11113" eaLnBrk="1" hangingPunct="1">
              <a:buFont typeface="Arial" panose="020B0604020202020204" pitchFamily="34" charset="0"/>
              <a:buNone/>
            </a:pPr>
            <a:r>
              <a:rPr lang="ru-RU" altLang="ru-RU" sz="2400">
                <a:solidFill>
                  <a:schemeClr val="bg1"/>
                </a:solidFill>
              </a:rPr>
              <a:t>В Северном полушарии снежный покров продолжает уменьшаться, особенно весной и летом. Здесь снежный покров в среднем уменьшается на </a:t>
            </a:r>
            <a:r>
              <a:rPr lang="en-GB" altLang="ru-RU" sz="2400">
                <a:solidFill>
                  <a:schemeClr val="bg1"/>
                </a:solidFill>
              </a:rPr>
              <a:t>1.3% </a:t>
            </a:r>
            <a:r>
              <a:rPr lang="ru-RU" altLang="ru-RU" sz="2400">
                <a:solidFill>
                  <a:schemeClr val="bg1"/>
                </a:solidFill>
              </a:rPr>
              <a:t>в 10 лет</a:t>
            </a:r>
            <a:r>
              <a:rPr lang="en-GB" altLang="ru-RU" sz="2400">
                <a:solidFill>
                  <a:schemeClr val="bg1"/>
                </a:solidFill>
              </a:rPr>
              <a:t>.</a:t>
            </a:r>
            <a:endParaRPr lang="en-US" altLang="ru-RU" sz="2400">
              <a:solidFill>
                <a:schemeClr val="bg1"/>
              </a:solidFill>
            </a:endParaRPr>
          </a:p>
        </p:txBody>
      </p:sp>
      <p:sp>
        <p:nvSpPr>
          <p:cNvPr id="49155" name="Rectangle 13">
            <a:extLst>
              <a:ext uri="{FF2B5EF4-FFF2-40B4-BE49-F238E27FC236}">
                <a16:creationId xmlns:a16="http://schemas.microsoft.com/office/drawing/2014/main" id="{B002AB0F-85CE-4688-9305-308C45F9A036}"/>
              </a:ext>
            </a:extLst>
          </p:cNvPr>
          <p:cNvSpPr>
            <a:spLocks noGrp="1" noChangeArrowheads="1"/>
          </p:cNvSpPr>
          <p:nvPr>
            <p:ph type="title" idx="4294967295"/>
          </p:nvPr>
        </p:nvSpPr>
        <p:spPr>
          <a:xfrm>
            <a:off x="1338263" y="115888"/>
            <a:ext cx="3683000" cy="777875"/>
          </a:xfrm>
        </p:spPr>
        <p:txBody>
          <a:bodyPr/>
          <a:lstStyle/>
          <a:p>
            <a:pPr algn="l" eaLnBrk="1" hangingPunct="1"/>
            <a:r>
              <a:rPr lang="ru-RU" altLang="ru-RU" sz="2800">
                <a:solidFill>
                  <a:schemeClr val="bg1"/>
                </a:solidFill>
              </a:rPr>
              <a:t>Снег</a:t>
            </a:r>
            <a:r>
              <a:rPr lang="en-GB" altLang="ru-RU" sz="2800">
                <a:solidFill>
                  <a:schemeClr val="bg1"/>
                </a:solidFill>
              </a:rPr>
              <a:t>:</a:t>
            </a:r>
            <a:r>
              <a:rPr lang="ru-RU" altLang="ru-RU" sz="2800">
                <a:solidFill>
                  <a:schemeClr val="bg1"/>
                </a:solidFill>
              </a:rPr>
              <a:t> тенденции</a:t>
            </a:r>
            <a:endParaRPr lang="en-US" altLang="ru-RU" sz="2800">
              <a:solidFill>
                <a:schemeClr val="bg1"/>
              </a:solidFill>
            </a:endParaRPr>
          </a:p>
        </p:txBody>
      </p:sp>
      <p:grpSp>
        <p:nvGrpSpPr>
          <p:cNvPr id="49156" name="Group 20">
            <a:extLst>
              <a:ext uri="{FF2B5EF4-FFF2-40B4-BE49-F238E27FC236}">
                <a16:creationId xmlns:a16="http://schemas.microsoft.com/office/drawing/2014/main" id="{C2B44941-7B2E-4CD4-B21D-8909C752E011}"/>
              </a:ext>
            </a:extLst>
          </p:cNvPr>
          <p:cNvGrpSpPr>
            <a:grpSpLocks/>
          </p:cNvGrpSpPr>
          <p:nvPr/>
        </p:nvGrpSpPr>
        <p:grpSpPr bwMode="auto">
          <a:xfrm>
            <a:off x="1295400" y="2743200"/>
            <a:ext cx="6697663" cy="3816350"/>
            <a:chOff x="793" y="1752"/>
            <a:chExt cx="4219" cy="2404"/>
          </a:xfrm>
        </p:grpSpPr>
        <p:sp>
          <p:nvSpPr>
            <p:cNvPr id="49157" name="Rectangle 21">
              <a:extLst>
                <a:ext uri="{FF2B5EF4-FFF2-40B4-BE49-F238E27FC236}">
                  <a16:creationId xmlns:a16="http://schemas.microsoft.com/office/drawing/2014/main" id="{14AEA041-6BA5-4FCA-98E0-C7C78549E6FD}"/>
                </a:ext>
              </a:extLst>
            </p:cNvPr>
            <p:cNvSpPr>
              <a:spLocks noChangeArrowheads="1"/>
            </p:cNvSpPr>
            <p:nvPr/>
          </p:nvSpPr>
          <p:spPr bwMode="auto">
            <a:xfrm>
              <a:off x="793" y="1752"/>
              <a:ext cx="4219" cy="2404"/>
            </a:xfrm>
            <a:prstGeom prst="rect">
              <a:avLst/>
            </a:prstGeom>
            <a:solidFill>
              <a:srgbClr val="FFFFFF"/>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ru-RU" sz="2400" b="1">
                <a:solidFill>
                  <a:schemeClr val="bg1"/>
                </a:solidFill>
                <a:latin typeface="Verdana" panose="020B0604030504040204" pitchFamily="34" charset="0"/>
              </a:endParaRPr>
            </a:p>
          </p:txBody>
        </p:sp>
        <p:grpSp>
          <p:nvGrpSpPr>
            <p:cNvPr id="49158" name="Group 22">
              <a:extLst>
                <a:ext uri="{FF2B5EF4-FFF2-40B4-BE49-F238E27FC236}">
                  <a16:creationId xmlns:a16="http://schemas.microsoft.com/office/drawing/2014/main" id="{DBA987E5-AB37-4704-AC5E-4F5B7A9C6EBA}"/>
                </a:ext>
              </a:extLst>
            </p:cNvPr>
            <p:cNvGrpSpPr>
              <a:grpSpLocks/>
            </p:cNvGrpSpPr>
            <p:nvPr/>
          </p:nvGrpSpPr>
          <p:grpSpPr bwMode="auto">
            <a:xfrm>
              <a:off x="930" y="1888"/>
              <a:ext cx="3926" cy="2131"/>
              <a:chOff x="1020" y="1979"/>
              <a:chExt cx="3926" cy="2131"/>
            </a:xfrm>
          </p:grpSpPr>
          <p:pic>
            <p:nvPicPr>
              <p:cNvPr id="49159" name="Picture 23" descr="4_nhsnowtrend">
                <a:extLst>
                  <a:ext uri="{FF2B5EF4-FFF2-40B4-BE49-F238E27FC236}">
                    <a16:creationId xmlns:a16="http://schemas.microsoft.com/office/drawing/2014/main" id="{CBE6A21D-5639-4FF9-9320-B3105FE296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 y="2008"/>
                <a:ext cx="3926" cy="2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0" name="Text Box 24">
                <a:extLst>
                  <a:ext uri="{FF2B5EF4-FFF2-40B4-BE49-F238E27FC236}">
                    <a16:creationId xmlns:a16="http://schemas.microsoft.com/office/drawing/2014/main" id="{DF83AAFD-668C-46C8-A805-2577FC7C5DDB}"/>
                  </a:ext>
                </a:extLst>
              </p:cNvPr>
              <p:cNvSpPr txBox="1">
                <a:spLocks noChangeArrowheads="1"/>
              </p:cNvSpPr>
              <p:nvPr/>
            </p:nvSpPr>
            <p:spPr bwMode="auto">
              <a:xfrm>
                <a:off x="2517" y="1979"/>
                <a:ext cx="2404"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ru-RU" altLang="ru-RU" sz="2000" b="1">
                    <a:solidFill>
                      <a:schemeClr val="bg1"/>
                    </a:solidFill>
                    <a:latin typeface="Verdana" panose="020B0604030504040204" pitchFamily="34" charset="0"/>
                  </a:rPr>
                  <a:t>Площадь весеннего снежного покрова в Северном полушарии</a:t>
                </a:r>
                <a:endParaRPr lang="en-US" altLang="ru-RU" sz="2000" b="1">
                  <a:solidFill>
                    <a:schemeClr val="bg1"/>
                  </a:solidFill>
                  <a:latin typeface="Verdana" panose="020B0604030504040204" pitchFamily="34" charset="0"/>
                </a:endParaRPr>
              </a:p>
            </p:txBody>
          </p:sp>
        </p:grpSp>
      </p:gr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F7CF3EBB-677B-44CE-A282-0DD170E03564}"/>
              </a:ext>
            </a:extLst>
          </p:cNvPr>
          <p:cNvSpPr>
            <a:spLocks noGrp="1" noRot="1" noChangeArrowheads="1"/>
          </p:cNvSpPr>
          <p:nvPr>
            <p:ph type="title" idx="4294967295"/>
          </p:nvPr>
        </p:nvSpPr>
        <p:spPr>
          <a:xfrm>
            <a:off x="323850" y="188913"/>
            <a:ext cx="8510588" cy="679450"/>
          </a:xfrm>
        </p:spPr>
        <p:txBody>
          <a:bodyPr/>
          <a:lstStyle/>
          <a:p>
            <a:pPr eaLnBrk="1" hangingPunct="1"/>
            <a:r>
              <a:rPr lang="en-AU" altLang="ru-RU" sz="4800"/>
              <a:t>Human induced changes</a:t>
            </a:r>
          </a:p>
        </p:txBody>
      </p:sp>
      <p:sp>
        <p:nvSpPr>
          <p:cNvPr id="50179" name="Rectangle 3">
            <a:extLst>
              <a:ext uri="{FF2B5EF4-FFF2-40B4-BE49-F238E27FC236}">
                <a16:creationId xmlns:a16="http://schemas.microsoft.com/office/drawing/2014/main" id="{C8DC921E-21A2-4FC9-9159-1AFD0DD03016}"/>
              </a:ext>
            </a:extLst>
          </p:cNvPr>
          <p:cNvSpPr>
            <a:spLocks noGrp="1" noRot="1" noChangeArrowheads="1"/>
          </p:cNvSpPr>
          <p:nvPr>
            <p:ph type="body" idx="4294967295"/>
          </p:nvPr>
        </p:nvSpPr>
        <p:spPr>
          <a:xfrm>
            <a:off x="179388" y="908050"/>
            <a:ext cx="8785225" cy="5949950"/>
          </a:xfrm>
        </p:spPr>
        <p:txBody>
          <a:bodyPr/>
          <a:lstStyle/>
          <a:p>
            <a:pPr eaLnBrk="1" hangingPunct="1"/>
            <a:r>
              <a:rPr lang="en-AU" altLang="ru-RU"/>
              <a:t>Is the climate changing?</a:t>
            </a:r>
          </a:p>
        </p:txBody>
      </p:sp>
      <p:sp>
        <p:nvSpPr>
          <p:cNvPr id="50180" name="Text Box 4">
            <a:extLst>
              <a:ext uri="{FF2B5EF4-FFF2-40B4-BE49-F238E27FC236}">
                <a16:creationId xmlns:a16="http://schemas.microsoft.com/office/drawing/2014/main" id="{2EF38CA7-F2D7-404F-9527-8232BB06ADF9}"/>
              </a:ext>
            </a:extLst>
          </p:cNvPr>
          <p:cNvSpPr txBox="1">
            <a:spLocks noChangeArrowheads="1"/>
          </p:cNvSpPr>
          <p:nvPr/>
        </p:nvSpPr>
        <p:spPr bwMode="auto">
          <a:xfrm>
            <a:off x="7596188" y="3068638"/>
            <a:ext cx="1547812"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AU" altLang="ru-RU"/>
              <a:t>The Greenland summer ice melt is getting larger at a worrying rate.</a:t>
            </a:r>
          </a:p>
        </p:txBody>
      </p:sp>
      <p:pic>
        <p:nvPicPr>
          <p:cNvPr id="50181" name="Picture 6" descr="Greenlnd-melt2005-92-CIRES">
            <a:extLst>
              <a:ext uri="{FF2B5EF4-FFF2-40B4-BE49-F238E27FC236}">
                <a16:creationId xmlns:a16="http://schemas.microsoft.com/office/drawing/2014/main" id="{E15C5AB4-20B1-4825-BE5E-02FBB0B074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0350"/>
            <a:ext cx="9180513" cy="637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7856631B-5EE7-4255-8F7E-6E152BBAB574}"/>
              </a:ext>
            </a:extLst>
          </p:cNvPr>
          <p:cNvSpPr>
            <a:spLocks noGrp="1"/>
          </p:cNvSpPr>
          <p:nvPr>
            <p:ph type="title"/>
          </p:nvPr>
        </p:nvSpPr>
        <p:spPr/>
        <p:txBody>
          <a:bodyPr/>
          <a:lstStyle/>
          <a:p>
            <a:r>
              <a:rPr lang="ru-RU" altLang="ru-RU">
                <a:solidFill>
                  <a:schemeClr val="bg1"/>
                </a:solidFill>
                <a:latin typeface="Verdana" panose="020B0604030504040204" pitchFamily="34" charset="0"/>
              </a:rPr>
              <a:t>Тающая Арктика</a:t>
            </a:r>
            <a:endParaRPr lang="en-US" altLang="ru-RU" b="1" i="1">
              <a:solidFill>
                <a:schemeClr val="bg1"/>
              </a:solidFill>
              <a:latin typeface="Verdana" panose="020B0604030504040204" pitchFamily="34" charset="0"/>
            </a:endParaRPr>
          </a:p>
        </p:txBody>
      </p:sp>
      <p:pic>
        <p:nvPicPr>
          <p:cNvPr id="52227" name="Picture 3" descr="arctic ice melt">
            <a:extLst>
              <a:ext uri="{FF2B5EF4-FFF2-40B4-BE49-F238E27FC236}">
                <a16:creationId xmlns:a16="http://schemas.microsoft.com/office/drawing/2014/main" id="{408AF0DA-CCA6-46D7-9EE3-CD0CF0DB2E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209800"/>
            <a:ext cx="3733800"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Text Box 5">
            <a:extLst>
              <a:ext uri="{FF2B5EF4-FFF2-40B4-BE49-F238E27FC236}">
                <a16:creationId xmlns:a16="http://schemas.microsoft.com/office/drawing/2014/main" id="{C32BD352-A78E-45F3-A339-5C7D16053F8C}"/>
              </a:ext>
            </a:extLst>
          </p:cNvPr>
          <p:cNvSpPr txBox="1">
            <a:spLocks noChangeArrowheads="1"/>
          </p:cNvSpPr>
          <p:nvPr/>
        </p:nvSpPr>
        <p:spPr bwMode="auto">
          <a:xfrm>
            <a:off x="755650" y="4941888"/>
            <a:ext cx="778192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ru-RU" sz="2400">
                <a:solidFill>
                  <a:schemeClr val="bg1"/>
                </a:solidFill>
              </a:rPr>
              <a:t>Область льдов сокращается</a:t>
            </a:r>
            <a:r>
              <a:rPr lang="en-US" altLang="ru-RU" sz="2400">
                <a:solidFill>
                  <a:schemeClr val="bg1"/>
                </a:solidFill>
              </a:rPr>
              <a:t> ~10% </a:t>
            </a:r>
            <a:r>
              <a:rPr lang="ru-RU" altLang="ru-RU" sz="2400">
                <a:solidFill>
                  <a:schemeClr val="bg1"/>
                </a:solidFill>
              </a:rPr>
              <a:t>каждые 10 лет</a:t>
            </a:r>
            <a:r>
              <a:rPr lang="en-US" altLang="ru-RU" sz="2400">
                <a:solidFill>
                  <a:schemeClr val="bg1"/>
                </a:solidFill>
              </a:rPr>
              <a:t>,</a:t>
            </a:r>
          </a:p>
          <a:p>
            <a:pPr eaLnBrk="1" hangingPunct="1"/>
            <a:r>
              <a:rPr lang="ru-RU" altLang="ru-RU" sz="2400">
                <a:solidFill>
                  <a:schemeClr val="bg1"/>
                </a:solidFill>
              </a:rPr>
              <a:t>Толщина льда</a:t>
            </a:r>
            <a:r>
              <a:rPr lang="en-US" altLang="ru-RU" sz="2400">
                <a:solidFill>
                  <a:schemeClr val="bg1"/>
                </a:solidFill>
              </a:rPr>
              <a:t> </a:t>
            </a:r>
            <a:r>
              <a:rPr lang="ru-RU" altLang="ru-RU" sz="2400">
                <a:solidFill>
                  <a:schemeClr val="bg1"/>
                </a:solidFill>
              </a:rPr>
              <a:t>сокращается на </a:t>
            </a:r>
            <a:r>
              <a:rPr lang="en-US" altLang="ru-RU" sz="2400">
                <a:solidFill>
                  <a:schemeClr val="bg1"/>
                </a:solidFill>
              </a:rPr>
              <a:t>~1 </a:t>
            </a:r>
            <a:r>
              <a:rPr lang="ru-RU" altLang="ru-RU" sz="2400">
                <a:solidFill>
                  <a:schemeClr val="bg1"/>
                </a:solidFill>
              </a:rPr>
              <a:t>м за 10 лет</a:t>
            </a:r>
            <a:r>
              <a:rPr lang="en-US" altLang="ru-RU" sz="2400">
                <a:solidFill>
                  <a:schemeClr val="bg1"/>
                </a:solidFill>
              </a:rPr>
              <a:t>, </a:t>
            </a:r>
            <a:r>
              <a:rPr lang="ru-RU" altLang="ru-RU" sz="2400">
                <a:solidFill>
                  <a:schemeClr val="bg1"/>
                </a:solidFill>
              </a:rPr>
              <a:t>если тенденции продолжатся, Артика освободится ото льда</a:t>
            </a:r>
            <a:r>
              <a:rPr lang="en-US" altLang="ru-RU" sz="2400">
                <a:solidFill>
                  <a:schemeClr val="bg1"/>
                </a:solidFill>
              </a:rPr>
              <a:t> </a:t>
            </a:r>
            <a:r>
              <a:rPr lang="ru-RU" altLang="ru-RU" sz="2400">
                <a:solidFill>
                  <a:schemeClr val="bg1"/>
                </a:solidFill>
              </a:rPr>
              <a:t>к </a:t>
            </a:r>
            <a:r>
              <a:rPr lang="en-US" altLang="ru-RU" sz="2400">
                <a:solidFill>
                  <a:schemeClr val="bg1"/>
                </a:solidFill>
              </a:rPr>
              <a:t>2030 – 2050</a:t>
            </a:r>
            <a:r>
              <a:rPr lang="ru-RU" altLang="ru-RU" sz="2400">
                <a:solidFill>
                  <a:schemeClr val="bg1"/>
                </a:solidFill>
              </a:rPr>
              <a:t> году</a:t>
            </a:r>
            <a:r>
              <a:rPr lang="en-US" altLang="ru-RU" sz="2400">
                <a:solidFill>
                  <a:schemeClr val="bg1"/>
                </a:solidFill>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a:extLst>
              <a:ext uri="{FF2B5EF4-FFF2-40B4-BE49-F238E27FC236}">
                <a16:creationId xmlns:a16="http://schemas.microsoft.com/office/drawing/2014/main" id="{250855BD-325B-4243-BE9D-4F8D4BCC698E}"/>
              </a:ext>
            </a:extLst>
          </p:cNvPr>
          <p:cNvSpPr>
            <a:spLocks noChangeArrowheads="1"/>
          </p:cNvSpPr>
          <p:nvPr/>
        </p:nvSpPr>
        <p:spPr bwMode="auto">
          <a:xfrm>
            <a:off x="468313" y="260350"/>
            <a:ext cx="82296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ru-RU" altLang="ru-RU" sz="2400" b="1">
                <a:solidFill>
                  <a:schemeClr val="bg1"/>
                </a:solidFill>
              </a:rPr>
              <a:t>Подъем уровня моря</a:t>
            </a:r>
            <a:r>
              <a:rPr lang="en-GB" altLang="ru-RU" sz="2400" b="1">
                <a:solidFill>
                  <a:schemeClr val="bg1"/>
                </a:solidFill>
              </a:rPr>
              <a:t>: </a:t>
            </a:r>
            <a:r>
              <a:rPr lang="ru-RU" altLang="ru-RU" sz="2400" b="1">
                <a:solidFill>
                  <a:schemeClr val="bg1"/>
                </a:solidFill>
              </a:rPr>
              <a:t>тенденции</a:t>
            </a:r>
            <a:endParaRPr lang="en-US" altLang="ru-RU" sz="2400" b="1">
              <a:solidFill>
                <a:schemeClr val="bg1"/>
              </a:solidFill>
            </a:endParaRPr>
          </a:p>
        </p:txBody>
      </p:sp>
      <p:pic>
        <p:nvPicPr>
          <p:cNvPr id="53251" name="Picture 7" descr="6c_historicsealevel">
            <a:extLst>
              <a:ext uri="{FF2B5EF4-FFF2-40B4-BE49-F238E27FC236}">
                <a16:creationId xmlns:a16="http://schemas.microsoft.com/office/drawing/2014/main" id="{2DC86238-EF2E-4832-8930-2773F3466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0" y="1501775"/>
            <a:ext cx="7129463" cy="4375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3252" name="Rectangle 14">
            <a:extLst>
              <a:ext uri="{FF2B5EF4-FFF2-40B4-BE49-F238E27FC236}">
                <a16:creationId xmlns:a16="http://schemas.microsoft.com/office/drawing/2014/main" id="{74E389B5-CE79-4726-873E-BDAEE6CFBFC9}"/>
              </a:ext>
            </a:extLst>
          </p:cNvPr>
          <p:cNvSpPr>
            <a:spLocks noChangeArrowheads="1"/>
          </p:cNvSpPr>
          <p:nvPr/>
        </p:nvSpPr>
        <p:spPr bwMode="auto">
          <a:xfrm>
            <a:off x="2195513" y="908050"/>
            <a:ext cx="3382962" cy="1625600"/>
          </a:xfrm>
          <a:prstGeom prst="rect">
            <a:avLst/>
          </a:prstGeom>
          <a:solidFill>
            <a:srgbClr val="FFFFFF"/>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ru-RU" sz="2000">
                <a:latin typeface="Verdana" panose="020B0604030504040204" pitchFamily="34" charset="0"/>
              </a:rPr>
              <a:t>В настоящее время уровень моря повышается на </a:t>
            </a:r>
            <a:r>
              <a:rPr lang="en-GB" altLang="ru-RU" sz="2000">
                <a:latin typeface="Verdana" panose="020B0604030504040204" pitchFamily="34" charset="0"/>
              </a:rPr>
              <a:t>3.1 </a:t>
            </a:r>
            <a:r>
              <a:rPr lang="ru-RU" altLang="ru-RU" sz="2000">
                <a:latin typeface="Verdana" panose="020B0604030504040204" pitchFamily="34" charset="0"/>
              </a:rPr>
              <a:t>мм в год</a:t>
            </a:r>
            <a:r>
              <a:rPr lang="en-GB" altLang="ru-RU" sz="2000">
                <a:latin typeface="Verdana" panose="020B0604030504040204" pitchFamily="34" charset="0"/>
              </a:rPr>
              <a:t>,</a:t>
            </a:r>
            <a:r>
              <a:rPr lang="ru-RU" altLang="ru-RU" sz="2000">
                <a:latin typeface="Verdana" panose="020B0604030504040204" pitchFamily="34" charset="0"/>
              </a:rPr>
              <a:t>в два раза выше темпа 20 века</a:t>
            </a:r>
            <a:r>
              <a:rPr lang="en-GB" altLang="ru-RU" sz="2000">
                <a:latin typeface="Verdana" panose="020B0604030504040204" pitchFamily="34" charset="0"/>
              </a:rPr>
              <a:t>.</a:t>
            </a:r>
            <a:endParaRPr lang="en-US" altLang="ru-RU" sz="2000">
              <a:latin typeface="Verdana" panose="020B0604030504040204" pitchFamily="34"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3">
            <a:extLst>
              <a:ext uri="{FF2B5EF4-FFF2-40B4-BE49-F238E27FC236}">
                <a16:creationId xmlns:a16="http://schemas.microsoft.com/office/drawing/2014/main" id="{6C53D763-BF0D-4D8B-A30D-1DDD253FCD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438" y="1500188"/>
            <a:ext cx="4211637"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5">
            <a:extLst>
              <a:ext uri="{FF2B5EF4-FFF2-40B4-BE49-F238E27FC236}">
                <a16:creationId xmlns:a16="http://schemas.microsoft.com/office/drawing/2014/main" id="{38A3516E-85F7-47CB-ACC7-751DA4C3C1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433638"/>
            <a:ext cx="2308225" cy="305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TextBox 13">
            <a:extLst>
              <a:ext uri="{FF2B5EF4-FFF2-40B4-BE49-F238E27FC236}">
                <a16:creationId xmlns:a16="http://schemas.microsoft.com/office/drawing/2014/main" id="{948345B6-6036-493D-98B3-191208C6F9DC}"/>
              </a:ext>
            </a:extLst>
          </p:cNvPr>
          <p:cNvSpPr txBox="1">
            <a:spLocks noChangeArrowheads="1"/>
          </p:cNvSpPr>
          <p:nvPr/>
        </p:nvSpPr>
        <p:spPr bwMode="auto">
          <a:xfrm>
            <a:off x="357188" y="214313"/>
            <a:ext cx="67706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ru-RU" sz="3200">
                <a:solidFill>
                  <a:schemeClr val="bg1"/>
                </a:solidFill>
              </a:rPr>
              <a:t>Таяние ледников – одна из причин</a:t>
            </a:r>
          </a:p>
          <a:p>
            <a:pPr eaLnBrk="1" hangingPunct="1"/>
            <a:r>
              <a:rPr lang="ru-RU" altLang="ru-RU" sz="3200">
                <a:solidFill>
                  <a:schemeClr val="bg1"/>
                </a:solidFill>
              </a:rPr>
              <a:t> подъема уровня океана</a:t>
            </a:r>
            <a:endParaRPr lang="en-GB" altLang="ru-RU" sz="3200">
              <a:solidFill>
                <a:schemeClr val="bg1"/>
              </a:solidFill>
            </a:endParaRPr>
          </a:p>
        </p:txBody>
      </p:sp>
      <p:pic>
        <p:nvPicPr>
          <p:cNvPr id="54277" name="Picture 14">
            <a:extLst>
              <a:ext uri="{FF2B5EF4-FFF2-40B4-BE49-F238E27FC236}">
                <a16:creationId xmlns:a16="http://schemas.microsoft.com/office/drawing/2014/main" id="{DB8FF24E-0348-4F0F-B4F0-617E8314A1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5750" y="2592388"/>
            <a:ext cx="243205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BE1ED0D5-AB1D-425F-8C34-612FCB9E7081}"/>
              </a:ext>
            </a:extLst>
          </p:cNvPr>
          <p:cNvSpPr txBox="1">
            <a:spLocks/>
          </p:cNvSpPr>
          <p:nvPr/>
        </p:nvSpPr>
        <p:spPr>
          <a:xfrm>
            <a:off x="398860" y="1448087"/>
            <a:ext cx="584825" cy="273844"/>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a:r>
              <a:rPr lang="ru-RU" sz="1350" dirty="0">
                <a:solidFill>
                  <a:schemeClr val="bg1"/>
                </a:solidFill>
                <a:latin typeface="Century Gothic" panose="020B0502020202020204"/>
              </a:rPr>
              <a:t>6</a:t>
            </a:r>
          </a:p>
        </p:txBody>
      </p:sp>
      <p:sp>
        <p:nvSpPr>
          <p:cNvPr id="32" name="Заголовок 1">
            <a:extLst>
              <a:ext uri="{FF2B5EF4-FFF2-40B4-BE49-F238E27FC236}">
                <a16:creationId xmlns:a16="http://schemas.microsoft.com/office/drawing/2014/main" id="{AA4A3DE2-B35A-463A-93C0-7B3456257E67}"/>
              </a:ext>
            </a:extLst>
          </p:cNvPr>
          <p:cNvSpPr txBox="1">
            <a:spLocks/>
          </p:cNvSpPr>
          <p:nvPr/>
        </p:nvSpPr>
        <p:spPr>
          <a:xfrm>
            <a:off x="986371" y="209877"/>
            <a:ext cx="7699730" cy="529046"/>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dirty="0">
                <a:solidFill>
                  <a:schemeClr val="bg1"/>
                </a:solidFill>
                <a:latin typeface="Comic Sans MS" panose="030F0702030302020204" pitchFamily="66" charset="0"/>
                <a:ea typeface="Cambria" panose="02040503050406030204" pitchFamily="18" charset="0"/>
              </a:rPr>
              <a:t>Активизация оттаивания (термокарста) и термоэрозии </a:t>
            </a:r>
            <a:r>
              <a:rPr lang="ru-RU" sz="1400" dirty="0">
                <a:solidFill>
                  <a:schemeClr val="bg1"/>
                </a:solidFill>
                <a:latin typeface="Comic Sans MS" panose="030F0702030302020204" pitchFamily="66" charset="0"/>
                <a:ea typeface="Cambria" panose="02040503050406030204" pitchFamily="18" charset="0"/>
              </a:rPr>
              <a:t>(фото </a:t>
            </a:r>
            <a:r>
              <a:rPr lang="ru-RU" sz="1400" dirty="0" err="1">
                <a:solidFill>
                  <a:schemeClr val="bg1"/>
                </a:solidFill>
                <a:latin typeface="Comic Sans MS" panose="030F0702030302020204" pitchFamily="66" charset="0"/>
                <a:ea typeface="Cambria" panose="02040503050406030204" pitchFamily="18" charset="0"/>
              </a:rPr>
              <a:t>А.Н.Федорова</a:t>
            </a:r>
            <a:r>
              <a:rPr lang="ru-RU" sz="1400" dirty="0">
                <a:solidFill>
                  <a:schemeClr val="bg1"/>
                </a:solidFill>
                <a:latin typeface="Comic Sans MS" panose="030F0702030302020204" pitchFamily="66" charset="0"/>
                <a:ea typeface="Cambria" panose="02040503050406030204" pitchFamily="18" charset="0"/>
              </a:rPr>
              <a:t>)  </a:t>
            </a:r>
          </a:p>
        </p:txBody>
      </p:sp>
      <p:pic>
        <p:nvPicPr>
          <p:cNvPr id="46" name="Picture 54">
            <a:extLst>
              <a:ext uri="{FF2B5EF4-FFF2-40B4-BE49-F238E27FC236}">
                <a16:creationId xmlns:a16="http://schemas.microsoft.com/office/drawing/2014/main" id="{71945CCA-A368-4FE5-BA39-B4BF59257BFD}"/>
              </a:ext>
            </a:extLst>
          </p:cNvPr>
          <p:cNvPicPr>
            <a:picLocks noChangeAspect="1" noChangeArrowheads="1"/>
          </p:cNvPicPr>
          <p:nvPr/>
        </p:nvPicPr>
        <p:blipFill>
          <a:blip r:embed="rId3">
            <a:lum contrast="24000"/>
            <a:extLst>
              <a:ext uri="{28A0092B-C50C-407E-A947-70E740481C1C}">
                <a14:useLocalDpi xmlns:a14="http://schemas.microsoft.com/office/drawing/2010/main" val="0"/>
              </a:ext>
            </a:extLst>
          </a:blip>
          <a:srcRect/>
          <a:stretch>
            <a:fillRect/>
          </a:stretch>
        </p:blipFill>
        <p:spPr bwMode="auto">
          <a:xfrm>
            <a:off x="6721705" y="4799819"/>
            <a:ext cx="2377265" cy="2013557"/>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pic>
        <p:nvPicPr>
          <p:cNvPr id="41" name="Picture 11">
            <a:extLst>
              <a:ext uri="{FF2B5EF4-FFF2-40B4-BE49-F238E27FC236}">
                <a16:creationId xmlns:a16="http://schemas.microsoft.com/office/drawing/2014/main" id="{87B75FBA-99E9-4C3A-A7DE-1D412327F98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3027" y="4804157"/>
            <a:ext cx="3269587" cy="200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6">
            <a:extLst>
              <a:ext uri="{FF2B5EF4-FFF2-40B4-BE49-F238E27FC236}">
                <a16:creationId xmlns:a16="http://schemas.microsoft.com/office/drawing/2014/main" id="{F40C6C69-CB00-4CF9-ACA7-141E8CCE3FA7}"/>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496095" y="4772756"/>
            <a:ext cx="3092129" cy="2028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a:extLst>
              <a:ext uri="{FF2B5EF4-FFF2-40B4-BE49-F238E27FC236}">
                <a16:creationId xmlns:a16="http://schemas.microsoft.com/office/drawing/2014/main" id="{CC0E66A5-E5BD-4F31-8745-8F031D779E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1272" y="854340"/>
            <a:ext cx="7699730" cy="3869917"/>
          </a:xfrm>
          <a:prstGeom prst="rect">
            <a:avLst/>
          </a:prstGeom>
        </p:spPr>
      </p:pic>
      <p:pic>
        <p:nvPicPr>
          <p:cNvPr id="15"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54387541-3AE5-496F-8C53-17E474DE155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982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BE1ED0D5-AB1D-425F-8C34-612FCB9E7081}"/>
              </a:ext>
            </a:extLst>
          </p:cNvPr>
          <p:cNvSpPr txBox="1">
            <a:spLocks/>
          </p:cNvSpPr>
          <p:nvPr/>
        </p:nvSpPr>
        <p:spPr>
          <a:xfrm>
            <a:off x="398860" y="1448087"/>
            <a:ext cx="584825" cy="273844"/>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a:r>
              <a:rPr lang="ru-RU" sz="1350" dirty="0">
                <a:solidFill>
                  <a:schemeClr val="bg1"/>
                </a:solidFill>
                <a:latin typeface="Century Gothic" panose="020B0502020202020204"/>
              </a:rPr>
              <a:t>5</a:t>
            </a:r>
          </a:p>
          <a:p>
            <a:pPr defTabSz="342900"/>
            <a:endParaRPr lang="ru-RU" sz="1350" dirty="0">
              <a:solidFill>
                <a:schemeClr val="bg1"/>
              </a:solidFill>
              <a:latin typeface="Century Gothic" panose="020B0502020202020204"/>
            </a:endParaRPr>
          </a:p>
        </p:txBody>
      </p:sp>
      <p:sp>
        <p:nvSpPr>
          <p:cNvPr id="32" name="Заголовок 1">
            <a:extLst>
              <a:ext uri="{FF2B5EF4-FFF2-40B4-BE49-F238E27FC236}">
                <a16:creationId xmlns:a16="http://schemas.microsoft.com/office/drawing/2014/main" id="{AA4A3DE2-B35A-463A-93C0-7B3456257E67}"/>
              </a:ext>
            </a:extLst>
          </p:cNvPr>
          <p:cNvSpPr txBox="1">
            <a:spLocks/>
          </p:cNvSpPr>
          <p:nvPr/>
        </p:nvSpPr>
        <p:spPr>
          <a:xfrm>
            <a:off x="853203" y="394231"/>
            <a:ext cx="7520406" cy="1140769"/>
          </a:xfrm>
          <a:prstGeom prst="rect">
            <a:avLst/>
          </a:prstGeom>
        </p:spPr>
        <p:txBody>
          <a:bodyPr vert="horz" lIns="68580" tIns="34290" rIns="68580" bIns="3429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5550" dirty="0">
                <a:solidFill>
                  <a:schemeClr val="bg1"/>
                </a:solidFill>
                <a:latin typeface="Century Gothic" panose="020B0502020202020204" pitchFamily="34" charset="0"/>
                <a:ea typeface="Cambria" panose="02040503050406030204" pitchFamily="18" charset="0"/>
              </a:rPr>
              <a:t>Деформации железных и автомобильных дорог, аэродромов и других сооружений</a:t>
            </a:r>
            <a:endParaRPr lang="en-US" sz="5550" dirty="0">
              <a:solidFill>
                <a:schemeClr val="bg1"/>
              </a:solidFill>
              <a:latin typeface="Century Gothic" panose="020B0502020202020204" pitchFamily="34" charset="0"/>
              <a:ea typeface="Cambria" panose="02040503050406030204" pitchFamily="18" charset="0"/>
            </a:endParaRPr>
          </a:p>
          <a:p>
            <a:pPr algn="ctr"/>
            <a:endParaRPr lang="ru-RU" sz="3675" dirty="0">
              <a:solidFill>
                <a:schemeClr val="bg1"/>
              </a:solidFill>
            </a:endParaRPr>
          </a:p>
          <a:p>
            <a:pPr algn="ctr"/>
            <a:r>
              <a:rPr lang="ru-RU" sz="3675" dirty="0">
                <a:solidFill>
                  <a:schemeClr val="bg1"/>
                </a:solidFill>
              </a:rPr>
              <a:t>Протяженность участков с осадками насыпей на железных дорогах составляет свыше 800 км (</a:t>
            </a:r>
            <a:r>
              <a:rPr lang="ru-RU" sz="3675" dirty="0" err="1">
                <a:solidFill>
                  <a:schemeClr val="bg1"/>
                </a:solidFill>
              </a:rPr>
              <a:t>Дыдышко</a:t>
            </a:r>
            <a:r>
              <a:rPr lang="ru-RU" sz="3675" dirty="0">
                <a:solidFill>
                  <a:schemeClr val="bg1"/>
                </a:solidFill>
              </a:rPr>
              <a:t>, 2017</a:t>
            </a:r>
            <a:r>
              <a:rPr lang="ru-RU" sz="2400" dirty="0">
                <a:solidFill>
                  <a:schemeClr val="bg1"/>
                </a:solidFill>
              </a:rPr>
              <a:t>)</a:t>
            </a:r>
            <a:r>
              <a:rPr lang="ru-RU" sz="2400" dirty="0">
                <a:solidFill>
                  <a:schemeClr val="bg1"/>
                </a:solidFill>
                <a:latin typeface="Century Gothic" panose="020B0502020202020204" pitchFamily="34" charset="0"/>
                <a:ea typeface="Cambria" panose="02040503050406030204" pitchFamily="18" charset="0"/>
              </a:rPr>
              <a:t>  </a:t>
            </a:r>
          </a:p>
        </p:txBody>
      </p:sp>
      <p:pic>
        <p:nvPicPr>
          <p:cNvPr id="35" name="image411.jpeg">
            <a:extLst>
              <a:ext uri="{FF2B5EF4-FFF2-40B4-BE49-F238E27FC236}">
                <a16:creationId xmlns:a16="http://schemas.microsoft.com/office/drawing/2014/main" id="{5D64C83B-5467-492C-A029-427769D4C9DE}"/>
              </a:ext>
            </a:extLst>
          </p:cNvPr>
          <p:cNvPicPr/>
          <p:nvPr/>
        </p:nvPicPr>
        <p:blipFill>
          <a:blip r:embed="rId3" cstate="print"/>
          <a:stretch>
            <a:fillRect/>
          </a:stretch>
        </p:blipFill>
        <p:spPr>
          <a:xfrm>
            <a:off x="425687" y="1455497"/>
            <a:ext cx="3089579" cy="1910599"/>
          </a:xfrm>
          <a:prstGeom prst="rect">
            <a:avLst/>
          </a:prstGeom>
        </p:spPr>
      </p:pic>
      <p:pic>
        <p:nvPicPr>
          <p:cNvPr id="36" name="image428.jpeg">
            <a:extLst>
              <a:ext uri="{FF2B5EF4-FFF2-40B4-BE49-F238E27FC236}">
                <a16:creationId xmlns:a16="http://schemas.microsoft.com/office/drawing/2014/main" id="{AD2274B8-929B-4461-ACBD-F8A3DED02DEF}"/>
              </a:ext>
            </a:extLst>
          </p:cNvPr>
          <p:cNvPicPr/>
          <p:nvPr/>
        </p:nvPicPr>
        <p:blipFill>
          <a:blip r:embed="rId4" cstate="print"/>
          <a:stretch>
            <a:fillRect/>
          </a:stretch>
        </p:blipFill>
        <p:spPr>
          <a:xfrm>
            <a:off x="5373700" y="1759713"/>
            <a:ext cx="3625642" cy="2204598"/>
          </a:xfrm>
          <a:prstGeom prst="rect">
            <a:avLst/>
          </a:prstGeom>
        </p:spPr>
      </p:pic>
      <p:pic>
        <p:nvPicPr>
          <p:cNvPr id="1026" name="Picture 2" descr="На Ямале разработают технологии строительства дорог в вечной мерзлоте |  Правда УрФО">
            <a:extLst>
              <a:ext uri="{FF2B5EF4-FFF2-40B4-BE49-F238E27FC236}">
                <a16:creationId xmlns:a16="http://schemas.microsoft.com/office/drawing/2014/main" id="{A7005740-32C3-4372-AC1E-6DDEDE6960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292" y="3650683"/>
            <a:ext cx="1850231" cy="1393031"/>
          </a:xfrm>
          <a:prstGeom prst="rect">
            <a:avLst/>
          </a:prstGeom>
          <a:noFill/>
          <a:extLst>
            <a:ext uri="{909E8E84-426E-40DD-AFC4-6F175D3DCCD1}">
              <a14:hiddenFill xmlns:a14="http://schemas.microsoft.com/office/drawing/2010/main">
                <a:solidFill>
                  <a:srgbClr val="FFFFFF"/>
                </a:solidFill>
              </a14:hiddenFill>
            </a:ext>
          </a:extLst>
        </p:spPr>
      </p:pic>
      <p:pic>
        <p:nvPicPr>
          <p:cNvPr id="40" name="Рисунок 39">
            <a:extLst>
              <a:ext uri="{FF2B5EF4-FFF2-40B4-BE49-F238E27FC236}">
                <a16:creationId xmlns:a16="http://schemas.microsoft.com/office/drawing/2014/main" id="{90B02791-C35A-413F-A5F1-45F3F609BFCC}"/>
              </a:ext>
            </a:extLst>
          </p:cNvPr>
          <p:cNvPicPr>
            <a:picLocks noChangeAspect="1"/>
          </p:cNvPicPr>
          <p:nvPr/>
        </p:nvPicPr>
        <p:blipFill>
          <a:blip r:embed="rId6">
            <a:lum bright="40000" contrast="-40000"/>
          </a:blip>
          <a:stretch>
            <a:fillRect/>
          </a:stretch>
        </p:blipFill>
        <p:spPr>
          <a:xfrm>
            <a:off x="482775" y="3620308"/>
            <a:ext cx="2145572" cy="1491704"/>
          </a:xfrm>
          <a:prstGeom prst="rect">
            <a:avLst/>
          </a:prstGeom>
          <a:effectLst>
            <a:reflection endPos="0" dir="5400000" sy="-100000" algn="bl" rotWithShape="0"/>
          </a:effectLst>
        </p:spPr>
      </p:pic>
      <p:pic>
        <p:nvPicPr>
          <p:cNvPr id="2" name="Рисунок 1">
            <a:extLst>
              <a:ext uri="{FF2B5EF4-FFF2-40B4-BE49-F238E27FC236}">
                <a16:creationId xmlns:a16="http://schemas.microsoft.com/office/drawing/2014/main" id="{F370798F-1495-44ED-84DA-39AFE58CCF93}"/>
              </a:ext>
            </a:extLst>
          </p:cNvPr>
          <p:cNvPicPr>
            <a:picLocks noChangeAspect="1"/>
          </p:cNvPicPr>
          <p:nvPr/>
        </p:nvPicPr>
        <p:blipFill>
          <a:blip r:embed="rId7"/>
          <a:stretch>
            <a:fillRect/>
          </a:stretch>
        </p:blipFill>
        <p:spPr>
          <a:xfrm>
            <a:off x="1139187" y="3895025"/>
            <a:ext cx="5352655" cy="2676328"/>
          </a:xfrm>
          <a:prstGeom prst="rect">
            <a:avLst/>
          </a:prstGeom>
        </p:spPr>
      </p:pic>
      <p:pic>
        <p:nvPicPr>
          <p:cNvPr id="41" name="Picture 6">
            <a:extLst>
              <a:ext uri="{FF2B5EF4-FFF2-40B4-BE49-F238E27FC236}">
                <a16:creationId xmlns:a16="http://schemas.microsoft.com/office/drawing/2014/main" id="{B02B4957-C755-4C18-B6D1-0478A19ED136}"/>
              </a:ext>
            </a:extLst>
          </p:cNvPr>
          <p:cNvPicPr>
            <a:picLocks noChangeAspect="1" noChangeArrowheads="1"/>
          </p:cNvPicPr>
          <p:nvPr/>
        </p:nvPicPr>
        <p:blipFill>
          <a:blip r:embed="rId8" cstate="print">
            <a:lum contrast="20000"/>
          </a:blip>
          <a:srcRect/>
          <a:stretch>
            <a:fillRect/>
          </a:stretch>
        </p:blipFill>
        <p:spPr bwMode="auto">
          <a:xfrm>
            <a:off x="342416" y="3393279"/>
            <a:ext cx="1901130" cy="1650435"/>
          </a:xfrm>
          <a:prstGeom prst="rect">
            <a:avLst/>
          </a:prstGeom>
          <a:noFill/>
          <a:ln w="9525">
            <a:noFill/>
            <a:miter lim="800000"/>
            <a:headEnd/>
            <a:tailEnd/>
          </a:ln>
        </p:spPr>
      </p:pic>
      <p:pic>
        <p:nvPicPr>
          <p:cNvPr id="38" name="Рисунок 37">
            <a:extLst>
              <a:ext uri="{FF2B5EF4-FFF2-40B4-BE49-F238E27FC236}">
                <a16:creationId xmlns:a16="http://schemas.microsoft.com/office/drawing/2014/main" id="{C34141A5-A910-475D-A02F-5F1F55A79601}"/>
              </a:ext>
            </a:extLst>
          </p:cNvPr>
          <p:cNvPicPr/>
          <p:nvPr/>
        </p:nvPicPr>
        <p:blipFill>
          <a:blip r:embed="rId9"/>
          <a:stretch>
            <a:fillRect/>
          </a:stretch>
        </p:blipFill>
        <p:spPr>
          <a:xfrm>
            <a:off x="5373699" y="4281353"/>
            <a:ext cx="3549109" cy="2204598"/>
          </a:xfrm>
          <a:prstGeom prst="rect">
            <a:avLst/>
          </a:prstGeom>
        </p:spPr>
      </p:pic>
      <p:pic>
        <p:nvPicPr>
          <p:cNvPr id="1028" name="Picture 4" descr="Чтобы трасса не «прыгала»">
            <a:extLst>
              <a:ext uri="{FF2B5EF4-FFF2-40B4-BE49-F238E27FC236}">
                <a16:creationId xmlns:a16="http://schemas.microsoft.com/office/drawing/2014/main" id="{A99A186C-627C-471B-BB33-A5DE95DEF1F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27163" y="1862485"/>
            <a:ext cx="2672578" cy="178819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C77DBE3B-D746-42E1-A82F-6A19C3E11EB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748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a:extLst>
              <a:ext uri="{FF2B5EF4-FFF2-40B4-BE49-F238E27FC236}">
                <a16:creationId xmlns:a16="http://schemas.microsoft.com/office/drawing/2014/main" id="{C35ACA0B-08C4-4410-926F-986C92093D22}"/>
              </a:ext>
            </a:extLst>
          </p:cNvPr>
          <p:cNvSpPr>
            <a:spLocks noChangeArrowheads="1"/>
          </p:cNvSpPr>
          <p:nvPr/>
        </p:nvSpPr>
        <p:spPr bwMode="auto">
          <a:xfrm>
            <a:off x="3857625" y="3171825"/>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Comic Sans MS" panose="030F0702030302020204" pitchFamily="66" charset="0"/>
            </a:endParaRPr>
          </a:p>
        </p:txBody>
      </p:sp>
      <p:sp>
        <p:nvSpPr>
          <p:cNvPr id="128004" name="Rectangle 4">
            <a:extLst>
              <a:ext uri="{FF2B5EF4-FFF2-40B4-BE49-F238E27FC236}">
                <a16:creationId xmlns:a16="http://schemas.microsoft.com/office/drawing/2014/main" id="{EC03BF65-87CA-436C-9B37-9AA017C3BDDD}"/>
              </a:ext>
            </a:extLst>
          </p:cNvPr>
          <p:cNvSpPr>
            <a:spLocks noChangeArrowheads="1"/>
          </p:cNvSpPr>
          <p:nvPr/>
        </p:nvSpPr>
        <p:spPr bwMode="auto">
          <a:xfrm>
            <a:off x="2738438" y="2105025"/>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Comic Sans MS" panose="030F0702030302020204" pitchFamily="66" charset="0"/>
            </a:endParaRPr>
          </a:p>
        </p:txBody>
      </p:sp>
      <p:sp>
        <p:nvSpPr>
          <p:cNvPr id="128008" name="Rectangle 8">
            <a:extLst>
              <a:ext uri="{FF2B5EF4-FFF2-40B4-BE49-F238E27FC236}">
                <a16:creationId xmlns:a16="http://schemas.microsoft.com/office/drawing/2014/main" id="{2BE9E63C-1EE2-4691-9676-E31C6D68F21E}"/>
              </a:ext>
            </a:extLst>
          </p:cNvPr>
          <p:cNvSpPr>
            <a:spLocks noChangeArrowheads="1"/>
          </p:cNvSpPr>
          <p:nvPr/>
        </p:nvSpPr>
        <p:spPr bwMode="auto">
          <a:xfrm>
            <a:off x="595081" y="191453"/>
            <a:ext cx="810914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ja-JP" sz="2800" b="1" dirty="0">
                <a:solidFill>
                  <a:schemeClr val="bg1"/>
                </a:solidFill>
                <a:latin typeface="Comic Sans MS" panose="030F0702030302020204" pitchFamily="66" charset="0"/>
              </a:rPr>
              <a:t>Возможное оттаивание вечной мерзлоты</a:t>
            </a:r>
            <a:endParaRPr lang="en-US" altLang="ja-JP" sz="2800" b="1" dirty="0">
              <a:solidFill>
                <a:schemeClr val="bg1"/>
              </a:solidFill>
              <a:latin typeface="Comic Sans MS" panose="030F0702030302020204" pitchFamily="66" charset="0"/>
            </a:endParaRPr>
          </a:p>
        </p:txBody>
      </p:sp>
      <p:pic>
        <p:nvPicPr>
          <p:cNvPr id="9"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A8111C97-64E8-4C9D-8BB2-BB616D7B16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a:extLst>
              <a:ext uri="{FF2B5EF4-FFF2-40B4-BE49-F238E27FC236}">
                <a16:creationId xmlns:a16="http://schemas.microsoft.com/office/drawing/2014/main" id="{E3585F34-EFB1-492D-AB9C-9EF59D1C66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850" y="950357"/>
            <a:ext cx="7226300" cy="5867400"/>
          </a:xfrm>
          <a:prstGeom prst="rect">
            <a:avLst/>
          </a:prstGeom>
        </p:spPr>
      </p:pic>
      <p:sp>
        <p:nvSpPr>
          <p:cNvPr id="14" name="TextBox 13">
            <a:extLst>
              <a:ext uri="{FF2B5EF4-FFF2-40B4-BE49-F238E27FC236}">
                <a16:creationId xmlns:a16="http://schemas.microsoft.com/office/drawing/2014/main" id="{1F982606-3010-4D42-888B-8620C53D817A}"/>
              </a:ext>
            </a:extLst>
          </p:cNvPr>
          <p:cNvSpPr txBox="1"/>
          <p:nvPr/>
        </p:nvSpPr>
        <p:spPr>
          <a:xfrm>
            <a:off x="1187624" y="6589157"/>
            <a:ext cx="6515100" cy="246221"/>
          </a:xfrm>
          <a:prstGeom prst="rect">
            <a:avLst/>
          </a:prstGeom>
          <a:noFill/>
        </p:spPr>
        <p:txBody>
          <a:bodyPr wrap="square">
            <a:spAutoFit/>
          </a:bodyPr>
          <a:lstStyle/>
          <a:p>
            <a:r>
              <a:rPr lang="en-US" sz="1000" dirty="0"/>
              <a:t>Vladimir </a:t>
            </a:r>
            <a:r>
              <a:rPr lang="en-US" sz="1000" dirty="0" err="1"/>
              <a:t>Romanovsky</a:t>
            </a:r>
            <a:r>
              <a:rPr lang="en-US" sz="1000" dirty="0"/>
              <a:t>, 2009, https://ccin.ca/ccw/permafrost/future</a:t>
            </a:r>
            <a:endParaRPr lang="ru-RU"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8701B434-4808-4CDD-BF4E-F3ECF6ED495D}"/>
              </a:ext>
            </a:extLst>
          </p:cNvPr>
          <p:cNvSpPr>
            <a:spLocks noGrp="1" noChangeArrowheads="1"/>
          </p:cNvSpPr>
          <p:nvPr>
            <p:ph type="title" idx="4294967295"/>
          </p:nvPr>
        </p:nvSpPr>
        <p:spPr/>
        <p:txBody>
          <a:bodyPr anchorCtr="1"/>
          <a:lstStyle/>
          <a:p>
            <a:pPr eaLnBrk="1" hangingPunct="1"/>
            <a:r>
              <a:rPr lang="de-DE" altLang="ru-RU" sz="3200">
                <a:solidFill>
                  <a:schemeClr val="bg1"/>
                </a:solidFill>
                <a:effectLst>
                  <a:outerShdw blurRad="38100" dist="38100" dir="2700000" algn="tl">
                    <a:srgbClr val="C0C0C0"/>
                  </a:outerShdw>
                </a:effectLst>
              </a:rPr>
              <a:t>Nuclear Submarines in the Arctic Ocean</a:t>
            </a:r>
          </a:p>
        </p:txBody>
      </p:sp>
      <p:pic>
        <p:nvPicPr>
          <p:cNvPr id="59396" name="Picture 4">
            <a:extLst>
              <a:ext uri="{FF2B5EF4-FFF2-40B4-BE49-F238E27FC236}">
                <a16:creationId xmlns:a16="http://schemas.microsoft.com/office/drawing/2014/main" id="{AEEA5F13-4758-45B5-AADE-F5D9CDDDA3D9}"/>
              </a:ext>
            </a:extLst>
          </p:cNvPr>
          <p:cNvPicPr>
            <a:picLocks noGrp="1" noChangeAspect="1" noChangeArrowheads="1"/>
          </p:cNvPicPr>
          <p:nvPr>
            <p:ph type="body" idx="4294967295"/>
          </p:nvPr>
        </p:nvPicPr>
        <p:blipFill>
          <a:blip r:embed="rId2">
            <a:lum bright="-22000" contrast="56000"/>
            <a:extLst>
              <a:ext uri="{28A0092B-C50C-407E-A947-70E740481C1C}">
                <a14:useLocalDpi xmlns:a14="http://schemas.microsoft.com/office/drawing/2010/main" val="0"/>
              </a:ext>
            </a:extLst>
          </a:blip>
          <a:srcRect/>
          <a:stretch>
            <a:fillRect/>
          </a:stretch>
        </p:blipFill>
        <p:spPr>
          <a:xfrm>
            <a:off x="1258888" y="1196975"/>
            <a:ext cx="6624637" cy="4946650"/>
          </a:xfr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55F57BE0-19D2-4099-8D76-4200493AF94A}"/>
              </a:ext>
            </a:extLst>
          </p:cNvPr>
          <p:cNvSpPr>
            <a:spLocks noChangeArrowheads="1"/>
          </p:cNvSpPr>
          <p:nvPr/>
        </p:nvSpPr>
        <p:spPr bwMode="auto">
          <a:xfrm>
            <a:off x="0" y="381000"/>
            <a:ext cx="9144000"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400">
                <a:solidFill>
                  <a:schemeClr val="bg1"/>
                </a:solidFill>
              </a:rPr>
              <a:t>В 1868 году экспедиция шведского полярного исследователя Нильса Норденшельда на судно «София» подняла со дна Карского моря темные камни, оказавшиеся железомарганцевыми стяжениями (конкрециями). Затем океанографическая экспедиция Великобритании на корвете «Челленджер» (1872–1876) похожие конкреции обнаружила на дне Атлантики в </a:t>
            </a:r>
            <a:r>
              <a:rPr lang="ru-RU" altLang="ru-RU" sz="1400" b="1">
                <a:solidFill>
                  <a:schemeClr val="bg1"/>
                </a:solidFill>
              </a:rPr>
              <a:t>районе</a:t>
            </a:r>
            <a:r>
              <a:rPr lang="ru-RU" altLang="ru-RU" sz="1400">
                <a:solidFill>
                  <a:schemeClr val="bg1"/>
                </a:solidFill>
              </a:rPr>
              <a:t> Канарских островов. Внимание геологов привлек тот факт, что кроме железа и марганца в них были заметные некоторое количество цветных металлов. Впоследствии подводные фотосъемки показали, что дно иногда напоминает булыжную мостовую: оно сплошь покрыто конкрециями размером 4–5 см. Конкреции выступают из ила или образуют слой толщиной до полуметра в верхней части грунта. </a:t>
            </a:r>
            <a:endParaRPr lang="en-US" altLang="ru-RU" sz="1400">
              <a:solidFill>
                <a:schemeClr val="bg1"/>
              </a:solidFill>
            </a:endParaRPr>
          </a:p>
          <a:p>
            <a:endParaRPr lang="en-US" altLang="ru-RU" sz="1400">
              <a:solidFill>
                <a:schemeClr val="bg1"/>
              </a:solidFill>
            </a:endParaRPr>
          </a:p>
          <a:p>
            <a:br>
              <a:rPr lang="en-US" altLang="ru-RU">
                <a:solidFill>
                  <a:schemeClr val="bg1"/>
                </a:solidFill>
              </a:rPr>
            </a:br>
            <a:endParaRPr lang="ru-RU" altLang="ru-RU">
              <a:solidFill>
                <a:schemeClr val="bg1"/>
              </a:solidFill>
            </a:endParaRPr>
          </a:p>
        </p:txBody>
      </p:sp>
      <p:sp>
        <p:nvSpPr>
          <p:cNvPr id="62467" name="Rectangle 4">
            <a:extLst>
              <a:ext uri="{FF2B5EF4-FFF2-40B4-BE49-F238E27FC236}">
                <a16:creationId xmlns:a16="http://schemas.microsoft.com/office/drawing/2014/main" id="{6EBE6F42-66DA-47B8-8431-7F70F364DADC}"/>
              </a:ext>
            </a:extLst>
          </p:cNvPr>
          <p:cNvSpPr>
            <a:spLocks noChangeArrowheads="1"/>
          </p:cNvSpPr>
          <p:nvPr/>
        </p:nvSpPr>
        <p:spPr bwMode="auto">
          <a:xfrm>
            <a:off x="2009775" y="1296988"/>
            <a:ext cx="9144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ru-RU">
              <a:solidFill>
                <a:schemeClr val="bg1"/>
              </a:solidFill>
            </a:endParaRPr>
          </a:p>
        </p:txBody>
      </p:sp>
      <p:pic>
        <p:nvPicPr>
          <p:cNvPr id="62468" name="Picture 3" descr="http://geo.web.ru/druza/m-concr-Fe-Mn_32_3784.JPG">
            <a:extLst>
              <a:ext uri="{FF2B5EF4-FFF2-40B4-BE49-F238E27FC236}">
                <a16:creationId xmlns:a16="http://schemas.microsoft.com/office/drawing/2014/main" id="{FBE169AE-D5BF-42BE-AAD0-348715FF443E}"/>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981200" y="2438400"/>
            <a:ext cx="5124450"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12944131-53C6-46CE-BC3B-4890810123F0}"/>
              </a:ext>
            </a:extLst>
          </p:cNvPr>
          <p:cNvSpPr txBox="1">
            <a:spLocks noGrp="1"/>
          </p:cNvSpPr>
          <p:nvPr/>
        </p:nvSpPr>
        <p:spPr bwMode="auto">
          <a:xfrm>
            <a:off x="6553200" y="6243638"/>
            <a:ext cx="2133600" cy="457200"/>
          </a:xfrm>
          <a:prstGeom prst="rect">
            <a:avLst/>
          </a:prstGeom>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3CD2C751-169F-4A43-A03F-0C2675F0C21A}" type="slidenum">
              <a:rPr lang="en-US" altLang="ru-RU" sz="1000">
                <a:solidFill>
                  <a:schemeClr val="bg1"/>
                </a:solidFill>
                <a:effectLst>
                  <a:outerShdw blurRad="38100" dist="38100" dir="2700000" algn="tl">
                    <a:srgbClr val="C0C0C0"/>
                  </a:outerShdw>
                </a:effectLst>
                <a:latin typeface="Verdana" panose="020B0604030504040204" pitchFamily="34" charset="0"/>
              </a:rPr>
              <a:pPr algn="r" eaLnBrk="1" hangingPunct="1"/>
              <a:t>27</a:t>
            </a:fld>
            <a:endParaRPr lang="en-US" altLang="ru-RU" sz="1000">
              <a:solidFill>
                <a:schemeClr val="bg1"/>
              </a:solidFill>
              <a:effectLst>
                <a:outerShdw blurRad="38100" dist="38100" dir="2700000" algn="tl">
                  <a:srgbClr val="C0C0C0"/>
                </a:outerShdw>
              </a:effectLst>
              <a:latin typeface="Verdana" panose="020B0604030504040204" pitchFamily="34" charset="0"/>
            </a:endParaRPr>
          </a:p>
        </p:txBody>
      </p:sp>
      <p:sp>
        <p:nvSpPr>
          <p:cNvPr id="76802" name="Rectangle 2">
            <a:extLst>
              <a:ext uri="{FF2B5EF4-FFF2-40B4-BE49-F238E27FC236}">
                <a16:creationId xmlns:a16="http://schemas.microsoft.com/office/drawing/2014/main" id="{CFFF471C-F7B6-4915-9CBD-7554F96462AC}"/>
              </a:ext>
            </a:extLst>
          </p:cNvPr>
          <p:cNvSpPr>
            <a:spLocks noGrp="1" noChangeArrowheads="1"/>
          </p:cNvSpPr>
          <p:nvPr>
            <p:ph type="title" idx="4294967295"/>
          </p:nvPr>
        </p:nvSpPr>
        <p:spPr>
          <a:xfrm>
            <a:off x="457200" y="0"/>
            <a:ext cx="8229600" cy="1196975"/>
          </a:xfrm>
        </p:spPr>
        <p:txBody>
          <a:bodyPr anchorCtr="1"/>
          <a:lstStyle/>
          <a:p>
            <a:pPr eaLnBrk="1" hangingPunct="1"/>
            <a:r>
              <a:rPr lang="de-DE" altLang="ru-RU" sz="3200">
                <a:solidFill>
                  <a:schemeClr val="bg1"/>
                </a:solidFill>
                <a:effectLst>
                  <a:outerShdw blurRad="38100" dist="38100" dir="2700000" algn="tl">
                    <a:srgbClr val="C0C0C0"/>
                  </a:outerShdw>
                </a:effectLst>
              </a:rPr>
              <a:t>So far Undiscovered Oil and Gas Resources</a:t>
            </a:r>
            <a:r>
              <a:rPr lang="de-DE" altLang="ru-RU" sz="4000">
                <a:solidFill>
                  <a:schemeClr val="bg1"/>
                </a:solidFill>
                <a:effectLst>
                  <a:outerShdw blurRad="38100" dist="38100" dir="2700000" algn="tl">
                    <a:srgbClr val="C0C0C0"/>
                  </a:outerShdw>
                </a:effectLst>
              </a:rPr>
              <a:t> </a:t>
            </a:r>
          </a:p>
        </p:txBody>
      </p:sp>
      <p:sp>
        <p:nvSpPr>
          <p:cNvPr id="67588" name="Rectangle 5">
            <a:extLst>
              <a:ext uri="{FF2B5EF4-FFF2-40B4-BE49-F238E27FC236}">
                <a16:creationId xmlns:a16="http://schemas.microsoft.com/office/drawing/2014/main" id="{64E719CE-EF63-403F-9659-E98B1110C881}"/>
              </a:ext>
            </a:extLst>
          </p:cNvPr>
          <p:cNvSpPr>
            <a:spLocks noChangeArrowheads="1"/>
          </p:cNvSpPr>
          <p:nvPr/>
        </p:nvSpPr>
        <p:spPr bwMode="auto">
          <a:xfrm>
            <a:off x="7235825" y="6400800"/>
            <a:ext cx="38385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30000"/>
              </a:spcBef>
            </a:pPr>
            <a:r>
              <a:rPr lang="de-DE" altLang="ru-RU" sz="1200">
                <a:solidFill>
                  <a:schemeClr val="bg1"/>
                </a:solidFill>
              </a:rPr>
              <a:t>Source: www.usgs.gov</a:t>
            </a:r>
          </a:p>
        </p:txBody>
      </p:sp>
      <p:sp>
        <p:nvSpPr>
          <p:cNvPr id="67589" name="Rectangle 6">
            <a:extLst>
              <a:ext uri="{FF2B5EF4-FFF2-40B4-BE49-F238E27FC236}">
                <a16:creationId xmlns:a16="http://schemas.microsoft.com/office/drawing/2014/main" id="{093307BA-F3FB-4B32-BA86-1F6C2E5A0933}"/>
              </a:ext>
            </a:extLst>
          </p:cNvPr>
          <p:cNvSpPr>
            <a:spLocks noChangeArrowheads="1"/>
          </p:cNvSpPr>
          <p:nvPr/>
        </p:nvSpPr>
        <p:spPr bwMode="auto">
          <a:xfrm>
            <a:off x="755650" y="1628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30000"/>
              </a:spcBef>
            </a:pPr>
            <a:endParaRPr lang="en-US" altLang="ru-RU" sz="2400">
              <a:solidFill>
                <a:schemeClr val="bg1"/>
              </a:solidFill>
            </a:endParaRPr>
          </a:p>
        </p:txBody>
      </p:sp>
      <p:sp>
        <p:nvSpPr>
          <p:cNvPr id="76807" name="Rectangle 7">
            <a:extLst>
              <a:ext uri="{FF2B5EF4-FFF2-40B4-BE49-F238E27FC236}">
                <a16:creationId xmlns:a16="http://schemas.microsoft.com/office/drawing/2014/main" id="{DDF26C2F-0398-409B-BE08-D8756DFC5C59}"/>
              </a:ext>
            </a:extLst>
          </p:cNvPr>
          <p:cNvSpPr>
            <a:spLocks noGrp="1" noChangeArrowheads="1"/>
          </p:cNvSpPr>
          <p:nvPr>
            <p:ph type="body" idx="4294967295"/>
          </p:nvPr>
        </p:nvSpPr>
        <p:spPr/>
        <p:txBody>
          <a:bodyPr/>
          <a:lstStyle/>
          <a:p>
            <a:pPr eaLnBrk="1" hangingPunct="1"/>
            <a:endParaRPr lang="en-US" altLang="ru-RU">
              <a:solidFill>
                <a:schemeClr val="bg1"/>
              </a:solidFill>
              <a:effectLst>
                <a:outerShdw blurRad="38100" dist="38100" dir="2700000" algn="tl">
                  <a:srgbClr val="C0C0C0"/>
                </a:outerShdw>
              </a:effectLst>
            </a:endParaRPr>
          </a:p>
        </p:txBody>
      </p:sp>
      <p:pic>
        <p:nvPicPr>
          <p:cNvPr id="67591" name="Picture 8">
            <a:extLst>
              <a:ext uri="{FF2B5EF4-FFF2-40B4-BE49-F238E27FC236}">
                <a16:creationId xmlns:a16="http://schemas.microsoft.com/office/drawing/2014/main" id="{18C6347A-4F8C-4949-AD9C-BA0151D32F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809625"/>
            <a:ext cx="8207375" cy="578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4" descr="2010-2030_1_вар_2">
            <a:extLst>
              <a:ext uri="{FF2B5EF4-FFF2-40B4-BE49-F238E27FC236}">
                <a16:creationId xmlns:a16="http://schemas.microsoft.com/office/drawing/2014/main" id="{28FEE7A5-0750-4250-AD0B-E42B2779CF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4313"/>
            <a:ext cx="9144000" cy="640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Номер слайда 4">
            <a:extLst>
              <a:ext uri="{FF2B5EF4-FFF2-40B4-BE49-F238E27FC236}">
                <a16:creationId xmlns:a16="http://schemas.microsoft.com/office/drawing/2014/main" id="{9E9D4FA1-3790-4E5F-B1B0-A14F5AACDDCB}"/>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5BE18A9-88CC-468A-964B-DEA6D668F8E3}" type="slidenum">
              <a:rPr lang="ru-RU" altLang="ru-RU">
                <a:solidFill>
                  <a:srgbClr val="898989"/>
                </a:solidFill>
              </a:rPr>
              <a:pPr eaLnBrk="1" hangingPunct="1"/>
              <a:t>28</a:t>
            </a:fld>
            <a:endParaRPr lang="ru-RU" altLang="ru-RU">
              <a:solidFill>
                <a:srgbClr val="898989"/>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2" name="Picture 4" descr="Белуха">
            <a:extLst>
              <a:ext uri="{FF2B5EF4-FFF2-40B4-BE49-F238E27FC236}">
                <a16:creationId xmlns:a16="http://schemas.microsoft.com/office/drawing/2014/main" id="{AD7AE4F4-9CE3-4498-A380-578DE63E0561}"/>
              </a:ext>
            </a:extLst>
          </p:cNvPr>
          <p:cNvPicPr>
            <a:picLocks noChangeAspect="1" noChangeArrowheads="1"/>
          </p:cNvPicPr>
          <p:nvPr/>
        </p:nvPicPr>
        <p:blipFill>
          <a:blip r:embed="rId3"/>
          <a:srcRect/>
          <a:stretch>
            <a:fillRect/>
          </a:stretch>
        </p:blipFill>
        <p:spPr bwMode="auto">
          <a:xfrm>
            <a:off x="539750" y="549275"/>
            <a:ext cx="8064500" cy="5759450"/>
          </a:xfrm>
          <a:prstGeom prst="rect">
            <a:avLst/>
          </a:prstGeom>
          <a:noFill/>
          <a:ln w="25400">
            <a:solidFill>
              <a:schemeClr val="bg1">
                <a:lumMod val="40000"/>
                <a:lumOff val="60000"/>
              </a:schemeClr>
            </a:solidFill>
            <a:miter lim="800000"/>
            <a:headEnd/>
            <a:tailEnd/>
          </a:ln>
        </p:spPr>
      </p:pic>
      <p:sp>
        <p:nvSpPr>
          <p:cNvPr id="74755" name="Прямоугольник 3">
            <a:extLst>
              <a:ext uri="{FF2B5EF4-FFF2-40B4-BE49-F238E27FC236}">
                <a16:creationId xmlns:a16="http://schemas.microsoft.com/office/drawing/2014/main" id="{ADC4E322-DCB4-4911-A902-A544C9C1F3CE}"/>
              </a:ext>
            </a:extLst>
          </p:cNvPr>
          <p:cNvSpPr>
            <a:spLocks noChangeArrowheads="1"/>
          </p:cNvSpPr>
          <p:nvPr/>
        </p:nvSpPr>
        <p:spPr bwMode="auto">
          <a:xfrm>
            <a:off x="6429375" y="642938"/>
            <a:ext cx="16065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ru-RU" altLang="ru-RU" sz="4000" b="1">
                <a:solidFill>
                  <a:srgbClr val="CCECFF"/>
                </a:solidFill>
                <a:latin typeface="Monotype Corsiva" panose="03010101010201010101" pitchFamily="66" charset="0"/>
              </a:rPr>
              <a:t>Белуха</a:t>
            </a:r>
            <a:r>
              <a:rPr lang="ru-RU" altLang="ru-RU" sz="4000">
                <a:solidFill>
                  <a:srgbClr val="CCECFF"/>
                </a:solidFill>
                <a:latin typeface="Monotype Corsiva" panose="03010101010201010101" pitchFamily="66" charset="0"/>
              </a:rPr>
              <a:t> </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2" name="Picture 4" descr="Белый медведь (сл">
            <a:extLst>
              <a:ext uri="{FF2B5EF4-FFF2-40B4-BE49-F238E27FC236}">
                <a16:creationId xmlns:a16="http://schemas.microsoft.com/office/drawing/2014/main" id="{4EF5C9CC-4BF5-451C-B956-B4B2D9DA293A}"/>
              </a:ext>
            </a:extLst>
          </p:cNvPr>
          <p:cNvPicPr>
            <a:picLocks noChangeAspect="1" noChangeArrowheads="1"/>
          </p:cNvPicPr>
          <p:nvPr/>
        </p:nvPicPr>
        <p:blipFill>
          <a:blip r:embed="rId2"/>
          <a:srcRect/>
          <a:stretch>
            <a:fillRect/>
          </a:stretch>
        </p:blipFill>
        <p:spPr bwMode="auto">
          <a:xfrm>
            <a:off x="600075" y="550863"/>
            <a:ext cx="7972425" cy="5735637"/>
          </a:xfrm>
          <a:prstGeom prst="rect">
            <a:avLst/>
          </a:prstGeom>
          <a:noFill/>
          <a:ln w="25400">
            <a:solidFill>
              <a:schemeClr val="bg1">
                <a:lumMod val="40000"/>
                <a:lumOff val="60000"/>
              </a:schemeClr>
            </a:solidFill>
            <a:miter lim="800000"/>
            <a:headEnd/>
            <a:tailEnd/>
          </a:ln>
        </p:spPr>
      </p:pic>
      <p:sp>
        <p:nvSpPr>
          <p:cNvPr id="58374" name="Rectangle 6">
            <a:extLst>
              <a:ext uri="{FF2B5EF4-FFF2-40B4-BE49-F238E27FC236}">
                <a16:creationId xmlns:a16="http://schemas.microsoft.com/office/drawing/2014/main" id="{BE83F68D-2FD4-4915-8614-E2DC82D34F63}"/>
              </a:ext>
            </a:extLst>
          </p:cNvPr>
          <p:cNvSpPr>
            <a:spLocks noGrp="1" noRot="1" noChangeArrowheads="1"/>
          </p:cNvSpPr>
          <p:nvPr>
            <p:ph type="title" idx="4294967295"/>
          </p:nvPr>
        </p:nvSpPr>
        <p:spPr>
          <a:xfrm>
            <a:off x="468313" y="404813"/>
            <a:ext cx="8675687" cy="1008062"/>
          </a:xfrm>
        </p:spPr>
        <p:txBody>
          <a:bodyPr/>
          <a:lstStyle/>
          <a:p>
            <a:pPr eaLnBrk="1" hangingPunct="1">
              <a:defRPr/>
            </a:pPr>
            <a:r>
              <a:rPr lang="ru-RU" sz="4000" b="1" dirty="0">
                <a:solidFill>
                  <a:schemeClr val="bg1"/>
                </a:solidFill>
                <a:effectLst>
                  <a:outerShdw blurRad="38100" dist="38100" dir="2700000" algn="tl">
                    <a:srgbClr val="000000"/>
                  </a:outerShdw>
                </a:effectLst>
                <a:latin typeface="Monotype Corsiva" pitchFamily="66" charset="0"/>
              </a:rPr>
              <a:t>Белый медведь – царь северных морей.</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DEE0D8E3-0F78-43D9-8AE8-B077A903CBD3}"/>
              </a:ext>
            </a:extLst>
          </p:cNvPr>
          <p:cNvSpPr>
            <a:spLocks noChangeArrowheads="1"/>
          </p:cNvSpPr>
          <p:nvPr/>
        </p:nvSpPr>
        <p:spPr bwMode="auto">
          <a:xfrm>
            <a:off x="3471863" y="2297113"/>
            <a:ext cx="9144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ru-RU">
              <a:solidFill>
                <a:schemeClr val="bg1"/>
              </a:solidFill>
            </a:endParaRPr>
          </a:p>
        </p:txBody>
      </p:sp>
      <p:sp>
        <p:nvSpPr>
          <p:cNvPr id="77827" name="Rectangle 3">
            <a:extLst>
              <a:ext uri="{FF2B5EF4-FFF2-40B4-BE49-F238E27FC236}">
                <a16:creationId xmlns:a16="http://schemas.microsoft.com/office/drawing/2014/main" id="{CD05B6B7-1364-4444-A4A8-1EF61DDA93DE}"/>
              </a:ext>
            </a:extLst>
          </p:cNvPr>
          <p:cNvSpPr>
            <a:spLocks noChangeArrowheads="1"/>
          </p:cNvSpPr>
          <p:nvPr/>
        </p:nvSpPr>
        <p:spPr bwMode="auto">
          <a:xfrm>
            <a:off x="3471863" y="2306638"/>
            <a:ext cx="9144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ru-RU">
              <a:solidFill>
                <a:schemeClr val="bg1"/>
              </a:solidFill>
            </a:endParaRPr>
          </a:p>
        </p:txBody>
      </p:sp>
      <p:sp>
        <p:nvSpPr>
          <p:cNvPr id="77828" name="Rectangle 4">
            <a:extLst>
              <a:ext uri="{FF2B5EF4-FFF2-40B4-BE49-F238E27FC236}">
                <a16:creationId xmlns:a16="http://schemas.microsoft.com/office/drawing/2014/main" id="{5B0DB521-C628-43AE-81A3-77BAE7C0A5A5}"/>
              </a:ext>
            </a:extLst>
          </p:cNvPr>
          <p:cNvSpPr>
            <a:spLocks noChangeArrowheads="1"/>
          </p:cNvSpPr>
          <p:nvPr/>
        </p:nvSpPr>
        <p:spPr bwMode="auto">
          <a:xfrm>
            <a:off x="2757488" y="2301875"/>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ru-RU">
              <a:solidFill>
                <a:schemeClr val="bg1"/>
              </a:solidFill>
            </a:endParaRPr>
          </a:p>
        </p:txBody>
      </p:sp>
      <p:sp>
        <p:nvSpPr>
          <p:cNvPr id="77829" name="Rectangle 5">
            <a:extLst>
              <a:ext uri="{FF2B5EF4-FFF2-40B4-BE49-F238E27FC236}">
                <a16:creationId xmlns:a16="http://schemas.microsoft.com/office/drawing/2014/main" id="{6A7C4577-6AE2-4A19-9BFB-9B14EDF4C6AF}"/>
              </a:ext>
            </a:extLst>
          </p:cNvPr>
          <p:cNvSpPr>
            <a:spLocks noChangeArrowheads="1"/>
          </p:cNvSpPr>
          <p:nvPr/>
        </p:nvSpPr>
        <p:spPr bwMode="auto">
          <a:xfrm>
            <a:off x="3471863" y="2297113"/>
            <a:ext cx="9144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ru-RU">
              <a:solidFill>
                <a:schemeClr val="bg1"/>
              </a:solidFill>
            </a:endParaRPr>
          </a:p>
        </p:txBody>
      </p:sp>
      <p:sp>
        <p:nvSpPr>
          <p:cNvPr id="77830" name="Rectangle 6">
            <a:extLst>
              <a:ext uri="{FF2B5EF4-FFF2-40B4-BE49-F238E27FC236}">
                <a16:creationId xmlns:a16="http://schemas.microsoft.com/office/drawing/2014/main" id="{F5DBFCC3-1089-4D6E-BF57-2FCCD5800160}"/>
              </a:ext>
            </a:extLst>
          </p:cNvPr>
          <p:cNvSpPr>
            <a:spLocks noChangeArrowheads="1"/>
          </p:cNvSpPr>
          <p:nvPr/>
        </p:nvSpPr>
        <p:spPr bwMode="auto">
          <a:xfrm>
            <a:off x="3471863" y="2306638"/>
            <a:ext cx="9144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ru-RU">
              <a:solidFill>
                <a:schemeClr val="bg1"/>
              </a:solidFill>
            </a:endParaRPr>
          </a:p>
        </p:txBody>
      </p:sp>
      <p:sp>
        <p:nvSpPr>
          <p:cNvPr id="77831" name="Rectangle 7">
            <a:extLst>
              <a:ext uri="{FF2B5EF4-FFF2-40B4-BE49-F238E27FC236}">
                <a16:creationId xmlns:a16="http://schemas.microsoft.com/office/drawing/2014/main" id="{A463C409-29AC-463D-85AE-99DA71E66F5B}"/>
              </a:ext>
            </a:extLst>
          </p:cNvPr>
          <p:cNvSpPr>
            <a:spLocks noChangeArrowheads="1"/>
          </p:cNvSpPr>
          <p:nvPr/>
        </p:nvSpPr>
        <p:spPr bwMode="auto">
          <a:xfrm>
            <a:off x="3771900" y="2201863"/>
            <a:ext cx="9144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ru-RU">
              <a:solidFill>
                <a:schemeClr val="bg1"/>
              </a:solidFill>
            </a:endParaRPr>
          </a:p>
        </p:txBody>
      </p:sp>
      <p:sp>
        <p:nvSpPr>
          <p:cNvPr id="77832" name="Rectangle 8">
            <a:extLst>
              <a:ext uri="{FF2B5EF4-FFF2-40B4-BE49-F238E27FC236}">
                <a16:creationId xmlns:a16="http://schemas.microsoft.com/office/drawing/2014/main" id="{0D3EAE95-B48D-474A-9EE1-F28AD5F61DBF}"/>
              </a:ext>
            </a:extLst>
          </p:cNvPr>
          <p:cNvSpPr>
            <a:spLocks noGrp="1" noChangeArrowheads="1"/>
          </p:cNvSpPr>
          <p:nvPr>
            <p:ph type="title"/>
          </p:nvPr>
        </p:nvSpPr>
        <p:spPr>
          <a:xfrm>
            <a:off x="381000" y="381000"/>
            <a:ext cx="8316913" cy="1111250"/>
          </a:xfrm>
          <a:noFill/>
        </p:spPr>
        <p:txBody>
          <a:bodyPr/>
          <a:lstStyle/>
          <a:p>
            <a:pPr>
              <a:lnSpc>
                <a:spcPct val="75000"/>
              </a:lnSpc>
            </a:pPr>
            <a:r>
              <a:rPr lang="ru-RU" altLang="ru-RU" sz="2000" b="1">
                <a:solidFill>
                  <a:schemeClr val="bg1"/>
                </a:solidFill>
              </a:rPr>
              <a:t>Отбор образцов в подземелье Института Мерзлотоведения им.П.И.Мельникова в Якутске</a:t>
            </a:r>
            <a:r>
              <a:rPr lang="en-US" altLang="ru-RU">
                <a:solidFill>
                  <a:schemeClr val="bg1"/>
                </a:solidFill>
              </a:rPr>
              <a:t> </a:t>
            </a:r>
          </a:p>
        </p:txBody>
      </p:sp>
      <p:pic>
        <p:nvPicPr>
          <p:cNvPr id="77833" name="Picture 9">
            <a:extLst>
              <a:ext uri="{FF2B5EF4-FFF2-40B4-BE49-F238E27FC236}">
                <a16:creationId xmlns:a16="http://schemas.microsoft.com/office/drawing/2014/main" id="{B0E308C2-5C23-40C4-BA45-7814238431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828800"/>
            <a:ext cx="5611813"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8842708B-CA1C-43B9-ADAB-911F0E9D7839}"/>
              </a:ext>
            </a:extLst>
          </p:cNvPr>
          <p:cNvSpPr>
            <a:spLocks noGrp="1" noChangeArrowheads="1"/>
          </p:cNvSpPr>
          <p:nvPr>
            <p:ph type="body" idx="1"/>
          </p:nvPr>
        </p:nvSpPr>
        <p:spPr>
          <a:xfrm>
            <a:off x="754063" y="5346700"/>
            <a:ext cx="4625975" cy="776288"/>
          </a:xfrm>
          <a:noFill/>
        </p:spPr>
        <p:txBody>
          <a:bodyPr/>
          <a:lstStyle/>
          <a:p>
            <a:pPr>
              <a:lnSpc>
                <a:spcPct val="80000"/>
              </a:lnSpc>
              <a:buFont typeface="Arial" panose="020B0604020202020204" pitchFamily="34" charset="0"/>
              <a:buNone/>
            </a:pPr>
            <a:r>
              <a:rPr lang="ru-RU" altLang="ru-RU" sz="1800">
                <a:solidFill>
                  <a:schemeClr val="bg1"/>
                </a:solidFill>
              </a:rPr>
              <a:t>Штамм</a:t>
            </a:r>
            <a:r>
              <a:rPr lang="en-US" altLang="ru-RU" sz="1800">
                <a:solidFill>
                  <a:schemeClr val="bg1"/>
                </a:solidFill>
              </a:rPr>
              <a:t> PF : </a:t>
            </a:r>
            <a:r>
              <a:rPr lang="ru-RU" altLang="ru-RU" sz="1800">
                <a:solidFill>
                  <a:schemeClr val="bg1"/>
                </a:solidFill>
              </a:rPr>
              <a:t>вид под микроскопом; увеличение</a:t>
            </a:r>
            <a:r>
              <a:rPr lang="en-US" altLang="ru-RU" sz="1800">
                <a:solidFill>
                  <a:schemeClr val="bg1"/>
                </a:solidFill>
              </a:rPr>
              <a:t> ×1000</a:t>
            </a:r>
          </a:p>
        </p:txBody>
      </p:sp>
      <p:sp>
        <p:nvSpPr>
          <p:cNvPr id="78851" name="Rectangle 3">
            <a:extLst>
              <a:ext uri="{FF2B5EF4-FFF2-40B4-BE49-F238E27FC236}">
                <a16:creationId xmlns:a16="http://schemas.microsoft.com/office/drawing/2014/main" id="{EA29D194-1B38-4D66-B60E-983B16F466FC}"/>
              </a:ext>
            </a:extLst>
          </p:cNvPr>
          <p:cNvSpPr>
            <a:spLocks noGrp="1" noChangeArrowheads="1"/>
          </p:cNvSpPr>
          <p:nvPr>
            <p:ph type="title"/>
          </p:nvPr>
        </p:nvSpPr>
        <p:spPr>
          <a:xfrm>
            <a:off x="755650" y="406400"/>
            <a:ext cx="7515225" cy="590550"/>
          </a:xfrm>
          <a:noFill/>
        </p:spPr>
        <p:txBody>
          <a:bodyPr/>
          <a:lstStyle/>
          <a:p>
            <a:r>
              <a:rPr lang="ru-RU" altLang="ru-RU" sz="2000" b="1">
                <a:solidFill>
                  <a:schemeClr val="bg1"/>
                </a:solidFill>
              </a:rPr>
              <a:t>Микроорганизмы из Якутского подземелья</a:t>
            </a:r>
            <a:endParaRPr lang="en-US" altLang="ru-RU" sz="2000" b="1">
              <a:solidFill>
                <a:schemeClr val="bg1"/>
              </a:solidFill>
            </a:endParaRPr>
          </a:p>
        </p:txBody>
      </p:sp>
      <p:pic>
        <p:nvPicPr>
          <p:cNvPr id="78852" name="Picture 4" descr="PF10onPSA24">
            <a:extLst>
              <a:ext uri="{FF2B5EF4-FFF2-40B4-BE49-F238E27FC236}">
                <a16:creationId xmlns:a16="http://schemas.microsoft.com/office/drawing/2014/main" id="{B87491DD-E9B8-44E7-919C-1F07CCFAFF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82750"/>
            <a:ext cx="3810000" cy="365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3" name="Picture 5">
            <a:extLst>
              <a:ext uri="{FF2B5EF4-FFF2-40B4-BE49-F238E27FC236}">
                <a16:creationId xmlns:a16="http://schemas.microsoft.com/office/drawing/2014/main" id="{DD12AA88-6E6B-4B68-8227-AA54E7CA86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714500"/>
            <a:ext cx="3357563"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4" name="Text Box 6">
            <a:extLst>
              <a:ext uri="{FF2B5EF4-FFF2-40B4-BE49-F238E27FC236}">
                <a16:creationId xmlns:a16="http://schemas.microsoft.com/office/drawing/2014/main" id="{4AA87FAF-3C27-4D09-9B9C-9DDF6ED5AC3E}"/>
              </a:ext>
            </a:extLst>
          </p:cNvPr>
          <p:cNvSpPr txBox="1">
            <a:spLocks noChangeArrowheads="1"/>
          </p:cNvSpPr>
          <p:nvPr/>
        </p:nvSpPr>
        <p:spPr bwMode="auto">
          <a:xfrm>
            <a:off x="4800600" y="3870325"/>
            <a:ext cx="40386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ru-RU" altLang="ru-RU">
                <a:solidFill>
                  <a:schemeClr val="bg1"/>
                </a:solidFill>
                <a:latin typeface="Times New Roman" panose="02020603050405020304" pitchFamily="18" charset="0"/>
                <a:ea typeface="Arial Unicode MS" panose="020B0604020202020204" pitchFamily="34" charset="-128"/>
                <a:cs typeface="Arial Unicode MS" panose="020B0604020202020204" pitchFamily="34" charset="-128"/>
              </a:rPr>
              <a:t>Рост гриба</a:t>
            </a:r>
            <a:r>
              <a:rPr lang="en-US" altLang="ru-RU">
                <a:solidFill>
                  <a:schemeClr val="bg1"/>
                </a:solidFill>
                <a:latin typeface="Times New Roman" panose="02020603050405020304" pitchFamily="18" charset="0"/>
                <a:ea typeface="Arial Unicode MS" panose="020B0604020202020204" pitchFamily="34" charset="-128"/>
                <a:cs typeface="Arial Unicode MS" panose="020B0604020202020204" pitchFamily="34" charset="-128"/>
              </a:rPr>
              <a:t> Penicillium sp., </a:t>
            </a:r>
            <a:r>
              <a:rPr lang="ru-RU" altLang="ru-RU">
                <a:solidFill>
                  <a:schemeClr val="bg1"/>
                </a:solidFill>
                <a:latin typeface="Times New Roman" panose="02020603050405020304" pitchFamily="18" charset="0"/>
                <a:ea typeface="Arial Unicode MS" panose="020B0604020202020204" pitchFamily="34" charset="-128"/>
                <a:cs typeface="Arial Unicode MS" panose="020B0604020202020204" pitchFamily="34" charset="-128"/>
              </a:rPr>
              <a:t>полученный из мерзлоты </a:t>
            </a:r>
            <a:r>
              <a:rPr lang="en-US" altLang="ru-RU">
                <a:solidFill>
                  <a:schemeClr val="bg1"/>
                </a:solidFill>
                <a:latin typeface="Times New Roman" panose="02020603050405020304" pitchFamily="18" charset="0"/>
                <a:ea typeface="Arial Unicode MS" panose="020B0604020202020204" pitchFamily="34" charset="-128"/>
                <a:cs typeface="Arial Unicode MS" panose="020B0604020202020204" pitchFamily="34" charset="-128"/>
              </a:rPr>
              <a:t>PF </a:t>
            </a:r>
            <a:r>
              <a:rPr lang="ru-RU" altLang="ru-RU">
                <a:solidFill>
                  <a:schemeClr val="bg1"/>
                </a:solidFill>
                <a:latin typeface="Times New Roman" panose="02020603050405020304" pitchFamily="18" charset="0"/>
                <a:ea typeface="Arial Unicode MS" panose="020B0604020202020204" pitchFamily="34" charset="-128"/>
                <a:cs typeface="Arial Unicode MS" panose="020B0604020202020204" pitchFamily="34" charset="-128"/>
              </a:rPr>
              <a:t>и</a:t>
            </a:r>
            <a:r>
              <a:rPr lang="en-US" altLang="ru-RU">
                <a:solidFill>
                  <a:schemeClr val="bg1"/>
                </a:solidFill>
                <a:latin typeface="Times New Roman" panose="02020603050405020304" pitchFamily="18" charset="0"/>
                <a:ea typeface="Arial Unicode MS" panose="020B0604020202020204" pitchFamily="34" charset="-128"/>
                <a:cs typeface="Arial Unicode MS" panose="020B0604020202020204" pitchFamily="34" charset="-128"/>
              </a:rPr>
              <a:t> </a:t>
            </a:r>
            <a:r>
              <a:rPr lang="ru-RU" altLang="ru-RU">
                <a:solidFill>
                  <a:schemeClr val="bg1"/>
                </a:solidFill>
                <a:latin typeface="Times New Roman" panose="02020603050405020304" pitchFamily="18" charset="0"/>
                <a:ea typeface="Arial Unicode MS" panose="020B0604020202020204" pitchFamily="34" charset="-128"/>
                <a:cs typeface="Arial Unicode MS" panose="020B0604020202020204" pitchFamily="34" charset="-128"/>
              </a:rPr>
              <a:t>известный </a:t>
            </a:r>
            <a:r>
              <a:rPr lang="en-US" altLang="ru-RU">
                <a:solidFill>
                  <a:schemeClr val="bg1"/>
                </a:solidFill>
                <a:latin typeface="Times New Roman" panose="02020603050405020304" pitchFamily="18" charset="0"/>
                <a:ea typeface="Arial Unicode MS" panose="020B0604020202020204" pitchFamily="34" charset="-128"/>
                <a:cs typeface="Arial Unicode MS" panose="020B0604020202020204" pitchFamily="34" charset="-128"/>
              </a:rPr>
              <a:t>IFO7760 </a:t>
            </a:r>
            <a:r>
              <a:rPr lang="ru-RU" altLang="ru-RU">
                <a:solidFill>
                  <a:schemeClr val="bg1"/>
                </a:solidFill>
                <a:latin typeface="Times New Roman" panose="02020603050405020304" pitchFamily="18" charset="0"/>
                <a:ea typeface="Arial Unicode MS" panose="020B0604020202020204" pitchFamily="34" charset="-128"/>
                <a:cs typeface="Arial Unicode MS" panose="020B0604020202020204" pitchFamily="34" charset="-128"/>
              </a:rPr>
              <a:t>штаммы после 7 дней инкубации при</a:t>
            </a:r>
            <a:r>
              <a:rPr lang="en-US" altLang="ru-RU">
                <a:solidFill>
                  <a:schemeClr val="bg1"/>
                </a:solidFill>
                <a:latin typeface="Times New Roman" panose="02020603050405020304" pitchFamily="18" charset="0"/>
                <a:ea typeface="Arial Unicode MS" panose="020B0604020202020204" pitchFamily="34" charset="-128"/>
                <a:cs typeface="Arial Unicode MS" panose="020B0604020202020204" pitchFamily="34" charset="-128"/>
              </a:rPr>
              <a:t> 25°C, </a:t>
            </a:r>
            <a:r>
              <a:rPr lang="ru-RU" altLang="ru-RU">
                <a:solidFill>
                  <a:schemeClr val="bg1"/>
                </a:solidFill>
                <a:latin typeface="Times New Roman" panose="02020603050405020304" pitchFamily="18" charset="0"/>
                <a:ea typeface="Arial Unicode MS" panose="020B0604020202020204" pitchFamily="34" charset="-128"/>
                <a:cs typeface="Arial Unicode MS" panose="020B0604020202020204" pitchFamily="34" charset="-128"/>
              </a:rPr>
              <a:t>среда </a:t>
            </a:r>
            <a:r>
              <a:rPr lang="en-US" altLang="ru-RU">
                <a:solidFill>
                  <a:schemeClr val="bg1"/>
                </a:solidFill>
                <a:latin typeface="Times New Roman" panose="02020603050405020304" pitchFamily="18" charset="0"/>
                <a:ea typeface="Arial Unicode MS" panose="020B0604020202020204" pitchFamily="34" charset="-128"/>
                <a:cs typeface="Arial Unicode MS" panose="020B0604020202020204" pitchFamily="34" charset="-128"/>
              </a:rPr>
              <a:t>CYA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A164391-8434-4FC2-A191-710A4C9273D3}"/>
              </a:ext>
            </a:extLst>
          </p:cNvPr>
          <p:cNvSpPr/>
          <p:nvPr/>
        </p:nvSpPr>
        <p:spPr>
          <a:xfrm>
            <a:off x="719137" y="192872"/>
            <a:ext cx="7705725" cy="954107"/>
          </a:xfrm>
          <a:prstGeom prst="rect">
            <a:avLst/>
          </a:prstGeom>
        </p:spPr>
        <p:txBody>
          <a:bodyPr>
            <a:spAutoFit/>
          </a:bodyPr>
          <a:lstStyle/>
          <a:p>
            <a:pPr eaLnBrk="1" fontAlgn="auto" hangingPunct="1">
              <a:spcBef>
                <a:spcPts val="0"/>
              </a:spcBef>
              <a:spcAft>
                <a:spcPts val="0"/>
              </a:spcAft>
              <a:defRPr/>
            </a:pPr>
            <a:r>
              <a:rPr lang="ru-RU" sz="2800" dirty="0">
                <a:solidFill>
                  <a:schemeClr val="bg1"/>
                </a:solidFill>
                <a:latin typeface="Comic Sans MS" panose="030F0702030302020204" pitchFamily="66" charset="0"/>
                <a:cs typeface="+mn-cs"/>
              </a:rPr>
              <a:t>Вирусы в вечной мерзлоте (во льду) возрастом 25 тыс. лет</a:t>
            </a:r>
            <a:endParaRPr lang="en-US" sz="2800" dirty="0">
              <a:solidFill>
                <a:schemeClr val="bg1"/>
              </a:solidFill>
              <a:latin typeface="Comic Sans MS" panose="030F0702030302020204" pitchFamily="66" charset="0"/>
              <a:cs typeface="+mn-cs"/>
            </a:endParaRPr>
          </a:p>
        </p:txBody>
      </p:sp>
      <p:pic>
        <p:nvPicPr>
          <p:cNvPr id="5" name="Рисунок 4">
            <a:extLst>
              <a:ext uri="{FF2B5EF4-FFF2-40B4-BE49-F238E27FC236}">
                <a16:creationId xmlns:a16="http://schemas.microsoft.com/office/drawing/2014/main" id="{289CE95C-729B-49F6-BEB9-6E4521770BC8}"/>
              </a:ext>
            </a:extLst>
          </p:cNvPr>
          <p:cNvPicPr>
            <a:picLocks noChangeAspect="1"/>
          </p:cNvPicPr>
          <p:nvPr/>
        </p:nvPicPr>
        <p:blipFill>
          <a:blip r:embed="rId2"/>
          <a:stretch>
            <a:fillRect/>
          </a:stretch>
        </p:blipFill>
        <p:spPr>
          <a:xfrm>
            <a:off x="1547664" y="1196497"/>
            <a:ext cx="5934301" cy="5472863"/>
          </a:xfrm>
          <a:prstGeom prst="rect">
            <a:avLst/>
          </a:prstGeom>
        </p:spPr>
      </p:pic>
      <p:pic>
        <p:nvPicPr>
          <p:cNvPr id="4"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9AC237C0-5C32-4D1B-998C-17130A42A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a:extLst>
              <a:ext uri="{FF2B5EF4-FFF2-40B4-BE49-F238E27FC236}">
                <a16:creationId xmlns:a16="http://schemas.microsoft.com/office/drawing/2014/main" id="{027BD5BA-E035-4BD0-B53A-4C5DB048DECC}"/>
              </a:ext>
            </a:extLst>
          </p:cNvPr>
          <p:cNvSpPr>
            <a:spLocks noGrp="1"/>
          </p:cNvSpPr>
          <p:nvPr>
            <p:ph type="sldNum" sz="quarter" idx="12"/>
          </p:nvPr>
        </p:nvSpPr>
        <p:spPr/>
        <p:txBody>
          <a:bodyPr/>
          <a:lstStyle/>
          <a:p>
            <a:pPr>
              <a:defRPr/>
            </a:pPr>
            <a:fld id="{1E9CED36-69CD-44C8-AB15-91EBFCDF981B}" type="slidenum">
              <a:rPr lang="ru-RU" sz="2000" smtClean="0">
                <a:solidFill>
                  <a:schemeClr val="bg1"/>
                </a:solidFill>
              </a:rPr>
              <a:pPr>
                <a:defRPr/>
              </a:pPr>
              <a:t>33</a:t>
            </a:fld>
            <a:endParaRPr lang="ru-RU" sz="2000">
              <a:solidFill>
                <a:schemeClr val="bg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DE2CDBD7-F668-488C-8259-A4027E1CE03E}"/>
              </a:ext>
            </a:extLst>
          </p:cNvPr>
          <p:cNvSpPr>
            <a:spLocks noChangeArrowheads="1"/>
          </p:cNvSpPr>
          <p:nvPr/>
        </p:nvSpPr>
        <p:spPr bwMode="auto">
          <a:xfrm>
            <a:off x="386226" y="708880"/>
            <a:ext cx="8458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ru-RU" altLang="ru-RU" sz="2800" b="1" dirty="0">
                <a:solidFill>
                  <a:schemeClr val="bg1"/>
                </a:solidFill>
                <a:latin typeface="Comic Sans MS" panose="030F0702030302020204" pitchFamily="66" charset="0"/>
              </a:rPr>
              <a:t>Лес и вечная мерзлота</a:t>
            </a:r>
          </a:p>
        </p:txBody>
      </p:sp>
      <p:pic>
        <p:nvPicPr>
          <p:cNvPr id="5" name="Рисунок 4">
            <a:extLst>
              <a:ext uri="{FF2B5EF4-FFF2-40B4-BE49-F238E27FC236}">
                <a16:creationId xmlns:a16="http://schemas.microsoft.com/office/drawing/2014/main" id="{4473C55B-DEF6-4BDF-B149-9FFC1377C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6757" y="5000054"/>
            <a:ext cx="3715891" cy="1857946"/>
          </a:xfrm>
          <a:prstGeom prst="rect">
            <a:avLst/>
          </a:prstGeom>
        </p:spPr>
      </p:pic>
      <p:pic>
        <p:nvPicPr>
          <p:cNvPr id="7" name="Рисунок 6">
            <a:extLst>
              <a:ext uri="{FF2B5EF4-FFF2-40B4-BE49-F238E27FC236}">
                <a16:creationId xmlns:a16="http://schemas.microsoft.com/office/drawing/2014/main" id="{21EF23C1-598D-4739-8C14-EBC8DBD882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6223" y="0"/>
            <a:ext cx="4347777" cy="3260833"/>
          </a:xfrm>
          <a:prstGeom prst="rect">
            <a:avLst/>
          </a:prstGeom>
        </p:spPr>
      </p:pic>
      <p:pic>
        <p:nvPicPr>
          <p:cNvPr id="11" name="Рисунок 10">
            <a:extLst>
              <a:ext uri="{FF2B5EF4-FFF2-40B4-BE49-F238E27FC236}">
                <a16:creationId xmlns:a16="http://schemas.microsoft.com/office/drawing/2014/main" id="{EFD70D43-7DF3-45B1-B454-AF35657BD759}"/>
              </a:ext>
            </a:extLst>
          </p:cNvPr>
          <p:cNvPicPr>
            <a:picLocks noChangeAspect="1"/>
          </p:cNvPicPr>
          <p:nvPr/>
        </p:nvPicPr>
        <p:blipFill>
          <a:blip r:embed="rId4"/>
          <a:stretch>
            <a:fillRect/>
          </a:stretch>
        </p:blipFill>
        <p:spPr>
          <a:xfrm>
            <a:off x="1139652" y="3813172"/>
            <a:ext cx="3275856" cy="2456892"/>
          </a:xfrm>
          <a:prstGeom prst="rect">
            <a:avLst/>
          </a:prstGeom>
        </p:spPr>
      </p:pic>
      <p:sp>
        <p:nvSpPr>
          <p:cNvPr id="16" name="TextBox 15">
            <a:extLst>
              <a:ext uri="{FF2B5EF4-FFF2-40B4-BE49-F238E27FC236}">
                <a16:creationId xmlns:a16="http://schemas.microsoft.com/office/drawing/2014/main" id="{372023D6-B8E9-492E-A153-1AFEA89705C2}"/>
              </a:ext>
            </a:extLst>
          </p:cNvPr>
          <p:cNvSpPr txBox="1"/>
          <p:nvPr/>
        </p:nvSpPr>
        <p:spPr>
          <a:xfrm>
            <a:off x="140296" y="6237312"/>
            <a:ext cx="4579620" cy="461665"/>
          </a:xfrm>
          <a:prstGeom prst="rect">
            <a:avLst/>
          </a:prstGeom>
          <a:noFill/>
        </p:spPr>
        <p:txBody>
          <a:bodyPr wrap="square">
            <a:spAutoFit/>
          </a:bodyPr>
          <a:lstStyle/>
          <a:p>
            <a:r>
              <a:rPr lang="ru-RU" sz="1200" dirty="0">
                <a:solidFill>
                  <a:schemeClr val="bg1"/>
                </a:solidFill>
                <a:latin typeface="Comic Sans MS" panose="030F0702030302020204" pitchFamily="66" charset="0"/>
              </a:rPr>
              <a:t>Фото: Оксаны </a:t>
            </a:r>
            <a:r>
              <a:rPr lang="ru-RU" sz="1200" dirty="0" err="1">
                <a:solidFill>
                  <a:schemeClr val="bg1"/>
                </a:solidFill>
                <a:latin typeface="Comic Sans MS" panose="030F0702030302020204" pitchFamily="66" charset="0"/>
              </a:rPr>
              <a:t>Масягиной</a:t>
            </a:r>
            <a:r>
              <a:rPr lang="ru-RU" sz="1200" dirty="0">
                <a:solidFill>
                  <a:schemeClr val="bg1"/>
                </a:solidFill>
                <a:latin typeface="Comic Sans MS" panose="030F0702030302020204" pitchFamily="66" charset="0"/>
              </a:rPr>
              <a:t> (Институт леса им. В.Н. Сукачева ФИЦ КНЦ СО РАН)</a:t>
            </a:r>
          </a:p>
        </p:txBody>
      </p:sp>
      <p:pic>
        <p:nvPicPr>
          <p:cNvPr id="14" name="Рисунок 13">
            <a:extLst>
              <a:ext uri="{FF2B5EF4-FFF2-40B4-BE49-F238E27FC236}">
                <a16:creationId xmlns:a16="http://schemas.microsoft.com/office/drawing/2014/main" id="{32E45A8D-E81E-40BB-A0FA-DB970FE0C2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544" y="1677048"/>
            <a:ext cx="3966884" cy="2231372"/>
          </a:xfrm>
          <a:prstGeom prst="rect">
            <a:avLst/>
          </a:prstGeom>
        </p:spPr>
      </p:pic>
      <p:sp>
        <p:nvSpPr>
          <p:cNvPr id="17" name="Стрелка: влево 16">
            <a:extLst>
              <a:ext uri="{FF2B5EF4-FFF2-40B4-BE49-F238E27FC236}">
                <a16:creationId xmlns:a16="http://schemas.microsoft.com/office/drawing/2014/main" id="{1EEB7D2A-C567-4BAF-BCEB-1AB0C8EAE9AF}"/>
              </a:ext>
            </a:extLst>
          </p:cNvPr>
          <p:cNvSpPr/>
          <p:nvPr/>
        </p:nvSpPr>
        <p:spPr>
          <a:xfrm>
            <a:off x="4415508" y="2157281"/>
            <a:ext cx="380715" cy="400109"/>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Comic Sans MS" panose="030F0702030302020204" pitchFamily="66" charset="0"/>
            </a:endParaRPr>
          </a:p>
        </p:txBody>
      </p:sp>
      <p:sp>
        <p:nvSpPr>
          <p:cNvPr id="18" name="Стрелка: вправо 17">
            <a:extLst>
              <a:ext uri="{FF2B5EF4-FFF2-40B4-BE49-F238E27FC236}">
                <a16:creationId xmlns:a16="http://schemas.microsoft.com/office/drawing/2014/main" id="{6A9B125B-E1DE-4AA4-A931-D287B35BE55C}"/>
              </a:ext>
            </a:extLst>
          </p:cNvPr>
          <p:cNvSpPr/>
          <p:nvPr/>
        </p:nvSpPr>
        <p:spPr>
          <a:xfrm>
            <a:off x="4572000" y="5373216"/>
            <a:ext cx="842864" cy="40010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Comic Sans MS" panose="030F0702030302020204" pitchFamily="66" charset="0"/>
            </a:endParaRPr>
          </a:p>
        </p:txBody>
      </p:sp>
      <p:pic>
        <p:nvPicPr>
          <p:cNvPr id="22" name="Picture 4" descr="Геологический факультет МГУ им. М.В.Ломоносова — Официальный сайт Геологического  факультета">
            <a:extLst>
              <a:ext uri="{FF2B5EF4-FFF2-40B4-BE49-F238E27FC236}">
                <a16:creationId xmlns:a16="http://schemas.microsoft.com/office/drawing/2014/main" id="{2802D2BC-27BB-4F90-84D6-FEA0B65F9F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12" y="-27384"/>
            <a:ext cx="631593" cy="631593"/>
          </a:xfrm>
          <a:prstGeom prst="rect">
            <a:avLst/>
          </a:prstGeom>
          <a:noFill/>
          <a:extLst>
            <a:ext uri="{909E8E84-426E-40DD-AFC4-6F175D3DCCD1}">
              <a14:hiddenFill xmlns:a14="http://schemas.microsoft.com/office/drawing/2010/main">
                <a:solidFill>
                  <a:srgbClr val="FFFFFF"/>
                </a:solidFill>
              </a14:hiddenFill>
            </a:ext>
          </a:extLst>
        </p:spPr>
      </p:pic>
      <p:sp>
        <p:nvSpPr>
          <p:cNvPr id="19" name="Номер слайда 18">
            <a:extLst>
              <a:ext uri="{FF2B5EF4-FFF2-40B4-BE49-F238E27FC236}">
                <a16:creationId xmlns:a16="http://schemas.microsoft.com/office/drawing/2014/main" id="{A04BDD20-0EBE-4508-B8C9-A8594CDCF091}"/>
              </a:ext>
            </a:extLst>
          </p:cNvPr>
          <p:cNvSpPr>
            <a:spLocks noGrp="1"/>
          </p:cNvSpPr>
          <p:nvPr>
            <p:ph type="sldNum" sz="quarter" idx="12"/>
          </p:nvPr>
        </p:nvSpPr>
        <p:spPr/>
        <p:txBody>
          <a:bodyPr/>
          <a:lstStyle/>
          <a:p>
            <a:pPr>
              <a:defRPr/>
            </a:pPr>
            <a:fld id="{C5B906ED-8D0C-43F6-8133-D777CF57A453}" type="slidenum">
              <a:rPr lang="ru-RU" sz="2000" smtClean="0">
                <a:solidFill>
                  <a:schemeClr val="bg1"/>
                </a:solidFill>
              </a:rPr>
              <a:pPr>
                <a:defRPr/>
              </a:pPr>
              <a:t>34</a:t>
            </a:fld>
            <a:endParaRPr lang="ru-RU" sz="2000" dirty="0">
              <a:solidFill>
                <a:schemeClr val="bg1"/>
              </a:solidFill>
            </a:endParaRPr>
          </a:p>
        </p:txBody>
      </p:sp>
    </p:spTree>
    <p:extLst>
      <p:ext uri="{BB962C8B-B14F-4D97-AF65-F5344CB8AC3E}">
        <p14:creationId xmlns:p14="http://schemas.microsoft.com/office/powerpoint/2010/main" val="11997145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8445A82E-00D3-464B-8121-4CA02E32E9ED}"/>
              </a:ext>
            </a:extLst>
          </p:cNvPr>
          <p:cNvSpPr>
            <a:spLocks noGrp="1" noRot="1" noChangeArrowheads="1"/>
          </p:cNvSpPr>
          <p:nvPr>
            <p:ph type="title"/>
          </p:nvPr>
        </p:nvSpPr>
        <p:spPr>
          <a:xfrm>
            <a:off x="261993" y="548680"/>
            <a:ext cx="8510588" cy="1325563"/>
          </a:xfrm>
        </p:spPr>
        <p:txBody>
          <a:bodyPr/>
          <a:lstStyle/>
          <a:p>
            <a:pPr eaLnBrk="1" hangingPunct="1">
              <a:defRPr/>
            </a:pPr>
            <a:r>
              <a:rPr lang="ru-RU" altLang="en-US" dirty="0">
                <a:solidFill>
                  <a:schemeClr val="tx1"/>
                </a:solidFill>
                <a:latin typeface="Comic Sans MS" panose="030F0702030302020204" pitchFamily="66" charset="0"/>
              </a:rPr>
              <a:t>Спасибо за внимание!</a:t>
            </a:r>
            <a:endParaRPr lang="en-US" altLang="en-US" dirty="0">
              <a:solidFill>
                <a:schemeClr val="tx1"/>
              </a:solidFill>
              <a:latin typeface="Comic Sans MS" panose="030F0702030302020204" pitchFamily="66" charset="0"/>
            </a:endParaRPr>
          </a:p>
        </p:txBody>
      </p:sp>
      <p:pic>
        <p:nvPicPr>
          <p:cNvPr id="5" name="Рисунок 4">
            <a:extLst>
              <a:ext uri="{FF2B5EF4-FFF2-40B4-BE49-F238E27FC236}">
                <a16:creationId xmlns:a16="http://schemas.microsoft.com/office/drawing/2014/main" id="{5BD6CAAB-01D4-476D-A559-4E035C6FAA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326" y="1628800"/>
            <a:ext cx="8559348" cy="4568552"/>
          </a:xfrm>
          <a:prstGeom prst="rect">
            <a:avLst/>
          </a:prstGeom>
        </p:spPr>
      </p:pic>
      <p:sp>
        <p:nvSpPr>
          <p:cNvPr id="7" name="TextBox 6">
            <a:extLst>
              <a:ext uri="{FF2B5EF4-FFF2-40B4-BE49-F238E27FC236}">
                <a16:creationId xmlns:a16="http://schemas.microsoft.com/office/drawing/2014/main" id="{6F0B0CD3-18C3-429B-A542-61BA737B6BDB}"/>
              </a:ext>
            </a:extLst>
          </p:cNvPr>
          <p:cNvSpPr txBox="1"/>
          <p:nvPr/>
        </p:nvSpPr>
        <p:spPr>
          <a:xfrm>
            <a:off x="292326" y="6217840"/>
            <a:ext cx="6526247" cy="461665"/>
          </a:xfrm>
          <a:prstGeom prst="rect">
            <a:avLst/>
          </a:prstGeom>
          <a:noFill/>
        </p:spPr>
        <p:txBody>
          <a:bodyPr wrap="square">
            <a:spAutoFit/>
          </a:bodyPr>
          <a:lstStyle/>
          <a:p>
            <a:r>
              <a:rPr lang="en-US" sz="800" dirty="0"/>
              <a:t>https://www.google.ca/url?sa=i&amp;url=https%3A%2F%2Fnangs.org%2Fnews%2Fecology%2Fvechnaya-merzlota-v-arktike-obilyno-vydelyaet-metan&amp;psig=AOvVaw3HL0x7NkBoRYw1gIVITm2m&amp;ust=1665166033137000&amp;source=images&amp;cd=vfe&amp;ved=0CAoQjhxqFwoTCPiPp4KZzPoCFQAAAAAdAAAAABAN</a:t>
            </a:r>
            <a:endParaRPr lang="ru-RU" sz="800" dirty="0"/>
          </a:p>
        </p:txBody>
      </p:sp>
    </p:spTree>
    <p:extLst>
      <p:ext uri="{BB962C8B-B14F-4D97-AF65-F5344CB8AC3E}">
        <p14:creationId xmlns:p14="http://schemas.microsoft.com/office/powerpoint/2010/main" val="192422853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1564</TotalTime>
  <Words>1479</Words>
  <Application>Microsoft Office PowerPoint</Application>
  <PresentationFormat>Экран (4:3)</PresentationFormat>
  <Paragraphs>129</Paragraphs>
  <Slides>35</Slides>
  <Notes>16</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35</vt:i4>
      </vt:variant>
    </vt:vector>
  </HeadingPairs>
  <TitlesOfParts>
    <vt:vector size="45" baseType="lpstr">
      <vt:lpstr>Amienne</vt:lpstr>
      <vt:lpstr>Arial</vt:lpstr>
      <vt:lpstr>Calibri</vt:lpstr>
      <vt:lpstr>Century Gothic</vt:lpstr>
      <vt:lpstr>Comic Sans MS</vt:lpstr>
      <vt:lpstr>Monotype Corsiva</vt:lpstr>
      <vt:lpstr>Symbol</vt:lpstr>
      <vt:lpstr>Times New Roman</vt:lpstr>
      <vt:lpstr>Verdana</vt:lpstr>
      <vt:lpstr>Тема Office</vt:lpstr>
      <vt:lpstr>Презентация PowerPoint</vt:lpstr>
      <vt:lpstr>Презентация PowerPoint</vt:lpstr>
      <vt:lpstr>Презентация PowerPoint</vt:lpstr>
      <vt:lpstr>Презентация PowerPoint</vt:lpstr>
      <vt:lpstr>Гиперборея -  это миф или реальность?</vt:lpstr>
      <vt:lpstr>Почему лед, мерзлота и снег так важны для нас?</vt:lpstr>
      <vt:lpstr>Иван Дмитриевич Папанин</vt:lpstr>
      <vt:lpstr>Презентация PowerPoint</vt:lpstr>
      <vt:lpstr>Тепловой баланс Земли</vt:lpstr>
      <vt:lpstr>Презентация PowerPoint</vt:lpstr>
      <vt:lpstr>Расчет температуры Земли </vt:lpstr>
      <vt:lpstr>Палеотемпературы: парадокс «молодого солнца»</vt:lpstr>
      <vt:lpstr>Температура через 7 млрд лет: превращение Солнца -звезды «среднего возраста» в «красный гигант»</vt:lpstr>
      <vt:lpstr>Палеотемпературы докембрия: первые оледенения</vt:lpstr>
      <vt:lpstr>Палеотемпературы последних 600 млн лет</vt:lpstr>
      <vt:lpstr>Презентация PowerPoint</vt:lpstr>
      <vt:lpstr>Снег: тенденции</vt:lpstr>
      <vt:lpstr>Human induced changes</vt:lpstr>
      <vt:lpstr>Тающая Арктика</vt:lpstr>
      <vt:lpstr>Презентация PowerPoint</vt:lpstr>
      <vt:lpstr>Презентация PowerPoint</vt:lpstr>
      <vt:lpstr>Презентация PowerPoint</vt:lpstr>
      <vt:lpstr>Презентация PowerPoint</vt:lpstr>
      <vt:lpstr>Презентация PowerPoint</vt:lpstr>
      <vt:lpstr>Nuclear Submarines in the Arctic Ocean</vt:lpstr>
      <vt:lpstr>Презентация PowerPoint</vt:lpstr>
      <vt:lpstr>So far Undiscovered Oil and Gas Resources </vt:lpstr>
      <vt:lpstr>Презентация PowerPoint</vt:lpstr>
      <vt:lpstr>Презентация PowerPoint</vt:lpstr>
      <vt:lpstr>Белый медведь – царь северных морей.</vt:lpstr>
      <vt:lpstr>Отбор образцов в подземелье Института Мерзлотоведения им.П.И.Мельникова в Якутске </vt:lpstr>
      <vt:lpstr>Микроорганизмы из Якутского подземелья</vt:lpstr>
      <vt:lpstr>Презентация PowerPoint</vt:lpstr>
      <vt:lpstr>Презентация PowerPoint</vt:lpstr>
      <vt:lpstr>Спасибо за внимание!</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пользователь</dc:creator>
  <cp:lastModifiedBy>Anatoli Brouchkov</cp:lastModifiedBy>
  <cp:revision>370</cp:revision>
  <dcterms:created xsi:type="dcterms:W3CDTF">2010-09-01T10:30:47Z</dcterms:created>
  <dcterms:modified xsi:type="dcterms:W3CDTF">2026-02-08T11:18:14Z</dcterms:modified>
</cp:coreProperties>
</file>