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3"/>
  </p:notesMasterIdLst>
  <p:sldIdLst>
    <p:sldId id="429" r:id="rId2"/>
    <p:sldId id="309" r:id="rId3"/>
    <p:sldId id="257" r:id="rId4"/>
    <p:sldId id="290" r:id="rId5"/>
    <p:sldId id="272" r:id="rId6"/>
    <p:sldId id="300" r:id="rId7"/>
    <p:sldId id="275" r:id="rId8"/>
    <p:sldId id="313" r:id="rId9"/>
    <p:sldId id="431" r:id="rId10"/>
    <p:sldId id="322" r:id="rId11"/>
    <p:sldId id="323" r:id="rId12"/>
    <p:sldId id="324" r:id="rId13"/>
    <p:sldId id="612" r:id="rId14"/>
    <p:sldId id="638" r:id="rId15"/>
    <p:sldId id="607" r:id="rId16"/>
    <p:sldId id="659" r:id="rId17"/>
    <p:sldId id="725" r:id="rId18"/>
    <p:sldId id="600" r:id="rId19"/>
    <p:sldId id="330" r:id="rId20"/>
    <p:sldId id="281" r:id="rId21"/>
    <p:sldId id="397" r:id="rId22"/>
    <p:sldId id="401" r:id="rId23"/>
    <p:sldId id="382" r:id="rId24"/>
    <p:sldId id="428" r:id="rId25"/>
    <p:sldId id="402" r:id="rId26"/>
    <p:sldId id="403" r:id="rId27"/>
    <p:sldId id="639" r:id="rId28"/>
    <p:sldId id="270" r:id="rId29"/>
    <p:sldId id="308" r:id="rId30"/>
    <p:sldId id="897" r:id="rId31"/>
    <p:sldId id="899" r:id="rId32"/>
    <p:sldId id="674" r:id="rId33"/>
    <p:sldId id="668" r:id="rId34"/>
    <p:sldId id="900" r:id="rId35"/>
    <p:sldId id="437" r:id="rId36"/>
    <p:sldId id="319" r:id="rId37"/>
    <p:sldId id="494" r:id="rId38"/>
    <p:sldId id="895" r:id="rId39"/>
    <p:sldId id="898" r:id="rId40"/>
    <p:sldId id="896" r:id="rId41"/>
    <p:sldId id="675" r:id="rId4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19" autoAdjust="0"/>
  </p:normalViewPr>
  <p:slideViewPr>
    <p:cSldViewPr>
      <p:cViewPr varScale="1">
        <p:scale>
          <a:sx n="74" d="100"/>
          <a:sy n="74" d="100"/>
        </p:scale>
        <p:origin x="104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19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A7C34F4-6676-49F9-A591-C0F511CBC5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C1F0D3-09FE-4B62-8930-71B3D09B5BE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3CE8020-9C98-4C3F-883A-D5F14C2FE892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43BA978A-0AC5-46D1-8EA4-D4460103D5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1E18D08C-F968-4C11-9438-0F6F97BBE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D9B5E3-DFEE-4FD1-8699-0A1AE45523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0669F0-C43A-4F9F-8619-8697FB0F0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987C70B-01F9-4161-B1F0-595556666D0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0AC9669-D709-4FB2-A1AF-0C305E8094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6438"/>
            <a:ext cx="4521200" cy="3390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4263E6A-67CD-4BFE-916A-263626C793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30275" y="4310063"/>
            <a:ext cx="5043488" cy="4167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Интересно, что в течение всей геологической истории наблюдалось в целом «глобальное похолодание», с аномалиями, но выраженным трендом. Именно поэтому некоторые геологи скептически относятся к теории глобального потепления.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174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344488A4-B27C-4EA3-B81F-ED8B46B746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C6FC90-CB1F-4B11-93BD-7683F1903DE2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0AEC039-4E2A-41F5-8C26-CD9F4B3EF5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D43AD1F2-921E-48F0-BAA7-07C4F1A2B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1329E2F-FE53-4277-B00E-9803EDB12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A590EB-1B22-47EB-8A24-09CF4A64D703}" type="slidenum">
              <a:rPr lang="en-AU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AU" altLang="en-US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BF2B684-BCF8-4CD3-9347-BB8D35EAEA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D583F7C-D7CA-45AE-91BD-38C4F4889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>
                <a:latin typeface="Arial" panose="020B0604020202020204" pitchFamily="34" charset="0"/>
              </a:rPr>
              <a:t>He used the S-B and Wien law to find the temperature needed to balance the Sun’s energy with the outgoing IR.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FCCA0DA-CB9E-4D0D-B0EB-39B20634BA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151C54-697A-431E-9087-B83D081B4356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F6292F9-BFAE-4A3E-8A72-05E41A9B288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52E10BB6-1411-4802-9E56-B97FE2669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97ECD6B1-055A-4873-A784-31FF7B881D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27597F-FD85-4F88-9DE4-1495BF5820D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4DEDB5E6-9372-4A51-868E-F8F916E4E0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5F738D6-D95A-4655-869E-132CC6892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0164C149-B48F-4496-9DF0-71A0599D87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889A27D-6A90-4733-BA67-6E2F2CD132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>
                <a:latin typeface="Arial" panose="020B0604020202020204" pitchFamily="34" charset="0"/>
              </a:rPr>
              <a:t>Photo NASA Viking mission. Atmosphere mostly CO2 , but only 0.01% of Earth’s pressure</a:t>
            </a:r>
          </a:p>
          <a:p>
            <a:pPr eaLnBrk="1" hangingPunct="1"/>
            <a:endParaRPr lang="en-AU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5358A18B-489C-460A-AA12-724C859DC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52D363-3E16-461F-8426-DAF3789FE2FF}" type="slidenum">
              <a:rPr lang="en-AU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AU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51D92F44-D41B-4E2C-BFF7-21E41738F1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16A18-19D8-4801-8BF4-0AA854E87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/>
              <a:t>Photo  NASA – National Geographic taken in UV light. Natural appearance is more blue.</a:t>
            </a:r>
          </a:p>
          <a:p>
            <a:pPr eaLnBrk="1" hangingPunct="1">
              <a:defRPr/>
            </a:pPr>
            <a:r>
              <a:rPr lang="en-A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92 times Earth’s pressure, hot enough to melt lead.</a:t>
            </a:r>
            <a:endParaRPr lang="en-AU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95FA24C6-FC31-4B55-9477-4914DB96E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2B5F91-48C2-4C39-BC6C-E23869ED753E}" type="slidenum">
              <a:rPr lang="en-AU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AU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03B277AD-E0D1-4F94-9FAF-3E56228B6C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111A4A6-EF7F-4D56-BE40-304BD5B40B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>
                <a:latin typeface="Arial" panose="020B0604020202020204" pitchFamily="34" charset="0"/>
              </a:rPr>
              <a:t>Photo </a:t>
            </a:r>
            <a:r>
              <a:rPr lang="en-US" altLang="en-US">
                <a:latin typeface="Arial" panose="020B0604020202020204" pitchFamily="34" charset="0"/>
              </a:rPr>
              <a:t>http://visibleearth.nasa.gov   So what makes our planet just right for us?</a:t>
            </a:r>
            <a:endParaRPr lang="en-AU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3CA7570-FE84-4754-B6C4-D6A617944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832B59-3E87-47B8-B29E-B6692212074A}" type="slidenum">
              <a:rPr lang="en-AU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AU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820F53E2-10FA-4C5D-BFD9-A71F65728B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5A99355D-E664-4239-B664-6E69227189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ru-RU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18A95B55-0C8A-40FE-8F8F-31BD33393B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409AB6-7133-4F7F-8CEE-5E41DBB2C7AF}" type="slidenum">
              <a:rPr lang="ru-RU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CF1038D3-27C3-4888-880D-E71D7019CF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126B88-2BA8-4B58-A1FA-595286BB9C6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DEE5F78-F149-4A6A-BBFF-AA4A010A72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1FBF6024-E8B1-4230-8AC1-5B11037B0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73CF091-6A7A-482D-97D6-A68FA69062E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F2A80F-44BA-4467-AFEC-94376DBA0DC1}" type="slidenum">
              <a:rPr lang="en-US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E61D85F-24DB-449D-B6A5-97EBC09C22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7BBCEB14-F8DB-438A-B5C9-B63E3CD38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>
                <a:cs typeface="Arial" panose="020B0604020202020204" pitchFamily="34" charset="0"/>
              </a:rPr>
              <a:t>The overall decrease of 1.3% per decade is averaged over all the months of the year. November and December are the only months that do not show this decrease.</a:t>
            </a:r>
            <a:endParaRPr lang="en-US" altLang="en-US">
              <a:cs typeface="Arial" panose="020B0604020202020204" pitchFamily="34" charset="0"/>
            </a:endParaRPr>
          </a:p>
          <a:p>
            <a:pPr eaLnBrk="1" hangingPunct="1"/>
            <a:r>
              <a:rPr lang="en-GB" altLang="en-US"/>
              <a:t>The figure (from the IPCC 4</a:t>
            </a:r>
            <a:r>
              <a:rPr lang="en-GB" altLang="en-US" baseline="30000"/>
              <a:t>th</a:t>
            </a:r>
            <a:r>
              <a:rPr lang="en-GB" altLang="en-US"/>
              <a:t> Assessment Report) shows the change in spring snow covered area in North America since the early 20</a:t>
            </a:r>
            <a:r>
              <a:rPr lang="en-GB" altLang="en-US" baseline="30000"/>
              <a:t>th</a:t>
            </a:r>
            <a:r>
              <a:rPr lang="en-GB" altLang="en-US"/>
              <a:t> century. The spring decline is 7.5% </a:t>
            </a:r>
            <a:r>
              <a:rPr lang="en-US" altLang="en-US">
                <a:cs typeface="Arial" panose="020B0604020202020204" pitchFamily="34" charset="0"/>
              </a:rPr>
              <a:t>±3.5% since 1922. Page 42.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9C93481-6A9D-4E33-A207-311BFBD6A45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4B481A5-A16D-4B87-946B-20E92B26C916}" type="slidenum">
              <a:rPr lang="en-US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4D228D62-3357-4E83-9E51-57E61ABE76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2482BADE-E748-4C06-A3B4-1A41816B31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/>
              <a:t>This photo shows </a:t>
            </a:r>
            <a:r>
              <a:rPr lang="en-US" altLang="en-US"/>
              <a:t>the shrinking of Fedchenko Glacier in the Pamirs of Tajikistan.</a:t>
            </a:r>
            <a:r>
              <a:rPr lang="en-US" altLang="en-US" b="1"/>
              <a:t> </a:t>
            </a:r>
            <a:r>
              <a:rPr lang="en-US" altLang="en-US"/>
              <a:t>The debris-covered glacier tongue retreated by more than</a:t>
            </a:r>
          </a:p>
          <a:p>
            <a:pPr eaLnBrk="1" hangingPunct="1"/>
            <a:r>
              <a:rPr lang="en-US" altLang="en-US"/>
              <a:t>1 km since 1933 and lowered by about 50 m since 1980. The glaciers in this region are brown because of wind-blown dust. Glaciers in this region are important for domestic and agricultural water supplies.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[Click to make the outlook box appear.]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8F116A6-A176-4C25-A602-7B2A8574FE0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0AD272-7374-47DD-9352-2CF50E5E78D0}" type="slidenum">
              <a:rPr lang="en-AU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en-AU" altLang="en-US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45C7BD3-EF9B-4159-BB9D-10747A3BCB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1BF1BED-77FE-498E-827E-898A41250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>
                <a:latin typeface="Arial" panose="020B0604020202020204" pitchFamily="34" charset="0"/>
              </a:rPr>
              <a:t>From GEO 4 report. The problem with melting ice on Greenland is that it adds water to the ocean (unlike the arctic sea-ice melting). If all Greenland’s ice melted it would increase sea levels by about 7 m (I need to confirm this figure! Does anyone know for sure?)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3BA85608-EC62-44BD-B923-ADF9CA460F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7B8FA60-3B56-451E-85CA-3E9613EA0039}" type="slidenum">
              <a:rPr lang="en-AU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en-AU" altLang="en-US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33FD573-CB68-4A0E-B2A2-C346503A1B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8FDE2FFA-8042-4964-AD9C-606536DCE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>
                <a:latin typeface="Arial" panose="020B0604020202020204" pitchFamily="34" charset="0"/>
              </a:rPr>
              <a:t>Not sure where this originated, but it is pretty consistent with the data. More on this in the presentation about ‘Is the climate changing’.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D74B4E45-5F0F-4957-BE92-DA3C7C0FEB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7A1807-D366-4049-AC86-17385F05B844}" type="slidenum">
              <a:rPr lang="en-US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888D320-5B0D-4A55-8AF9-592A638336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B3501C7-CF80-4C4F-8FAC-0A63D48B4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/>
              <a:t>The grey zones are the confidence limits. The recent rate of sea level rise is higher than projected by the IPCC 3</a:t>
            </a:r>
            <a:r>
              <a:rPr lang="en-GB" altLang="en-US" baseline="30000"/>
              <a:t>rd</a:t>
            </a:r>
            <a:r>
              <a:rPr lang="en-GB" altLang="en-US"/>
              <a:t> Assessment Report (2001).</a:t>
            </a:r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D19EAE7-82BB-4B83-8E88-3152BDF710D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F260A66-DBA9-4339-A323-D871AB907001}" type="slidenum">
              <a:rPr lang="en-US" altLang="en-US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B63BBF10-0768-4724-9DEC-054E2A4F7E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E6808A5-6414-4DC4-AB35-BE1A8381C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/>
              <a:t>This bar shows the relative proportions of estimated contributions to sea-level rise now. The estimated contribution to sea level rise per year are:</a:t>
            </a:r>
          </a:p>
          <a:p>
            <a:pPr eaLnBrk="1" hangingPunct="1"/>
            <a:r>
              <a:rPr lang="en-GB" altLang="en-US"/>
              <a:t>Greenland Ice Sheet 0.2 </a:t>
            </a:r>
            <a:r>
              <a:rPr lang="en-US" altLang="en-US">
                <a:cs typeface="Arial" panose="020B0604020202020204" pitchFamily="34" charset="0"/>
              </a:rPr>
              <a:t>± 0.1</a:t>
            </a:r>
          </a:p>
          <a:p>
            <a:pPr eaLnBrk="1" hangingPunct="1"/>
            <a:r>
              <a:rPr lang="en-GB" altLang="en-US">
                <a:cs typeface="Arial" panose="020B0604020202020204" pitchFamily="34" charset="0"/>
              </a:rPr>
              <a:t>Antarctic Ice Sheet 0.2 </a:t>
            </a:r>
            <a:r>
              <a:rPr lang="en-US" altLang="en-US">
                <a:cs typeface="Arial" panose="020B0604020202020204" pitchFamily="34" charset="0"/>
              </a:rPr>
              <a:t>± 0.4 (in other words, there is a lot of uncertainty if and by how much it is currently contributing)</a:t>
            </a:r>
          </a:p>
          <a:p>
            <a:pPr eaLnBrk="1" hangingPunct="1"/>
            <a:r>
              <a:rPr lang="en-GB" altLang="en-US">
                <a:cs typeface="Arial" panose="020B0604020202020204" pitchFamily="34" charset="0"/>
              </a:rPr>
              <a:t>Glaciers and ice caps 0.8 </a:t>
            </a:r>
            <a:r>
              <a:rPr lang="en-US" altLang="en-US">
                <a:cs typeface="Arial" panose="020B0604020202020204" pitchFamily="34" charset="0"/>
              </a:rPr>
              <a:t>± 0.2</a:t>
            </a:r>
          </a:p>
          <a:p>
            <a:pPr eaLnBrk="1" hangingPunct="1"/>
            <a:r>
              <a:rPr lang="en-GB" altLang="en-US">
                <a:cs typeface="Arial" panose="020B0604020202020204" pitchFamily="34" charset="0"/>
              </a:rPr>
              <a:t>Ocean thermal expansion 1.6 </a:t>
            </a:r>
            <a:r>
              <a:rPr lang="en-US" altLang="en-US">
                <a:cs typeface="Arial" panose="020B0604020202020204" pitchFamily="34" charset="0"/>
              </a:rPr>
              <a:t>± 0.5 (expanding volume of the water in the global ocean as seawater temperatures rise)</a:t>
            </a:r>
          </a:p>
          <a:p>
            <a:pPr eaLnBrk="1" hangingPunct="1"/>
            <a:r>
              <a:rPr lang="en-GB" altLang="en-US">
                <a:cs typeface="Arial" panose="020B0604020202020204" pitchFamily="34" charset="0"/>
              </a:rPr>
              <a:t>The observed sea-level rise is higher than these average estimates – so one or more component is contributing more than estimated.</a:t>
            </a:r>
          </a:p>
          <a:p>
            <a:pPr eaLnBrk="1" hangingPunct="1"/>
            <a:r>
              <a:rPr lang="en-GB" altLang="en-US">
                <a:cs typeface="Arial" panose="020B0604020202020204" pitchFamily="34" charset="0"/>
              </a:rPr>
              <a:t>(Page 157).</a:t>
            </a:r>
            <a:endParaRPr lang="en-US" altLang="en-US">
              <a:cs typeface="Arial" panose="020B0604020202020204" pitchFamily="34" charset="0"/>
            </a:endParaRP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[The labels on the figure will appear automatically – click once for each of the outlook boxes.]</a:t>
            </a:r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C51747D-A772-4114-8D72-D5E319275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7804BD1E-D78F-4677-AB93-E888D3DEE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>
            <a:extLst>
              <a:ext uri="{FF2B5EF4-FFF2-40B4-BE49-F238E27FC236}">
                <a16:creationId xmlns:a16="http://schemas.microsoft.com/office/drawing/2014/main" id="{8A978913-09BF-425F-ACA5-1122C5054A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>
            <a:extLst>
              <a:ext uri="{FF2B5EF4-FFF2-40B4-BE49-F238E27FC236}">
                <a16:creationId xmlns:a16="http://schemas.microsoft.com/office/drawing/2014/main" id="{27138745-ED59-4AA5-9A39-4BB026C74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altLang="ru-RU" sz="1800">
                <a:ea typeface="Calibri" panose="020F0502020204030204" pitchFamily="34" charset="0"/>
                <a:cs typeface="Times New Roman" panose="02020603050405020304" pitchFamily="18" charset="0"/>
              </a:rPr>
              <a:t>В частности, фактические тренды изменения температур грунтов – показаны изолиниями, составляют часть от изменений температур воздуха. Грунты более инертны, но они заметно теплее. И, что самое важное, потепление грунтов уже происходит.</a:t>
            </a:r>
          </a:p>
        </p:txBody>
      </p:sp>
      <p:sp>
        <p:nvSpPr>
          <p:cNvPr id="59396" name="Номер слайда 3">
            <a:extLst>
              <a:ext uri="{FF2B5EF4-FFF2-40B4-BE49-F238E27FC236}">
                <a16:creationId xmlns:a16="http://schemas.microsoft.com/office/drawing/2014/main" id="{877E97D1-6631-4580-8044-C8D85BF957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3BBB71-E2A0-4052-9D3A-350FB065A886}" type="slidenum">
              <a:rPr lang="ru-RU" altLang="ru-RU" smtClean="0"/>
              <a:pPr/>
              <a:t>28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36EDF1BE-3A18-4B39-AF04-D833A822E9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6438"/>
            <a:ext cx="4521200" cy="3390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D1B10D6C-802F-4B25-9E0E-BF33416306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30275" y="4310063"/>
            <a:ext cx="5043488" cy="4167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повышением температур связаны наблюдающиеся в последние десятилетия изменения ландшафтов – продвижение на север редколесий со скоростью 1 км в год, и оттаивание мерзлоты, смещение ее границы на десятки и даже сотни км к северу.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8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>
            <a:extLst>
              <a:ext uri="{FF2B5EF4-FFF2-40B4-BE49-F238E27FC236}">
                <a16:creationId xmlns:a16="http://schemas.microsoft.com/office/drawing/2014/main" id="{0FE36FF9-89A5-4BEB-B623-25367F92B2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>
            <a:extLst>
              <a:ext uri="{FF2B5EF4-FFF2-40B4-BE49-F238E27FC236}">
                <a16:creationId xmlns:a16="http://schemas.microsoft.com/office/drawing/2014/main" id="{ABFD13E2-77A8-4177-8357-F7D49B0DC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/>
              <a:t>А также активизация природных криогенных процессов </a:t>
            </a:r>
          </a:p>
        </p:txBody>
      </p:sp>
      <p:sp>
        <p:nvSpPr>
          <p:cNvPr id="63492" name="Номер слайда 3">
            <a:extLst>
              <a:ext uri="{FF2B5EF4-FFF2-40B4-BE49-F238E27FC236}">
                <a16:creationId xmlns:a16="http://schemas.microsoft.com/office/drawing/2014/main" id="{535F89AF-FD8F-473D-8BEF-704D58DEBB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E27FA3-011E-4774-8963-D6A917F8CB67}" type="slidenum">
              <a:rPr lang="ru-RU" altLang="ru-RU" smtClean="0"/>
              <a:pPr/>
              <a:t>32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>
            <a:extLst>
              <a:ext uri="{FF2B5EF4-FFF2-40B4-BE49-F238E27FC236}">
                <a16:creationId xmlns:a16="http://schemas.microsoft.com/office/drawing/2014/main" id="{F60760D2-60B4-412C-A744-DA9247231A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>
            <a:extLst>
              <a:ext uri="{FF2B5EF4-FFF2-40B4-BE49-F238E27FC236}">
                <a16:creationId xmlns:a16="http://schemas.microsoft.com/office/drawing/2014/main" id="{84989E38-6178-45D2-A3B5-631B1DC16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altLang="ru-RU" sz="1800">
                <a:ea typeface="Calibri" panose="020F0502020204030204" pitchFamily="34" charset="0"/>
                <a:cs typeface="Times New Roman" panose="02020603050405020304" pitchFamily="18" charset="0"/>
              </a:rPr>
              <a:t>Деформации наблюдается на значительной части линейных сооружений, таких как железные дороги. Протяженность участков с осадками насыпей, обусловленными протаиванием мерзлоты,  на железных дорогах составляет свыше 800 км.</a:t>
            </a:r>
          </a:p>
        </p:txBody>
      </p:sp>
      <p:sp>
        <p:nvSpPr>
          <p:cNvPr id="65540" name="Номер слайда 3">
            <a:extLst>
              <a:ext uri="{FF2B5EF4-FFF2-40B4-BE49-F238E27FC236}">
                <a16:creationId xmlns:a16="http://schemas.microsoft.com/office/drawing/2014/main" id="{C5CAEF46-AB95-4B16-A767-6CF2E0CC5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F5973C-3997-4DAB-BAFC-D3E905F4855F}" type="slidenum">
              <a:rPr lang="ru-RU" altLang="ru-RU" smtClean="0"/>
              <a:pPr/>
              <a:t>33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Запас прочности, закладываемый при проектировании, не так велик, и по сути составляет около 15% для большинства объектов. Если несущая способность свай изменится на 15%, здание с высокой вероятностью деформируется или даже разрушится.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14300-810D-4A06-A5E1-99C6975B382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573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D75F04A0-B682-4721-B488-E27F3BFDAB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7E1B800-C2C5-47C6-9168-545FF9EEA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>
            <a:extLst>
              <a:ext uri="{FF2B5EF4-FFF2-40B4-BE49-F238E27FC236}">
                <a16:creationId xmlns:a16="http://schemas.microsoft.com/office/drawing/2014/main" id="{0CC1D9F6-70D6-4910-9B57-E57AAF26F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>
            <a:extLst>
              <a:ext uri="{FF2B5EF4-FFF2-40B4-BE49-F238E27FC236}">
                <a16:creationId xmlns:a16="http://schemas.microsoft.com/office/drawing/2014/main" id="{E5213A23-9D11-4CDA-8E0D-10052D2CB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71684" name="Номер слайда 3">
            <a:extLst>
              <a:ext uri="{FF2B5EF4-FFF2-40B4-BE49-F238E27FC236}">
                <a16:creationId xmlns:a16="http://schemas.microsoft.com/office/drawing/2014/main" id="{43D9A4E1-AA79-44F4-8AD7-DDAE6B2EA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5145526-5AB3-4E80-913B-5E1A997DD508}" type="slidenum">
              <a:rPr lang="ru-RU" altLang="ru-RU" smtClean="0"/>
              <a:pPr/>
              <a:t>36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56AAF2A-6528-44A3-9FC0-E4F8E0AD5F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90C30C-2150-4135-892B-212B40D77CA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41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7387998-2369-4F98-8F13-0A3050038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50A2423D-3540-4A63-A0CC-B558717B2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957E98-7BAB-43BA-9919-DDA46D6C3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5A18-9175-4C78-90B9-0BE760929A99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12C686-F938-4202-8788-393D5B06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3C502B-BB10-46C3-90AD-8592A140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2CBC3-A57D-4130-BB10-B0FACBD384A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70714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F3C425-B017-4A89-9EB7-E21FBDD69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2E7AB-3A60-44AD-AFEE-DA8BDEC55D5B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A8D28A-62F1-4E31-9948-4E311D2C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D54903-37B9-4B0A-8F16-BF49BAA8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735D7-C202-46D6-9402-4B5A9F06DA1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62081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F9C7DE-C429-4B72-9079-D58911BA3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A5E6B-9603-4FE5-AC18-01BD1A2FC3B7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000014-8944-4F66-BF6D-332E762B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3A99D1-C021-4FB2-81BF-FEB2C7E88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10B92-383D-416C-9327-91B06EC01F7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6605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2E9FA39-D4D5-4B13-9916-1E61C234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589AB-DC1B-4A2D-B76B-841CEB47B339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D60723B-9944-4C53-9285-30945BAB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990C1E1-BB4D-41AE-B817-0D20BB13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7B7D8-AFDD-433B-8F42-4D5FB0C34AF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0235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54C9C20D-D33A-4924-AC4B-3CBD5E37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8F52D-FFB0-413F-B0FF-E65E91489244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63D2A54-7325-4B3D-A782-E9D9F439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96EAEFFB-88C2-4D95-AB1F-A5C069C4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8CCAC-E2F0-4DC5-856E-EB738875775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6382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4C9AFB73-13D4-4149-B0DF-82ECA240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47220-4D19-4E1A-B9E4-2FD4D66CCDF8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68664238-CBDB-4D5E-9D99-DEE11DF4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931B28C-C90D-487B-8879-A14C22332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2441F-CCBA-4367-BA2B-DF18B67B91E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9403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8BEEA89-329A-4481-A6AA-C6F7226B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78A4-B973-4E9F-939E-95F2071B59B3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7ED3463B-62E8-43DC-8F19-315F8A4C8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854DEAD-72D2-4508-A338-E8E07477A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2376E-4E76-460B-959D-920669E3D55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1787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1EB4AFB-5B3E-4079-9041-CB1037D84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B456-B8E0-4A6D-A9F9-0B7C141F3190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D6AB32A-5F01-43FF-AD4D-668410F6D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91773BA-21E2-4973-B3CE-985CE9A3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5EA9A-E644-4F0E-AE14-F1BDFBA14E6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9655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C17AB72-3F62-4E66-ABDF-011DA3E8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D48E8-44BB-4958-AE77-8070E630D2FE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1A23B9A-E68D-4BF7-B13B-CAC668720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6135FD7-A09F-4824-BACE-E4B2FA0D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7598E-5517-4247-8A31-BB692343FD9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9574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96C92C-1741-44C7-AFBA-1E93083CA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AD5B-D948-4C8A-90F2-E1D19025D408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E94A3C-18F5-471F-9B57-651F3BB17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4559B7-5CA6-41C9-94CC-391B439C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B3DBD-95BD-4BAF-8406-FAD5F30DBB1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560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98AF1-5EDF-4CAD-A726-F4476AEF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96BA5-BBD3-48D2-BBB9-428C9B981964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0DFD1D-FFF9-4A29-B4D8-2031F4BD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40ED2-6CE8-483E-B42A-48F73F15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E7BAF-A29D-49C3-84BD-51516282689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37311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654481D0-6ADC-4D48-A5CA-DE83FB9418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AAF8148-0F19-4CF0-9DA7-137A2A5762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42E276-DB03-4AAF-98DD-2D45429481A9}" type="datetime1">
              <a:rPr lang="en-US"/>
              <a:pPr>
                <a:defRPr/>
              </a:pPr>
              <a:t>10/5/2023</a:t>
            </a:fld>
            <a:endParaRPr lang="en-US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0F76922-EAF1-49E0-A836-D4A40F80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D81D34-BF11-4D19-8251-A8738E24E61E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4833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009862-2CC1-48D4-8207-C678571534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176A26-7909-4D48-9B99-74D8B6C5B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31B2A-48ED-4185-BE0A-84BCB9B10D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F5CB9-4E18-42B5-92EB-D224E0BEC8C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9753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7A6E357C-E5EC-4FF5-B333-339D3F92225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A446088D-D62E-44DE-8E3E-6650556BF9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C60172-10AF-431D-9196-AA3E0570F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DF852C-8C76-438F-B571-2D54C15E9B48}" type="datetimeFigureOut">
              <a:rPr lang="ru-RU"/>
              <a:pPr>
                <a:defRPr/>
              </a:pPr>
              <a:t>05.10.2023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2D8D6D-7BE9-478C-9ADA-98105DCB06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BA68CF-392A-4315-AC0D-CDED1DB79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0C83789-6792-4E09-BC99-9E5C7D98321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  <p:sldLayoutId id="2147484374" r:id="rId12"/>
    <p:sldLayoutId id="214748437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hyperlink" Target="http://images.google.ru/imgres?imgurl=http://images.astronet.ru/pubd/2003/09/23/0001193241/enceladus_vg2.gif&amp;imgrefurl=http://www.astronet.ru/db/msg/1161853/eng/&amp;h=353&amp;w=353&amp;sz=93&amp;hl=ru&amp;start=1&amp;tbnid=I-Y1OEiYpZD61M:&amp;tbnh=121&amp;tbnw=121&amp;prev=/images%3Fq%3Dice%2Bsolar%2Bsystem%26gbv%3D2%26svnum%3D10%26hl%3Dru%26newwindow%3D1" TargetMode="External"/><Relationship Id="rId7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hyperlink" Target="http://images.google.ru/imgres?imgurl=http://berlinadmin.dlr.de/Missions/corot/caesp/hb_010497_lynch.gif&amp;imgrefurl=http://berlinadmin.dlr.de/Missions/corot/caesp/comet.shtml&amp;h=297&amp;w=443&amp;sz=110&amp;hl=ru&amp;start=17&amp;tbnid=RGSyzUXelEQmMM:&amp;tbnh=85&amp;tbnw=127&amp;prev=/images%3Fq%3Dice%2Bsolar%2Bsystem%26gbv%3D2%26svnum%3D10%26hl%3Dru%26newwindow%3D1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11" Type="http://schemas.openxmlformats.org/officeDocument/2006/relationships/image" Target="../media/image1.jp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g"/><Relationship Id="rId4" Type="http://schemas.openxmlformats.org/officeDocument/2006/relationships/image" Target="../media/image5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aasnova.org/2020/11/25/the-eventual-fate-of-our-solar-syste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03B5D55-ADDB-45D0-B9FF-077057ED3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39998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4000" dirty="0">
                <a:solidFill>
                  <a:schemeClr val="bg1"/>
                </a:solidFill>
              </a:rPr>
              <a:t>Глобальное потепление - миф или реальность?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en-US" sz="3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en-US" sz="36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2400" dirty="0">
                <a:solidFill>
                  <a:schemeClr val="bg1"/>
                </a:solidFill>
              </a:rPr>
              <a:t>Брушков Анатолий Викторович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2400" dirty="0">
                <a:solidFill>
                  <a:schemeClr val="bg1"/>
                </a:solidFill>
              </a:rPr>
              <a:t>заведующий кафедрой геокриологии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2400" dirty="0">
                <a:solidFill>
                  <a:schemeClr val="bg1"/>
                </a:solidFill>
              </a:rPr>
              <a:t>геологического факультета МГУ им. </a:t>
            </a:r>
            <a:r>
              <a:rPr lang="ru-RU" altLang="en-US" sz="2400" dirty="0" err="1">
                <a:solidFill>
                  <a:schemeClr val="bg1"/>
                </a:solidFill>
              </a:rPr>
              <a:t>М.В.Ломоносова</a:t>
            </a:r>
            <a:endParaRPr lang="ru-RU" altLang="en-US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B9AE61-4801-4920-BB1C-249B0A3E4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475725-32E8-4D7C-927E-4CF40431C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294" y="188640"/>
            <a:ext cx="2787897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6">
            <a:extLst>
              <a:ext uri="{FF2B5EF4-FFF2-40B4-BE49-F238E27FC236}">
                <a16:creationId xmlns:a16="http://schemas.microsoft.com/office/drawing/2014/main" id="{9DD0B207-655A-49D8-84DC-157A434B1E7C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40FFB1-37E3-4B93-B541-BEAB709D3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03180"/>
            <a:ext cx="6646881" cy="38516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7478B1-EEED-41FF-84A2-21080FF4A424}"/>
              </a:ext>
            </a:extLst>
          </p:cNvPr>
          <p:cNvSpPr txBox="1"/>
          <p:nvPr/>
        </p:nvSpPr>
        <p:spPr>
          <a:xfrm>
            <a:off x="393610" y="5585252"/>
            <a:ext cx="457361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</a:rPr>
              <a:t>Christopher R. </a:t>
            </a:r>
            <a:r>
              <a:rPr lang="en-US" sz="750" dirty="0" err="1">
                <a:solidFill>
                  <a:schemeClr val="bg1"/>
                </a:solidFill>
              </a:rPr>
              <a:t>Scotese</a:t>
            </a:r>
            <a:r>
              <a:rPr lang="en-US" sz="750" dirty="0">
                <a:solidFill>
                  <a:schemeClr val="bg1"/>
                </a:solidFill>
              </a:rPr>
              <a:t>, </a:t>
            </a:r>
            <a:r>
              <a:rPr lang="en-US" sz="750" dirty="0" err="1">
                <a:solidFill>
                  <a:schemeClr val="bg1"/>
                </a:solidFill>
              </a:rPr>
              <a:t>Haijun</a:t>
            </a:r>
            <a:r>
              <a:rPr lang="en-US" sz="750" dirty="0">
                <a:solidFill>
                  <a:schemeClr val="bg1"/>
                </a:solidFill>
              </a:rPr>
              <a:t> Song, Benjamin J.W. Mills, </a:t>
            </a:r>
            <a:r>
              <a:rPr lang="en-US" sz="750" dirty="0" err="1">
                <a:solidFill>
                  <a:schemeClr val="bg1"/>
                </a:solidFill>
              </a:rPr>
              <a:t>Douwe</a:t>
            </a:r>
            <a:r>
              <a:rPr lang="en-US" sz="750" dirty="0">
                <a:solidFill>
                  <a:schemeClr val="bg1"/>
                </a:solidFill>
              </a:rPr>
              <a:t> G. van der Meer, Phanerozoic paleotemperatures: The earth</a:t>
            </a:r>
            <a:r>
              <a:rPr lang="ru-RU" sz="750" dirty="0" err="1">
                <a:solidFill>
                  <a:schemeClr val="bg1"/>
                </a:solidFill>
              </a:rPr>
              <a:t>вЂ</a:t>
            </a:r>
            <a:r>
              <a:rPr lang="ru-RU" sz="750" dirty="0">
                <a:solidFill>
                  <a:schemeClr val="bg1"/>
                </a:solidFill>
              </a:rPr>
              <a:t>™</a:t>
            </a:r>
            <a:r>
              <a:rPr lang="en-US" sz="750" dirty="0">
                <a:solidFill>
                  <a:schemeClr val="bg1"/>
                </a:solidFill>
              </a:rPr>
              <a:t>s changing climate during the last 540 million years, Earth-Science Reviews, Volume 215, 2021, </a:t>
            </a:r>
            <a:endParaRPr lang="ru-RU" sz="750" dirty="0">
              <a:solidFill>
                <a:schemeClr val="bg1"/>
              </a:solidFill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74849F5-D629-4757-A5E3-9E35B0C5A72C}"/>
              </a:ext>
            </a:extLst>
          </p:cNvPr>
          <p:cNvSpPr txBox="1">
            <a:spLocks/>
          </p:cNvSpPr>
          <p:nvPr/>
        </p:nvSpPr>
        <p:spPr>
          <a:xfrm>
            <a:off x="1259632" y="536339"/>
            <a:ext cx="8575561" cy="52385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  <a:latin typeface="Century Gothic" panose="020B0502020202020204"/>
              </a:rPr>
              <a:t>Тренд охлаждения в геологической истории</a:t>
            </a:r>
            <a:endParaRPr lang="en-US" sz="3200" dirty="0">
              <a:solidFill>
                <a:schemeClr val="bg1"/>
              </a:solidFill>
              <a:latin typeface="Century Gothic" panose="020B0502020202020204"/>
            </a:endParaRP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F586E234-66CA-4C89-81BF-6D625D39AE40}"/>
              </a:ext>
            </a:extLst>
          </p:cNvPr>
          <p:cNvSpPr/>
          <p:nvPr/>
        </p:nvSpPr>
        <p:spPr>
          <a:xfrm>
            <a:off x="1873876" y="2035668"/>
            <a:ext cx="5389809" cy="1893194"/>
          </a:xfrm>
          <a:custGeom>
            <a:avLst/>
            <a:gdLst>
              <a:gd name="connsiteX0" fmla="*/ 0 w 7186412"/>
              <a:gd name="connsiteY0" fmla="*/ 0 h 2524259"/>
              <a:gd name="connsiteX1" fmla="*/ 1043189 w 7186412"/>
              <a:gd name="connsiteY1" fmla="*/ 1365160 h 2524259"/>
              <a:gd name="connsiteX2" fmla="*/ 1043189 w 7186412"/>
              <a:gd name="connsiteY2" fmla="*/ 1365160 h 2524259"/>
              <a:gd name="connsiteX3" fmla="*/ 3348507 w 7186412"/>
              <a:gd name="connsiteY3" fmla="*/ 2215166 h 2524259"/>
              <a:gd name="connsiteX4" fmla="*/ 7186412 w 7186412"/>
              <a:gd name="connsiteY4" fmla="*/ 2524259 h 2524259"/>
              <a:gd name="connsiteX5" fmla="*/ 7186412 w 7186412"/>
              <a:gd name="connsiteY5" fmla="*/ 2524259 h 252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86412" h="2524259">
                <a:moveTo>
                  <a:pt x="0" y="0"/>
                </a:moveTo>
                <a:lnTo>
                  <a:pt x="1043189" y="1365160"/>
                </a:lnTo>
                <a:lnTo>
                  <a:pt x="1043189" y="1365160"/>
                </a:lnTo>
                <a:cubicBezTo>
                  <a:pt x="1427409" y="1506828"/>
                  <a:pt x="2324637" y="2021983"/>
                  <a:pt x="3348507" y="2215166"/>
                </a:cubicBezTo>
                <a:cubicBezTo>
                  <a:pt x="4372377" y="2408349"/>
                  <a:pt x="7186412" y="2524259"/>
                  <a:pt x="7186412" y="2524259"/>
                </a:cubicBezTo>
                <a:lnTo>
                  <a:pt x="7186412" y="2524259"/>
                </a:lnTo>
              </a:path>
            </a:pathLst>
          </a:cu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DB80CE-3B4C-833D-2370-E0144D5CA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9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>
            <a:extLst>
              <a:ext uri="{FF2B5EF4-FFF2-40B4-BE49-F238E27FC236}">
                <a16:creationId xmlns:a16="http://schemas.microsoft.com/office/drawing/2014/main" id="{75CA74C2-3A1E-4481-ACC4-10B578DCA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3" y="357188"/>
            <a:ext cx="4500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>
                <a:solidFill>
                  <a:schemeClr val="bg1"/>
                </a:solidFill>
              </a:rPr>
              <a:t>Вселенная - мир холода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0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200">
                <a:solidFill>
                  <a:schemeClr val="bg1"/>
                </a:solidFill>
              </a:rPr>
              <a:t>Праздник  «большого взрыва» закончился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0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>
                <a:solidFill>
                  <a:schemeClr val="bg1"/>
                </a:solidFill>
              </a:rPr>
              <a:t>Температура реликтового фона Вселенной 2.7 Кельвина </a:t>
            </a:r>
            <a:endParaRPr lang="en-US" altLang="en-US" sz="20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en-US" sz="2000">
              <a:solidFill>
                <a:schemeClr val="bg1"/>
              </a:solidFill>
            </a:endParaRPr>
          </a:p>
        </p:txBody>
      </p:sp>
      <p:pic>
        <p:nvPicPr>
          <p:cNvPr id="8195" name="Picture 2">
            <a:extLst>
              <a:ext uri="{FF2B5EF4-FFF2-40B4-BE49-F238E27FC236}">
                <a16:creationId xmlns:a16="http://schemas.microsoft.com/office/drawing/2014/main" id="{B6480888-1DC4-4D11-BCE2-AA6B570A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25" y="316440"/>
            <a:ext cx="2493962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enceladus_vg2">
            <a:hlinkClick r:id="rId3"/>
            <a:extLst>
              <a:ext uri="{FF2B5EF4-FFF2-40B4-BE49-F238E27FC236}">
                <a16:creationId xmlns:a16="http://schemas.microsoft.com/office/drawing/2014/main" id="{B869635A-E772-4F3A-B8E8-62984091B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3613150"/>
            <a:ext cx="30226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b_010497_lynch">
            <a:hlinkClick r:id="rId5"/>
            <a:extLst>
              <a:ext uri="{FF2B5EF4-FFF2-40B4-BE49-F238E27FC236}">
                <a16:creationId xmlns:a16="http://schemas.microsoft.com/office/drawing/2014/main" id="{AF419161-5B39-4947-BF7E-CEFD07C30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3059113"/>
            <a:ext cx="2138363" cy="14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7" descr="ig_21">
            <a:extLst>
              <a:ext uri="{FF2B5EF4-FFF2-40B4-BE49-F238E27FC236}">
                <a16:creationId xmlns:a16="http://schemas.microsoft.com/office/drawing/2014/main" id="{CE749590-EE1B-45A2-87DE-403501E86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4883150"/>
            <a:ext cx="2197100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98DEFF-BEF1-4807-9944-1371E9C75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400FF19-45C1-4F1E-B6DD-DA9BA0734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9219" name="Picture 3" descr="earth">
            <a:extLst>
              <a:ext uri="{FF2B5EF4-FFF2-40B4-BE49-F238E27FC236}">
                <a16:creationId xmlns:a16="http://schemas.microsoft.com/office/drawing/2014/main" id="{D79F71F3-46D3-478C-88E6-53506F0194A2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2352675"/>
            <a:ext cx="3043237" cy="2936875"/>
          </a:xfrm>
          <a:noFill/>
        </p:spPr>
      </p:pic>
      <p:sp>
        <p:nvSpPr>
          <p:cNvPr id="9220" name="AutoShape 4">
            <a:extLst>
              <a:ext uri="{FF2B5EF4-FFF2-40B4-BE49-F238E27FC236}">
                <a16:creationId xmlns:a16="http://schemas.microsoft.com/office/drawing/2014/main" id="{DF4BDC47-DFFF-4AA3-95E4-4F3EE6EF62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1613" y="908050"/>
            <a:ext cx="5686425" cy="56864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03D81EDC-077F-4D03-AFB1-27358987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788" y="274638"/>
            <a:ext cx="4633912" cy="1143000"/>
          </a:xfrm>
        </p:spPr>
        <p:txBody>
          <a:bodyPr/>
          <a:lstStyle/>
          <a:p>
            <a:r>
              <a:rPr lang="ru-RU" altLang="en-US">
                <a:solidFill>
                  <a:schemeClr val="bg1"/>
                </a:solidFill>
              </a:rPr>
              <a:t>Тепловой баланс Земли</a:t>
            </a:r>
            <a:endParaRPr lang="en-US" altLang="en-US">
              <a:solidFill>
                <a:schemeClr val="bg1"/>
              </a:solidFill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5C3A993B-67B6-430D-8570-31719C735588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1728788"/>
            <a:ext cx="4075113" cy="4060825"/>
            <a:chOff x="1428" y="1089"/>
            <a:chExt cx="2567" cy="2558"/>
          </a:xfrm>
        </p:grpSpPr>
        <p:sp>
          <p:nvSpPr>
            <p:cNvPr id="9244" name="Freeform 7">
              <a:extLst>
                <a:ext uri="{FF2B5EF4-FFF2-40B4-BE49-F238E27FC236}">
                  <a16:creationId xmlns:a16="http://schemas.microsoft.com/office/drawing/2014/main" id="{009EC61F-6DF9-48EA-B102-2EFAB0A56BE3}"/>
                </a:ext>
              </a:extLst>
            </p:cNvPr>
            <p:cNvSpPr>
              <a:spLocks/>
            </p:cNvSpPr>
            <p:nvPr/>
          </p:nvSpPr>
          <p:spPr bwMode="auto">
            <a:xfrm rot="8048221">
              <a:off x="1874" y="1424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5" name="Freeform 8">
              <a:extLst>
                <a:ext uri="{FF2B5EF4-FFF2-40B4-BE49-F238E27FC236}">
                  <a16:creationId xmlns:a16="http://schemas.microsoft.com/office/drawing/2014/main" id="{2308AE43-6DCB-4A57-9C67-72A80850A938}"/>
                </a:ext>
              </a:extLst>
            </p:cNvPr>
            <p:cNvSpPr>
              <a:spLocks/>
            </p:cNvSpPr>
            <p:nvPr/>
          </p:nvSpPr>
          <p:spPr bwMode="auto">
            <a:xfrm rot="-2473545">
              <a:off x="3454" y="2922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6" name="Freeform 9">
              <a:extLst>
                <a:ext uri="{FF2B5EF4-FFF2-40B4-BE49-F238E27FC236}">
                  <a16:creationId xmlns:a16="http://schemas.microsoft.com/office/drawing/2014/main" id="{15B633EB-54C2-4DB8-A44B-D97F85218B1F}"/>
                </a:ext>
              </a:extLst>
            </p:cNvPr>
            <p:cNvSpPr>
              <a:spLocks/>
            </p:cNvSpPr>
            <p:nvPr/>
          </p:nvSpPr>
          <p:spPr bwMode="auto">
            <a:xfrm rot="10586224">
              <a:off x="2690" y="1089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7" name="Freeform 10">
              <a:extLst>
                <a:ext uri="{FF2B5EF4-FFF2-40B4-BE49-F238E27FC236}">
                  <a16:creationId xmlns:a16="http://schemas.microsoft.com/office/drawing/2014/main" id="{42873320-D64D-426A-8E7C-D50D992C8586}"/>
                </a:ext>
              </a:extLst>
            </p:cNvPr>
            <p:cNvSpPr>
              <a:spLocks/>
            </p:cNvSpPr>
            <p:nvPr/>
          </p:nvSpPr>
          <p:spPr bwMode="auto">
            <a:xfrm rot="-145896">
              <a:off x="2727" y="3258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8" name="Freeform 11">
              <a:extLst>
                <a:ext uri="{FF2B5EF4-FFF2-40B4-BE49-F238E27FC236}">
                  <a16:creationId xmlns:a16="http://schemas.microsoft.com/office/drawing/2014/main" id="{DC8C897D-7840-4359-81C9-8AE431FA525D}"/>
                </a:ext>
              </a:extLst>
            </p:cNvPr>
            <p:cNvSpPr>
              <a:spLocks/>
            </p:cNvSpPr>
            <p:nvPr/>
          </p:nvSpPr>
          <p:spPr bwMode="auto">
            <a:xfrm rot="-5485810">
              <a:off x="3761" y="2186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9" name="Freeform 12">
              <a:extLst>
                <a:ext uri="{FF2B5EF4-FFF2-40B4-BE49-F238E27FC236}">
                  <a16:creationId xmlns:a16="http://schemas.microsoft.com/office/drawing/2014/main" id="{359F454D-9230-4587-B639-C5303E146310}"/>
                </a:ext>
              </a:extLst>
            </p:cNvPr>
            <p:cNvSpPr>
              <a:spLocks/>
            </p:cNvSpPr>
            <p:nvPr/>
          </p:nvSpPr>
          <p:spPr bwMode="auto">
            <a:xfrm rot="5235797">
              <a:off x="1583" y="2180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50" name="Freeform 13">
              <a:extLst>
                <a:ext uri="{FF2B5EF4-FFF2-40B4-BE49-F238E27FC236}">
                  <a16:creationId xmlns:a16="http://schemas.microsoft.com/office/drawing/2014/main" id="{BA992BD8-25F5-442E-9DB0-806321D4ED2A}"/>
                </a:ext>
              </a:extLst>
            </p:cNvPr>
            <p:cNvSpPr>
              <a:spLocks/>
            </p:cNvSpPr>
            <p:nvPr/>
          </p:nvSpPr>
          <p:spPr bwMode="auto">
            <a:xfrm rot="-8489400">
              <a:off x="3472" y="1444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51" name="Freeform 14">
              <a:extLst>
                <a:ext uri="{FF2B5EF4-FFF2-40B4-BE49-F238E27FC236}">
                  <a16:creationId xmlns:a16="http://schemas.microsoft.com/office/drawing/2014/main" id="{741568D2-CD71-4CCA-A464-6C4B8791DD97}"/>
                </a:ext>
              </a:extLst>
            </p:cNvPr>
            <p:cNvSpPr>
              <a:spLocks/>
            </p:cNvSpPr>
            <p:nvPr/>
          </p:nvSpPr>
          <p:spPr bwMode="auto">
            <a:xfrm rot="2492682">
              <a:off x="1930" y="2969"/>
              <a:ext cx="79" cy="389"/>
            </a:xfrm>
            <a:custGeom>
              <a:avLst/>
              <a:gdLst>
                <a:gd name="T0" fmla="*/ 29 w 79"/>
                <a:gd name="T1" fmla="*/ 0 h 389"/>
                <a:gd name="T2" fmla="*/ 76 w 79"/>
                <a:gd name="T3" fmla="*/ 66 h 389"/>
                <a:gd name="T4" fmla="*/ 8 w 79"/>
                <a:gd name="T5" fmla="*/ 124 h 389"/>
                <a:gd name="T6" fmla="*/ 65 w 79"/>
                <a:gd name="T7" fmla="*/ 209 h 389"/>
                <a:gd name="T8" fmla="*/ 3 w 79"/>
                <a:gd name="T9" fmla="*/ 268 h 389"/>
                <a:gd name="T10" fmla="*/ 48 w 79"/>
                <a:gd name="T11" fmla="*/ 346 h 389"/>
                <a:gd name="T12" fmla="*/ 57 w 79"/>
                <a:gd name="T13" fmla="*/ 389 h 3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"/>
                <a:gd name="T22" fmla="*/ 0 h 389"/>
                <a:gd name="T23" fmla="*/ 79 w 79"/>
                <a:gd name="T24" fmla="*/ 389 h 3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" h="389">
                  <a:moveTo>
                    <a:pt x="29" y="0"/>
                  </a:moveTo>
                  <a:cubicBezTo>
                    <a:pt x="54" y="22"/>
                    <a:pt x="79" y="45"/>
                    <a:pt x="76" y="66"/>
                  </a:cubicBezTo>
                  <a:cubicBezTo>
                    <a:pt x="72" y="86"/>
                    <a:pt x="10" y="100"/>
                    <a:pt x="8" y="124"/>
                  </a:cubicBezTo>
                  <a:cubicBezTo>
                    <a:pt x="6" y="148"/>
                    <a:pt x="65" y="185"/>
                    <a:pt x="65" y="209"/>
                  </a:cubicBezTo>
                  <a:cubicBezTo>
                    <a:pt x="64" y="233"/>
                    <a:pt x="6" y="246"/>
                    <a:pt x="3" y="268"/>
                  </a:cubicBezTo>
                  <a:cubicBezTo>
                    <a:pt x="0" y="291"/>
                    <a:pt x="39" y="326"/>
                    <a:pt x="48" y="346"/>
                  </a:cubicBezTo>
                  <a:cubicBezTo>
                    <a:pt x="57" y="366"/>
                    <a:pt x="55" y="380"/>
                    <a:pt x="57" y="389"/>
                  </a:cubicBezTo>
                </a:path>
              </a:pathLst>
            </a:custGeom>
            <a:noFill/>
            <a:ln w="28575" cap="flat" cmpd="sng">
              <a:solidFill>
                <a:srgbClr val="FF0C0C"/>
              </a:solidFill>
              <a:prstDash val="solid"/>
              <a:round/>
              <a:headEnd type="none" w="sm" len="sm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9039" name="Text Box 15">
            <a:extLst>
              <a:ext uri="{FF2B5EF4-FFF2-40B4-BE49-F238E27FC236}">
                <a16:creationId xmlns:a16="http://schemas.microsoft.com/office/drawing/2014/main" id="{E5DF0A66-516B-422A-8CBA-CE9CE0F15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585913"/>
            <a:ext cx="24780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sz="1800">
                <a:solidFill>
                  <a:srgbClr val="FF0C0C"/>
                </a:solidFill>
                <a:latin typeface="Comic Sans MS" panose="030F0702030302020204" pitchFamily="66" charset="0"/>
              </a:rPr>
              <a:t>Длинноволновое излучение Земли</a:t>
            </a:r>
            <a:endParaRPr lang="en-US" altLang="en-US" sz="1800">
              <a:solidFill>
                <a:srgbClr val="FF0C0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696E40CF-4B35-4298-B37C-CDDE74747129}"/>
              </a:ext>
            </a:extLst>
          </p:cNvPr>
          <p:cNvGrpSpPr>
            <a:grpSpLocks noChangeAspect="1"/>
          </p:cNvGrpSpPr>
          <p:nvPr/>
        </p:nvGrpSpPr>
        <p:grpSpPr bwMode="auto">
          <a:xfrm rot="-5535271">
            <a:off x="-515938" y="1693863"/>
            <a:ext cx="2147887" cy="1208088"/>
            <a:chOff x="1231" y="36"/>
            <a:chExt cx="928" cy="535"/>
          </a:xfrm>
        </p:grpSpPr>
        <p:grpSp>
          <p:nvGrpSpPr>
            <p:cNvPr id="9228" name="Group 17">
              <a:extLst>
                <a:ext uri="{FF2B5EF4-FFF2-40B4-BE49-F238E27FC236}">
                  <a16:creationId xmlns:a16="http://schemas.microsoft.com/office/drawing/2014/main" id="{86039898-C1B4-4F1F-A71A-3B6A460E3F0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-767562">
              <a:off x="1679" y="42"/>
              <a:ext cx="480" cy="472"/>
              <a:chOff x="1679" y="42"/>
              <a:chExt cx="480" cy="472"/>
            </a:xfrm>
          </p:grpSpPr>
          <p:sp>
            <p:nvSpPr>
              <p:cNvPr id="9237" name="Arc 18">
                <a:extLst>
                  <a:ext uri="{FF2B5EF4-FFF2-40B4-BE49-F238E27FC236}">
                    <a16:creationId xmlns:a16="http://schemas.microsoft.com/office/drawing/2014/main" id="{CA2EA8D4-C9A5-454F-925C-11B60B0820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6300000">
                <a:off x="1654" y="67"/>
                <a:ext cx="433" cy="384"/>
              </a:xfrm>
              <a:custGeom>
                <a:avLst/>
                <a:gdLst>
                  <a:gd name="T0" fmla="*/ 0 w 21650"/>
                  <a:gd name="T1" fmla="*/ 0 h 21600"/>
                  <a:gd name="T2" fmla="*/ 0 w 21650"/>
                  <a:gd name="T3" fmla="*/ 0 h 21600"/>
                  <a:gd name="T4" fmla="*/ 0 w 2165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50"/>
                  <a:gd name="T10" fmla="*/ 0 h 21600"/>
                  <a:gd name="T11" fmla="*/ 21650 w 2165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50" h="21600" fill="none" extrusionOk="0">
                    <a:moveTo>
                      <a:pt x="0" y="0"/>
                    </a:moveTo>
                    <a:cubicBezTo>
                      <a:pt x="16" y="0"/>
                      <a:pt x="33" y="-1"/>
                      <a:pt x="50" y="0"/>
                    </a:cubicBezTo>
                    <a:cubicBezTo>
                      <a:pt x="11979" y="0"/>
                      <a:pt x="21650" y="9670"/>
                      <a:pt x="21650" y="21600"/>
                    </a:cubicBezTo>
                  </a:path>
                  <a:path w="21650" h="21600" stroke="0" extrusionOk="0">
                    <a:moveTo>
                      <a:pt x="0" y="0"/>
                    </a:moveTo>
                    <a:cubicBezTo>
                      <a:pt x="16" y="0"/>
                      <a:pt x="33" y="-1"/>
                      <a:pt x="50" y="0"/>
                    </a:cubicBezTo>
                    <a:cubicBezTo>
                      <a:pt x="11979" y="0"/>
                      <a:pt x="21650" y="9670"/>
                      <a:pt x="21650" y="21600"/>
                    </a:cubicBezTo>
                    <a:lnTo>
                      <a:pt x="5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25400" cap="rnd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8" name="Line 19">
                <a:extLst>
                  <a:ext uri="{FF2B5EF4-FFF2-40B4-BE49-F238E27FC236}">
                    <a16:creationId xmlns:a16="http://schemas.microsoft.com/office/drawing/2014/main" id="{8A20711E-40F5-4DEA-8B0F-2E610517AA75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702" y="418"/>
                <a:ext cx="0" cy="96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9" name="Line 20">
                <a:extLst>
                  <a:ext uri="{FF2B5EF4-FFF2-40B4-BE49-F238E27FC236}">
                    <a16:creationId xmlns:a16="http://schemas.microsoft.com/office/drawing/2014/main" id="{58A5239E-5293-487F-8FED-F7B47A3C4B52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787" y="411"/>
                <a:ext cx="22" cy="9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40" name="Line 21">
                <a:extLst>
                  <a:ext uri="{FF2B5EF4-FFF2-40B4-BE49-F238E27FC236}">
                    <a16:creationId xmlns:a16="http://schemas.microsoft.com/office/drawing/2014/main" id="{1DBD9F86-992E-4C90-929F-8438109524FE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874" y="382"/>
                <a:ext cx="40" cy="88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41" name="Line 22">
                <a:extLst>
                  <a:ext uri="{FF2B5EF4-FFF2-40B4-BE49-F238E27FC236}">
                    <a16:creationId xmlns:a16="http://schemas.microsoft.com/office/drawing/2014/main" id="{4B5049B1-B62E-4022-AE9D-9450190FF37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1960" y="332"/>
                <a:ext cx="60" cy="76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42" name="Line 23">
                <a:extLst>
                  <a:ext uri="{FF2B5EF4-FFF2-40B4-BE49-F238E27FC236}">
                    <a16:creationId xmlns:a16="http://schemas.microsoft.com/office/drawing/2014/main" id="{83ED3DA8-3E07-4BCD-8975-6D127213BDF7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024" y="265"/>
                <a:ext cx="76" cy="58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43" name="Line 24">
                <a:extLst>
                  <a:ext uri="{FF2B5EF4-FFF2-40B4-BE49-F238E27FC236}">
                    <a16:creationId xmlns:a16="http://schemas.microsoft.com/office/drawing/2014/main" id="{4513C47E-C2BD-4DDA-BBE6-B1683A316642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2069" y="194"/>
                <a:ext cx="90" cy="32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229" name="Arc 25">
              <a:extLst>
                <a:ext uri="{FF2B5EF4-FFF2-40B4-BE49-F238E27FC236}">
                  <a16:creationId xmlns:a16="http://schemas.microsoft.com/office/drawing/2014/main" id="{F06E59A2-8A92-4E1F-9471-AA7C58D31D47}"/>
                </a:ext>
              </a:extLst>
            </p:cNvPr>
            <p:cNvSpPr>
              <a:spLocks noChangeAspect="1"/>
            </p:cNvSpPr>
            <p:nvPr/>
          </p:nvSpPr>
          <p:spPr bwMode="auto">
            <a:xfrm rot="16350365" flipH="1">
              <a:off x="1276" y="61"/>
              <a:ext cx="433" cy="384"/>
            </a:xfrm>
            <a:custGeom>
              <a:avLst/>
              <a:gdLst>
                <a:gd name="T0" fmla="*/ 0 w 21650"/>
                <a:gd name="T1" fmla="*/ 0 h 21600"/>
                <a:gd name="T2" fmla="*/ 0 w 21650"/>
                <a:gd name="T3" fmla="*/ 0 h 21600"/>
                <a:gd name="T4" fmla="*/ 0 w 2165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50"/>
                <a:gd name="T10" fmla="*/ 0 h 21600"/>
                <a:gd name="T11" fmla="*/ 21650 w 2165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50" h="21600" fill="none" extrusionOk="0">
                  <a:moveTo>
                    <a:pt x="0" y="0"/>
                  </a:moveTo>
                  <a:cubicBezTo>
                    <a:pt x="16" y="0"/>
                    <a:pt x="33" y="-1"/>
                    <a:pt x="50" y="0"/>
                  </a:cubicBezTo>
                  <a:cubicBezTo>
                    <a:pt x="11979" y="0"/>
                    <a:pt x="21650" y="9670"/>
                    <a:pt x="21650" y="21600"/>
                  </a:cubicBezTo>
                </a:path>
                <a:path w="21650" h="21600" stroke="0" extrusionOk="0">
                  <a:moveTo>
                    <a:pt x="0" y="0"/>
                  </a:moveTo>
                  <a:cubicBezTo>
                    <a:pt x="16" y="0"/>
                    <a:pt x="33" y="-1"/>
                    <a:pt x="50" y="0"/>
                  </a:cubicBezTo>
                  <a:cubicBezTo>
                    <a:pt x="11979" y="0"/>
                    <a:pt x="21650" y="9670"/>
                    <a:pt x="21650" y="21600"/>
                  </a:cubicBezTo>
                  <a:lnTo>
                    <a:pt x="5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25400" cap="rnd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0" name="Line 26">
              <a:extLst>
                <a:ext uri="{FF2B5EF4-FFF2-40B4-BE49-F238E27FC236}">
                  <a16:creationId xmlns:a16="http://schemas.microsoft.com/office/drawing/2014/main" id="{A1C1B2FD-8E0C-42C1-9A8F-20188E9C339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>
              <a:off x="1591" y="453"/>
              <a:ext cx="3" cy="97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1" name="Line 27">
              <a:extLst>
                <a:ext uri="{FF2B5EF4-FFF2-40B4-BE49-F238E27FC236}">
                  <a16:creationId xmlns:a16="http://schemas.microsoft.com/office/drawing/2014/main" id="{E24DA120-3510-439D-8932-7B9BE81FF4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 flipH="1">
              <a:off x="1492" y="418"/>
              <a:ext cx="22" cy="9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2" name="Line 28">
              <a:extLst>
                <a:ext uri="{FF2B5EF4-FFF2-40B4-BE49-F238E27FC236}">
                  <a16:creationId xmlns:a16="http://schemas.microsoft.com/office/drawing/2014/main" id="{FB5D3063-A8D7-48A7-A650-C0F15D2E8FD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 flipH="1">
              <a:off x="1401" y="361"/>
              <a:ext cx="40" cy="88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3" name="Line 29">
              <a:extLst>
                <a:ext uri="{FF2B5EF4-FFF2-40B4-BE49-F238E27FC236}">
                  <a16:creationId xmlns:a16="http://schemas.microsoft.com/office/drawing/2014/main" id="{01FA7263-E0B5-41FD-9F55-32A14478242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 flipH="1">
              <a:off x="1316" y="285"/>
              <a:ext cx="60" cy="76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4" name="Line 30">
              <a:extLst>
                <a:ext uri="{FF2B5EF4-FFF2-40B4-BE49-F238E27FC236}">
                  <a16:creationId xmlns:a16="http://schemas.microsoft.com/office/drawing/2014/main" id="{9B752F39-B77A-4C8E-8577-AE5B64A2F05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 flipH="1">
              <a:off x="1262" y="200"/>
              <a:ext cx="76" cy="58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5" name="Line 31">
              <a:extLst>
                <a:ext uri="{FF2B5EF4-FFF2-40B4-BE49-F238E27FC236}">
                  <a16:creationId xmlns:a16="http://schemas.microsoft.com/office/drawing/2014/main" id="{83AE87E8-4272-4843-A045-48D449C72EE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 flipH="1">
              <a:off x="1231" y="117"/>
              <a:ext cx="90" cy="32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6" name="Line 32">
              <a:extLst>
                <a:ext uri="{FF2B5EF4-FFF2-40B4-BE49-F238E27FC236}">
                  <a16:creationId xmlns:a16="http://schemas.microsoft.com/office/drawing/2014/main" id="{3BB97581-7955-40E7-A17C-41D566C06C4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050365">
              <a:off x="1658" y="485"/>
              <a:ext cx="21" cy="86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9057" name="Line 33">
            <a:extLst>
              <a:ext uri="{FF2B5EF4-FFF2-40B4-BE49-F238E27FC236}">
                <a16:creationId xmlns:a16="http://schemas.microsoft.com/office/drawing/2014/main" id="{CE7AC2E1-D4AB-4554-8475-AA7D27F47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565400"/>
            <a:ext cx="2073275" cy="69056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9058" name="Text Box 34">
            <a:extLst>
              <a:ext uri="{FF2B5EF4-FFF2-40B4-BE49-F238E27FC236}">
                <a16:creationId xmlns:a16="http://schemas.microsoft.com/office/drawing/2014/main" id="{CBFAB593-0A3D-466E-9360-F79BB1A01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700463"/>
            <a:ext cx="2362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sz="1800">
                <a:solidFill>
                  <a:srgbClr val="FFFF00"/>
                </a:solidFill>
                <a:latin typeface="Comic Sans MS" panose="030F0702030302020204" pitchFamily="66" charset="0"/>
              </a:rPr>
              <a:t>Коротковолновая солнечная радиация</a:t>
            </a:r>
            <a:endParaRPr lang="en-US" altLang="en-US" sz="18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59" name="Text Box 35">
            <a:extLst>
              <a:ext uri="{FF2B5EF4-FFF2-40B4-BE49-F238E27FC236}">
                <a16:creationId xmlns:a16="http://schemas.microsoft.com/office/drawing/2014/main" id="{ACBC1F55-F0EF-4651-AE09-75EB9FFBE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088" y="5397500"/>
            <a:ext cx="3054350" cy="1477963"/>
          </a:xfrm>
          <a:prstGeom prst="rect">
            <a:avLst/>
          </a:prstGeom>
          <a:noFill/>
          <a:ln w="9525">
            <a:solidFill>
              <a:srgbClr val="17F0F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sz="1800">
                <a:solidFill>
                  <a:srgbClr val="17F0F5"/>
                </a:solidFill>
                <a:latin typeface="Comic Sans MS" panose="030F0702030302020204" pitchFamily="66" charset="0"/>
              </a:rPr>
              <a:t>Температура Земли определяется главным образом балансом между этими двумя составляющими</a:t>
            </a:r>
            <a:endParaRPr lang="en-US" altLang="en-US" sz="1800">
              <a:solidFill>
                <a:srgbClr val="17F0F5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B428982-CDF2-4287-AAE5-1FDABDC21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06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9" grpId="0"/>
      <p:bldP spid="129058" grpId="0"/>
      <p:bldP spid="1290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5460ADC-39F3-4FAA-B48B-6EC3A5FF4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en-US">
                <a:solidFill>
                  <a:schemeClr val="bg1"/>
                </a:solidFill>
              </a:rPr>
              <a:t>Солнечная радиация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9EFD58D-9F16-4AD1-8788-16FB7AB41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en-US" sz="2800">
                <a:solidFill>
                  <a:schemeClr val="bg1"/>
                </a:solidFill>
              </a:rPr>
              <a:t>Энергия, излучаемая единицей поверхности черного тела, определяется законом Стефана-Больцмана </a:t>
            </a:r>
            <a:r>
              <a:rPr lang="ru-RU" altLang="en-US" sz="1400">
                <a:solidFill>
                  <a:schemeClr val="bg1"/>
                </a:solidFill>
              </a:rPr>
              <a:t>Экспериментальные (1879 г. Й.Стефан) и теоретические (1884 г. Л.Больцман) исследования</a:t>
            </a:r>
            <a:endParaRPr lang="en-US" altLang="en-US" sz="1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E = 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en-US" sz="2400">
                <a:solidFill>
                  <a:schemeClr val="bg1"/>
                </a:solidFill>
              </a:rPr>
              <a:t>T</a:t>
            </a:r>
            <a:r>
              <a:rPr lang="en-US" altLang="en-US" sz="2400" baseline="30000">
                <a:solidFill>
                  <a:schemeClr val="bg1"/>
                </a:solidFill>
              </a:rPr>
              <a:t>4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s </a:t>
            </a:r>
            <a:r>
              <a:rPr lang="en-US" altLang="en-US" sz="2400">
                <a:solidFill>
                  <a:schemeClr val="bg1"/>
                </a:solidFill>
              </a:rPr>
              <a:t>= </a:t>
            </a:r>
            <a:r>
              <a:rPr lang="ru-RU" altLang="en-US" sz="2400">
                <a:solidFill>
                  <a:schemeClr val="bg1"/>
                </a:solidFill>
              </a:rPr>
              <a:t>константа</a:t>
            </a:r>
            <a:endParaRPr lang="en-US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    = 5.67 x 10</a:t>
            </a:r>
            <a:r>
              <a:rPr lang="en-US" altLang="en-US" sz="2400" baseline="30000">
                <a:solidFill>
                  <a:schemeClr val="bg1"/>
                </a:solidFill>
              </a:rPr>
              <a:t>-8</a:t>
            </a:r>
            <a:r>
              <a:rPr lang="en-US" altLang="en-US" sz="2400">
                <a:solidFill>
                  <a:schemeClr val="bg1"/>
                </a:solidFill>
              </a:rPr>
              <a:t> </a:t>
            </a:r>
            <a:r>
              <a:rPr lang="ru-RU" altLang="en-US" sz="2400">
                <a:solidFill>
                  <a:schemeClr val="bg1"/>
                </a:solidFill>
              </a:rPr>
              <a:t>Вт</a:t>
            </a:r>
            <a:r>
              <a:rPr lang="en-US" altLang="en-US" sz="2400">
                <a:solidFill>
                  <a:schemeClr val="bg1"/>
                </a:solidFill>
              </a:rPr>
              <a:t>/</a:t>
            </a:r>
            <a:r>
              <a:rPr lang="ru-RU" altLang="en-US" sz="2400">
                <a:solidFill>
                  <a:schemeClr val="bg1"/>
                </a:solidFill>
              </a:rPr>
              <a:t>м</a:t>
            </a:r>
            <a:r>
              <a:rPr lang="en-US" altLang="en-US" sz="2400" baseline="30000">
                <a:solidFill>
                  <a:schemeClr val="bg1"/>
                </a:solidFill>
              </a:rPr>
              <a:t>2</a:t>
            </a:r>
            <a:r>
              <a:rPr lang="en-US" altLang="en-US" sz="2400">
                <a:solidFill>
                  <a:schemeClr val="bg1"/>
                </a:solidFill>
              </a:rPr>
              <a:t>K</a:t>
            </a:r>
            <a:r>
              <a:rPr lang="en-US" altLang="en-US" sz="2400" baseline="30000">
                <a:solidFill>
                  <a:schemeClr val="bg1"/>
                </a:solidFill>
              </a:rPr>
              <a:t>4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E</a:t>
            </a:r>
            <a:r>
              <a:rPr lang="en-US" altLang="en-US" sz="2400" baseline="-25000">
                <a:solidFill>
                  <a:schemeClr val="bg1"/>
                </a:solidFill>
              </a:rPr>
              <a:t>sun</a:t>
            </a:r>
            <a:r>
              <a:rPr lang="en-US" altLang="en-US" sz="2400">
                <a:solidFill>
                  <a:schemeClr val="bg1"/>
                </a:solidFill>
              </a:rPr>
              <a:t> = 6.3 X 10</a:t>
            </a:r>
            <a:r>
              <a:rPr lang="en-US" altLang="en-US" sz="2400" baseline="30000">
                <a:solidFill>
                  <a:schemeClr val="bg1"/>
                </a:solidFill>
              </a:rPr>
              <a:t>7</a:t>
            </a:r>
            <a:r>
              <a:rPr lang="en-US" altLang="en-US" sz="2400">
                <a:solidFill>
                  <a:schemeClr val="bg1"/>
                </a:solidFill>
              </a:rPr>
              <a:t> </a:t>
            </a:r>
            <a:r>
              <a:rPr lang="ru-RU" altLang="en-US" sz="2400">
                <a:solidFill>
                  <a:schemeClr val="bg1"/>
                </a:solidFill>
              </a:rPr>
              <a:t>Вт</a:t>
            </a:r>
            <a:r>
              <a:rPr lang="en-US" altLang="en-US" sz="2400">
                <a:solidFill>
                  <a:schemeClr val="bg1"/>
                </a:solidFill>
              </a:rPr>
              <a:t>/</a:t>
            </a:r>
            <a:r>
              <a:rPr lang="ru-RU" altLang="en-US" sz="2400">
                <a:solidFill>
                  <a:schemeClr val="bg1"/>
                </a:solidFill>
              </a:rPr>
              <a:t>м</a:t>
            </a:r>
            <a:r>
              <a:rPr lang="en-US" altLang="en-US" sz="2400" baseline="30000">
                <a:solidFill>
                  <a:schemeClr val="bg1"/>
                </a:solidFill>
              </a:rPr>
              <a:t>2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2400" baseline="300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en-US" sz="2400">
                <a:solidFill>
                  <a:schemeClr val="bg1"/>
                </a:solidFill>
              </a:rPr>
              <a:t>Не все это количество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en-US" sz="2400">
                <a:solidFill>
                  <a:schemeClr val="bg1"/>
                </a:solidFill>
              </a:rPr>
              <a:t>приходит на Землю</a:t>
            </a:r>
            <a:endParaRPr lang="en-US" altLang="en-US" sz="2400">
              <a:solidFill>
                <a:schemeClr val="bg1"/>
              </a:solidFill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3EE2B74E-F938-4678-A3C1-FDC9D506E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1"/>
          <a:stretch>
            <a:fillRect/>
          </a:stretch>
        </p:blipFill>
        <p:spPr bwMode="auto">
          <a:xfrm>
            <a:off x="4857750" y="2786063"/>
            <a:ext cx="2971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9B3EF7-BC7F-42E3-A178-92F355BF2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9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>
            <a:extLst>
              <a:ext uri="{FF2B5EF4-FFF2-40B4-BE49-F238E27FC236}">
                <a16:creationId xmlns:a16="http://schemas.microsoft.com/office/drawing/2014/main" id="{22C67371-780B-4082-A08A-7AABF48D7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142875"/>
            <a:ext cx="17954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7FB93E73-2351-4F04-A2BB-D448CACFDD56}"/>
              </a:ext>
            </a:extLst>
          </p:cNvPr>
          <p:cNvSpPr>
            <a:spLocks noGrp="1" noRot="1"/>
          </p:cNvSpPr>
          <p:nvPr>
            <p:ph type="body" idx="1"/>
          </p:nvPr>
        </p:nvSpPr>
        <p:spPr>
          <a:xfrm>
            <a:off x="822325" y="392113"/>
            <a:ext cx="8321675" cy="59499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en-US" sz="4800" dirty="0">
                <a:solidFill>
                  <a:schemeClr val="bg1"/>
                </a:solidFill>
              </a:rPr>
              <a:t>Парадокс Аррениуса</a:t>
            </a:r>
            <a:endParaRPr lang="en-AU" altLang="en-US" sz="4800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r>
              <a:rPr lang="en-AU" altLang="en-US" sz="2800" dirty="0">
                <a:solidFill>
                  <a:schemeClr val="bg1"/>
                </a:solidFill>
              </a:rPr>
              <a:t>Svante August Arrhenius  in 1896</a:t>
            </a:r>
            <a:br>
              <a:rPr lang="en-AU" altLang="en-US" sz="2800" dirty="0">
                <a:solidFill>
                  <a:schemeClr val="bg1"/>
                </a:solidFill>
              </a:rPr>
            </a:br>
            <a:endParaRPr lang="en-AU" altLang="en-US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E2E5F59B-C18F-4485-AD57-D16E0B97A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71688"/>
            <a:ext cx="3659188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496B1C6F-71A9-41A8-9910-7ABFC1BC01AA}"/>
              </a:ext>
            </a:extLst>
          </p:cNvPr>
          <p:cNvSpPr/>
          <p:nvPr/>
        </p:nvSpPr>
        <p:spPr bwMode="auto">
          <a:xfrm>
            <a:off x="500063" y="1928813"/>
            <a:ext cx="3286125" cy="2071687"/>
          </a:xfrm>
          <a:prstGeom prst="wedgeEllipseCallout">
            <a:avLst>
              <a:gd name="adj1" fmla="val 111072"/>
              <a:gd name="adj2" fmla="val 38512"/>
            </a:avLst>
          </a:prstGeom>
          <a:solidFill>
            <a:schemeClr val="accent5">
              <a:lumMod val="90000"/>
            </a:schemeClr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AU">
              <a:cs typeface="Arial" charset="0"/>
            </a:endParaRPr>
          </a:p>
        </p:txBody>
      </p:sp>
      <p:sp>
        <p:nvSpPr>
          <p:cNvPr id="12294" name="TextBox 5">
            <a:extLst>
              <a:ext uri="{FF2B5EF4-FFF2-40B4-BE49-F238E27FC236}">
                <a16:creationId xmlns:a16="http://schemas.microsoft.com/office/drawing/2014/main" id="{7C56B4E8-499D-47C2-9FD7-15C7E0E67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2357438"/>
            <a:ext cx="29940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>
                <a:solidFill>
                  <a:schemeClr val="bg1"/>
                </a:solidFill>
                <a:latin typeface="Amienne" pitchFamily="82" charset="0"/>
              </a:rPr>
              <a:t>«</a:t>
            </a:r>
            <a:r>
              <a:rPr lang="ru-RU" altLang="en-US" sz="2000" b="1" i="1">
                <a:solidFill>
                  <a:schemeClr val="bg1"/>
                </a:solidFill>
                <a:latin typeface="Amienne" pitchFamily="82" charset="0"/>
              </a:rPr>
              <a:t>Температура Земли должна быть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 b="1" i="1">
                <a:solidFill>
                  <a:schemeClr val="bg1"/>
                </a:solidFill>
                <a:latin typeface="Amienne" pitchFamily="82" charset="0"/>
              </a:rPr>
              <a:t>около </a:t>
            </a:r>
            <a:r>
              <a:rPr lang="ru-RU" altLang="en-US" sz="4000" b="1" i="1">
                <a:solidFill>
                  <a:schemeClr val="bg1"/>
                </a:solidFill>
                <a:latin typeface="Amienne" pitchFamily="82" charset="0"/>
              </a:rPr>
              <a:t>- </a:t>
            </a:r>
            <a:r>
              <a:rPr lang="ru-RU" altLang="en-US" sz="3600" b="1" i="1">
                <a:solidFill>
                  <a:schemeClr val="bg1"/>
                </a:solidFill>
                <a:latin typeface="Amienne" pitchFamily="82" charset="0"/>
              </a:rPr>
              <a:t>1</a:t>
            </a:r>
            <a:r>
              <a:rPr lang="en-US" altLang="en-US" sz="3600" b="1" i="1">
                <a:solidFill>
                  <a:schemeClr val="bg1"/>
                </a:solidFill>
                <a:latin typeface="Amienne" pitchFamily="82" charset="0"/>
              </a:rPr>
              <a:t>7</a:t>
            </a:r>
            <a:r>
              <a:rPr lang="ru-RU" altLang="en-US" sz="3600" b="1" i="1">
                <a:solidFill>
                  <a:schemeClr val="bg1"/>
                </a:solidFill>
                <a:latin typeface="Amienne" pitchFamily="82" charset="0"/>
              </a:rPr>
              <a:t> </a:t>
            </a:r>
            <a:r>
              <a:rPr lang="ru-RU" altLang="en-US" sz="2000" b="1" i="1">
                <a:solidFill>
                  <a:schemeClr val="bg1"/>
                </a:solidFill>
                <a:latin typeface="Amienne" pitchFamily="82" charset="0"/>
              </a:rPr>
              <a:t>град С»</a:t>
            </a:r>
            <a:endParaRPr lang="en-AU" altLang="en-US" sz="2000" b="1" i="1">
              <a:solidFill>
                <a:schemeClr val="bg1"/>
              </a:solidFill>
              <a:latin typeface="Amienne" pitchFamily="82" charset="0"/>
            </a:endParaRPr>
          </a:p>
        </p:txBody>
      </p:sp>
      <p:sp>
        <p:nvSpPr>
          <p:cNvPr id="9" name="Cloud Callout 8">
            <a:extLst>
              <a:ext uri="{FF2B5EF4-FFF2-40B4-BE49-F238E27FC236}">
                <a16:creationId xmlns:a16="http://schemas.microsoft.com/office/drawing/2014/main" id="{2A823A15-630D-411B-89C7-9CD7715F9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1285875"/>
            <a:ext cx="1285875" cy="1500188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0CC5E-7320-4073-8295-C08BFD276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5188" y="1500188"/>
            <a:ext cx="6429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8000" b="1">
                <a:solidFill>
                  <a:schemeClr val="bg1"/>
                </a:solidFill>
                <a:latin typeface="Amienne" pitchFamily="82" charset="0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6EDCC5-1A10-4B8F-BC57-8ABAA4565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429125"/>
            <a:ext cx="43719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CC1737A-51B2-4574-9DC4-EF2649C21A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06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4E8D6E2-8A7C-4217-9955-AE785825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296988"/>
          </a:xfrm>
        </p:spPr>
        <p:txBody>
          <a:bodyPr/>
          <a:lstStyle/>
          <a:p>
            <a:pPr eaLnBrk="1" hangingPunct="1"/>
            <a:r>
              <a:rPr lang="ru-RU" altLang="en-US" b="1">
                <a:solidFill>
                  <a:schemeClr val="bg1"/>
                </a:solidFill>
                <a:latin typeface="Amienne" pitchFamily="82" charset="0"/>
              </a:rPr>
              <a:t>Расчет температуры Земли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53F67B-1AA6-43CC-8763-E15857AA6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8625" y="1582738"/>
            <a:ext cx="7772400" cy="5286375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en-US" sz="2400">
                <a:solidFill>
                  <a:schemeClr val="bg1"/>
                </a:solidFill>
              </a:rPr>
              <a:t>Приходящая энергия (</a:t>
            </a:r>
            <a:r>
              <a:rPr lang="en-US" altLang="en-US" sz="2400">
                <a:solidFill>
                  <a:schemeClr val="bg1"/>
                </a:solidFill>
              </a:rPr>
              <a:t>S – </a:t>
            </a:r>
            <a:r>
              <a:rPr lang="ru-RU" altLang="en-US" sz="2400">
                <a:solidFill>
                  <a:schemeClr val="bg1"/>
                </a:solidFill>
              </a:rPr>
              <a:t>солнечная постоянная, 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ru-RU" altLang="en-US" sz="2400">
                <a:solidFill>
                  <a:schemeClr val="bg1"/>
                </a:solidFill>
              </a:rPr>
              <a:t>- альбедо, или доля отраженной Землей радиации)</a:t>
            </a:r>
            <a:r>
              <a:rPr lang="en-US" altLang="en-US" sz="2400">
                <a:solidFill>
                  <a:schemeClr val="bg1"/>
                </a:solidFill>
              </a:rPr>
              <a:t> 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>
                <a:solidFill>
                  <a:schemeClr val="bg1"/>
                </a:solidFill>
              </a:rPr>
              <a:t>r</a:t>
            </a:r>
            <a:r>
              <a:rPr lang="en-US" altLang="en-US" sz="2400" baseline="30000">
                <a:solidFill>
                  <a:schemeClr val="bg1"/>
                </a:solidFill>
              </a:rPr>
              <a:t>2</a:t>
            </a:r>
            <a:r>
              <a:rPr lang="en-US" altLang="en-US" sz="2400">
                <a:solidFill>
                  <a:schemeClr val="bg1"/>
                </a:solidFill>
              </a:rPr>
              <a:t>S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(1-a) = </a:t>
            </a:r>
            <a:r>
              <a:rPr lang="ru-RU" altLang="en-US" sz="2400">
                <a:solidFill>
                  <a:schemeClr val="bg1"/>
                </a:solidFill>
              </a:rPr>
              <a:t>Излучаемая энергия </a:t>
            </a:r>
            <a:r>
              <a:rPr lang="en-US" altLang="en-US" sz="2400">
                <a:solidFill>
                  <a:schemeClr val="bg1"/>
                </a:solidFill>
              </a:rPr>
              <a:t>4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>
                <a:solidFill>
                  <a:schemeClr val="bg1"/>
                </a:solidFill>
              </a:rPr>
              <a:t>r</a:t>
            </a:r>
            <a:r>
              <a:rPr lang="en-US" altLang="en-US" sz="2400" baseline="30000">
                <a:solidFill>
                  <a:schemeClr val="bg1"/>
                </a:solidFill>
              </a:rPr>
              <a:t>2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en-US" sz="2400">
                <a:solidFill>
                  <a:schemeClr val="bg1"/>
                </a:solidFill>
              </a:rPr>
              <a:t>T</a:t>
            </a:r>
            <a:r>
              <a:rPr lang="en-US" altLang="en-US" sz="2400" baseline="-25000">
                <a:solidFill>
                  <a:schemeClr val="bg1"/>
                </a:solidFill>
              </a:rPr>
              <a:t>e</a:t>
            </a:r>
            <a:r>
              <a:rPr lang="en-US" altLang="en-US" sz="2400" baseline="30000">
                <a:solidFill>
                  <a:schemeClr val="bg1"/>
                </a:solidFill>
              </a:rPr>
              <a:t>4</a:t>
            </a:r>
          </a:p>
          <a:p>
            <a:pPr eaLnBrk="1" hangingPunct="1">
              <a:lnSpc>
                <a:spcPct val="90000"/>
              </a:lnSpc>
            </a:pPr>
            <a:r>
              <a:rPr lang="ru-RU" altLang="en-US" sz="2400">
                <a:solidFill>
                  <a:schemeClr val="bg1"/>
                </a:solidFill>
              </a:rPr>
              <a:t>Решение для</a:t>
            </a:r>
            <a:r>
              <a:rPr lang="en-US" altLang="en-US" sz="2400">
                <a:solidFill>
                  <a:schemeClr val="bg1"/>
                </a:solidFill>
              </a:rPr>
              <a:t> T</a:t>
            </a:r>
            <a:r>
              <a:rPr lang="en-US" altLang="en-US" sz="2400" baseline="-25000">
                <a:solidFill>
                  <a:schemeClr val="bg1"/>
                </a:solidFill>
              </a:rPr>
              <a:t>e</a:t>
            </a:r>
            <a:endParaRPr lang="ru-RU" altLang="en-US" sz="2400" baseline="-250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(S/4)</a:t>
            </a: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(1-a) = </a:t>
            </a:r>
            <a:r>
              <a:rPr lang="en-US" altLang="en-US" sz="2400">
                <a:solidFill>
                  <a:schemeClr val="bg1"/>
                </a:solidFill>
              </a:rPr>
              <a:t>T</a:t>
            </a:r>
            <a:r>
              <a:rPr lang="en-US" altLang="en-US" sz="2400" baseline="-25000">
                <a:solidFill>
                  <a:schemeClr val="bg1"/>
                </a:solidFill>
              </a:rPr>
              <a:t>e</a:t>
            </a:r>
            <a:r>
              <a:rPr lang="en-US" altLang="en-US" sz="2400" baseline="30000">
                <a:solidFill>
                  <a:schemeClr val="bg1"/>
                </a:solidFill>
              </a:rPr>
              <a:t>4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Symbol" panose="05050102010706020507" pitchFamily="18" charset="2"/>
              </a:rPr>
              <a:t>          s</a:t>
            </a:r>
            <a:endParaRPr lang="en-US" altLang="en-US" baseline="-250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baseline="-2500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T</a:t>
            </a:r>
            <a:r>
              <a:rPr lang="en-US" altLang="en-US" sz="2400" baseline="-25000">
                <a:solidFill>
                  <a:schemeClr val="bg1"/>
                </a:solidFill>
              </a:rPr>
              <a:t>e</a:t>
            </a:r>
            <a:r>
              <a:rPr lang="en-US" altLang="en-US" sz="2400">
                <a:solidFill>
                  <a:schemeClr val="bg1"/>
                </a:solidFill>
              </a:rPr>
              <a:t>= 256K </a:t>
            </a:r>
            <a:r>
              <a:rPr lang="en-US" altLang="en-US" sz="2400">
                <a:solidFill>
                  <a:srgbClr val="00B0F0"/>
                </a:solidFill>
              </a:rPr>
              <a:t>(-17</a:t>
            </a:r>
            <a:r>
              <a:rPr lang="en-US" altLang="en-US" sz="2400">
                <a:solidFill>
                  <a:srgbClr val="00B0F0"/>
                </a:solidFill>
                <a:cs typeface="Times New Roman" panose="02020603050405020304" pitchFamily="18" charset="0"/>
              </a:rPr>
              <a:t>°</a:t>
            </a:r>
            <a:r>
              <a:rPr lang="en-US" altLang="en-US" sz="2400">
                <a:solidFill>
                  <a:srgbClr val="00B0F0"/>
                </a:solidFill>
              </a:rPr>
              <a:t>C</a:t>
            </a:r>
            <a:r>
              <a:rPr lang="en-US" altLang="en-US" sz="2400">
                <a:solidFill>
                  <a:schemeClr val="bg1"/>
                </a:solidFill>
              </a:rPr>
              <a:t>)</a:t>
            </a:r>
            <a:endParaRPr lang="ru-RU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ru-RU" altLang="en-US" sz="2400">
                <a:solidFill>
                  <a:schemeClr val="bg1"/>
                </a:solidFill>
              </a:rPr>
              <a:t>Но средняя температура Земли около </a:t>
            </a:r>
            <a:r>
              <a:rPr lang="ru-RU" altLang="en-US" sz="2400">
                <a:solidFill>
                  <a:srgbClr val="FF0000"/>
                </a:solidFill>
              </a:rPr>
              <a:t>+15</a:t>
            </a:r>
            <a:r>
              <a:rPr lang="en-US" altLang="en-US" sz="2400">
                <a:solidFill>
                  <a:srgbClr val="FF0000"/>
                </a:solidFill>
                <a:cs typeface="Times New Roman" panose="02020603050405020304" pitchFamily="18" charset="0"/>
              </a:rPr>
              <a:t>°</a:t>
            </a:r>
            <a:r>
              <a:rPr lang="en-US" altLang="en-US" sz="2400">
                <a:solidFill>
                  <a:srgbClr val="FF0000"/>
                </a:solidFill>
              </a:rPr>
              <a:t>C</a:t>
            </a:r>
            <a:r>
              <a:rPr lang="ru-RU" altLang="en-US" sz="2400">
                <a:solidFill>
                  <a:srgbClr val="FF0000"/>
                </a:solidFill>
              </a:rPr>
              <a:t> </a:t>
            </a:r>
            <a:r>
              <a:rPr lang="ru-RU" altLang="en-US" sz="2400">
                <a:solidFill>
                  <a:schemeClr val="bg1"/>
                </a:solidFill>
              </a:rPr>
              <a:t>!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ru-RU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2400">
              <a:solidFill>
                <a:srgbClr val="99FF99"/>
              </a:solidFill>
            </a:endParaRP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B87A2315-9DC9-419C-BF60-781320F2D0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810000"/>
            <a:ext cx="1295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1FC9B6B7-57CB-4BC4-9D6F-57A9A7A61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352800"/>
            <a:ext cx="42672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s"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= 5.67 x 10</a:t>
            </a:r>
            <a:r>
              <a:rPr lang="en-US" altLang="en-US" sz="1800" baseline="300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-8 </a:t>
            </a:r>
            <a:r>
              <a:rPr lang="ru-RU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Вт</a:t>
            </a: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ru-RU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м</a:t>
            </a:r>
            <a:r>
              <a:rPr lang="en-US" altLang="en-US" sz="1800" baseline="300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 </a:t>
            </a: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US" altLang="en-US" sz="1800" baseline="300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4</a:t>
            </a:r>
            <a:endParaRPr lang="en-US" altLang="en-US" sz="180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36AF3B24-8AA1-4D73-B971-244C8DF9D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7338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= </a:t>
            </a:r>
            <a:r>
              <a:rPr lang="ru-RU" altLang="en-US" sz="18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константа Стефана-Больцмана</a:t>
            </a:r>
            <a:endParaRPr lang="en-US" altLang="en-US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E151A6-F223-48E1-9C0E-152936EF1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9" descr="\bar T_S">
            <a:extLst>
              <a:ext uri="{FF2B5EF4-FFF2-40B4-BE49-F238E27FC236}">
                <a16:creationId xmlns:a16="http://schemas.microsoft.com/office/drawing/2014/main" id="{6EC41A42-15D1-4DF4-A74B-B34EFABC73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7" name="AutoShape 30" descr="\Delta \bar T">
            <a:extLst>
              <a:ext uri="{FF2B5EF4-FFF2-40B4-BE49-F238E27FC236}">
                <a16:creationId xmlns:a16="http://schemas.microsoft.com/office/drawing/2014/main" id="{F3C14BC0-E580-4D3A-9031-93969F8AD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8" name="AutoShape 31" descr="\bar T_{max}">
            <a:extLst>
              <a:ext uri="{FF2B5EF4-FFF2-40B4-BE49-F238E27FC236}">
                <a16:creationId xmlns:a16="http://schemas.microsoft.com/office/drawing/2014/main" id="{9D4459A4-4D2B-4935-80FA-4A1E79164E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9" name="AutoShape 32" descr="\bar T_{min}">
            <a:extLst>
              <a:ext uri="{FF2B5EF4-FFF2-40B4-BE49-F238E27FC236}">
                <a16:creationId xmlns:a16="http://schemas.microsoft.com/office/drawing/2014/main" id="{6AD1E5A2-5E0C-4AB0-9F52-A1761EE9F2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90" name="AutoShape 28" descr="\bar T_E">
            <a:extLst>
              <a:ext uri="{FF2B5EF4-FFF2-40B4-BE49-F238E27FC236}">
                <a16:creationId xmlns:a16="http://schemas.microsoft.com/office/drawing/2014/main" id="{78A0E5DE-EB51-40F9-81A8-D6A4617C23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EF1074A-7E77-48DF-8234-E23A43F3B62D}"/>
              </a:ext>
            </a:extLst>
          </p:cNvPr>
          <p:cNvGraphicFramePr>
            <a:graphicFrameLocks noGrp="1"/>
          </p:cNvGraphicFramePr>
          <p:nvPr/>
        </p:nvGraphicFramePr>
        <p:xfrm>
          <a:off x="1357313" y="285750"/>
          <a:ext cx="4940300" cy="5872162"/>
        </p:xfrm>
        <a:graphic>
          <a:graphicData uri="http://schemas.openxmlformats.org/drawingml/2006/table">
            <a:tbl>
              <a:tblPr/>
              <a:tblGrid>
                <a:gridCol w="1960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459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Источник</a:t>
                      </a:r>
                    </a:p>
                    <a:p>
                      <a:pPr algn="ctr" fontAlgn="b"/>
                      <a:endParaRPr lang="ru-RU" sz="24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Мощность</a:t>
                      </a:r>
                    </a:p>
                    <a:p>
                      <a:pPr algn="ctr" fontAlgn="b"/>
                      <a:endParaRPr lang="ru-RU" sz="24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Солнечная радиация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dirty="0">
                          <a:solidFill>
                            <a:schemeClr val="bg1"/>
                          </a:solidFill>
                        </a:rPr>
                        <a:t>175,000 TW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Свет звезд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7,0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 *10</a:t>
                      </a:r>
                      <a:r>
                        <a:rPr lang="en-US" sz="1600" b="1" i="0" u="none" strike="noStrike" baseline="30000" dirty="0">
                          <a:solidFill>
                            <a:schemeClr val="bg1"/>
                          </a:solidFill>
                          <a:latin typeface="+mn-lt"/>
                        </a:rPr>
                        <a:t>-03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TW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Поток</a:t>
                      </a:r>
                      <a:r>
                        <a:rPr lang="ru-RU" sz="16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из недр, в том числе: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32 </a:t>
                      </a: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TW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Ядерные реакции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29 </a:t>
                      </a:r>
                      <a:r>
                        <a:rPr lang="en-US" sz="16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TW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Гравитационные</a:t>
                      </a:r>
                      <a:r>
                        <a:rPr lang="ru-RU" sz="16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процессы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 </a:t>
                      </a: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TW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41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Деятельность</a:t>
                      </a:r>
                      <a:r>
                        <a:rPr lang="ru-RU" sz="1600" b="1" i="0" u="none" strike="noStrike" baseline="0" dirty="0">
                          <a:solidFill>
                            <a:schemeClr val="bg1"/>
                          </a:solidFill>
                          <a:latin typeface="Calibri"/>
                        </a:rPr>
                        <a:t> человека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13 </a:t>
                      </a: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TW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7620" marR="7620" marT="30479" marB="3047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E0B098-782F-4D27-9C92-E1163B537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4">
            <a:extLst>
              <a:ext uri="{FF2B5EF4-FFF2-40B4-BE49-F238E27FC236}">
                <a16:creationId xmlns:a16="http://schemas.microsoft.com/office/drawing/2014/main" id="{8F6FD060-8184-48E2-AB42-D1077B05F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620688"/>
            <a:ext cx="59953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dirty="0">
                <a:solidFill>
                  <a:schemeClr val="bg1"/>
                </a:solidFill>
                <a:latin typeface="Arial" panose="020B0604020202020204" pitchFamily="34" charset="0"/>
              </a:rPr>
              <a:t>Парниковый эффект</a:t>
            </a:r>
          </a:p>
        </p:txBody>
      </p:sp>
      <p:pic>
        <p:nvPicPr>
          <p:cNvPr id="23555" name="Рисунок 4">
            <a:extLst>
              <a:ext uri="{FF2B5EF4-FFF2-40B4-BE49-F238E27FC236}">
                <a16:creationId xmlns:a16="http://schemas.microsoft.com/office/drawing/2014/main" id="{E159D094-A64A-4112-973F-55CF129C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874838"/>
            <a:ext cx="7667625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873804-0339-4AD3-894C-E4723864F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Content Placeholder 3">
            <a:extLst>
              <a:ext uri="{FF2B5EF4-FFF2-40B4-BE49-F238E27FC236}">
                <a16:creationId xmlns:a16="http://schemas.microsoft.com/office/drawing/2014/main" id="{006BFF1F-12F9-4BBE-9371-CAA61E22E4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175" y="0"/>
            <a:ext cx="9144000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A8CA4F-AC96-41E0-96B8-36C8567BDD9C}"/>
              </a:ext>
            </a:extLst>
          </p:cNvPr>
          <p:cNvSpPr txBox="1"/>
          <p:nvPr/>
        </p:nvSpPr>
        <p:spPr>
          <a:xfrm>
            <a:off x="1643063" y="1071563"/>
            <a:ext cx="6357937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Марс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Атмосфера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 		</a:t>
            </a: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Тонкая, углекислый газ</a:t>
            </a:r>
            <a:endParaRPr lang="en-A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Средняя температура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 	–65</a:t>
            </a:r>
            <a:r>
              <a:rPr lang="en-AU" sz="4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484044-F280-4436-87FE-2ABE4AA84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" y="18298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Content Placeholder 3">
            <a:extLst>
              <a:ext uri="{FF2B5EF4-FFF2-40B4-BE49-F238E27FC236}">
                <a16:creationId xmlns:a16="http://schemas.microsoft.com/office/drawing/2014/main" id="{074FD5A8-BDF7-4187-95B5-AE52B108D6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DFC503-F118-4487-8F43-903E755D0065}"/>
              </a:ext>
            </a:extLst>
          </p:cNvPr>
          <p:cNvSpPr txBox="1"/>
          <p:nvPr/>
        </p:nvSpPr>
        <p:spPr>
          <a:xfrm>
            <a:off x="1042988" y="1196975"/>
            <a:ext cx="6643687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Венера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Атмосфера: углекислый газ (96 %) и азот (ок.4 %)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Средняя температура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 	</a:t>
            </a: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+464</a:t>
            </a:r>
            <a:r>
              <a:rPr lang="en-AU" sz="4400" b="1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</a:t>
            </a:r>
            <a:r>
              <a:rPr lang="en-AU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</a:t>
            </a:r>
            <a:endParaRPr lang="en-A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A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D4CEA-A74D-4884-B46C-3BD01CF62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3">
            <a:extLst>
              <a:ext uri="{FF2B5EF4-FFF2-40B4-BE49-F238E27FC236}">
                <a16:creationId xmlns:a16="http://schemas.microsoft.com/office/drawing/2014/main" id="{59A2599D-D7A2-4417-A070-FF151DBCFB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85750"/>
            <a:ext cx="9144000" cy="80010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DD13F5-B172-42C9-9E91-44292A79DBEE}"/>
              </a:ext>
            </a:extLst>
          </p:cNvPr>
          <p:cNvSpPr/>
          <p:nvPr/>
        </p:nvSpPr>
        <p:spPr>
          <a:xfrm>
            <a:off x="900113" y="549275"/>
            <a:ext cx="6408737" cy="48307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Земля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Атмосфера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 		</a:t>
            </a: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Азот, кислород, углекислый газ, водяной пар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Средняя температура</a:t>
            </a:r>
            <a:r>
              <a:rPr lang="en-A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 	</a:t>
            </a: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+15</a:t>
            </a:r>
            <a:r>
              <a:rPr lang="en-AU" sz="4400" b="1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</a:t>
            </a:r>
            <a:r>
              <a:rPr lang="en-AU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</a:t>
            </a:r>
            <a:endParaRPr lang="en-A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9B2050-6096-465F-9A7D-987DBAEEA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8914EED-C7D7-4499-9EC0-B646938182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8625" y="142875"/>
            <a:ext cx="8229600" cy="939800"/>
          </a:xfrm>
          <a:noFill/>
        </p:spPr>
        <p:txBody>
          <a:bodyPr/>
          <a:lstStyle/>
          <a:p>
            <a:r>
              <a:rPr lang="ru-RU" altLang="ru-RU" dirty="0" err="1"/>
              <a:t>Палеотемпературы</a:t>
            </a:r>
            <a:r>
              <a:rPr lang="ru-RU" altLang="ru-RU" dirty="0"/>
              <a:t>: парадокс «слабого молодого солнца»</a:t>
            </a:r>
            <a:endParaRPr lang="en-US" altLang="ru-RU" dirty="0"/>
          </a:p>
        </p:txBody>
      </p:sp>
      <p:pic>
        <p:nvPicPr>
          <p:cNvPr id="27651" name="Picture 3">
            <a:extLst>
              <a:ext uri="{FF2B5EF4-FFF2-40B4-BE49-F238E27FC236}">
                <a16:creationId xmlns:a16="http://schemas.microsoft.com/office/drawing/2014/main" id="{B87D58F2-E8D7-4F09-98B2-A0445A80F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018777" cy="5093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D7771C-53F7-4546-819F-0616D114B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2502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508C5CD-101E-4BC5-9484-E836A766A0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55588"/>
            <a:ext cx="8229600" cy="958850"/>
          </a:xfrm>
          <a:noFill/>
        </p:spPr>
        <p:txBody>
          <a:bodyPr/>
          <a:lstStyle/>
          <a:p>
            <a:r>
              <a:rPr lang="ru-RU" altLang="ru-RU" sz="3600"/>
              <a:t>Палеотемпературы: докембрий</a:t>
            </a:r>
            <a:endParaRPr lang="en-US" altLang="ru-RU" sz="3600"/>
          </a:p>
        </p:txBody>
      </p:sp>
      <p:pic>
        <p:nvPicPr>
          <p:cNvPr id="28675" name="Picture 2">
            <a:extLst>
              <a:ext uri="{FF2B5EF4-FFF2-40B4-BE49-F238E27FC236}">
                <a16:creationId xmlns:a16="http://schemas.microsoft.com/office/drawing/2014/main" id="{0DDD75D1-CE6B-402A-AB5E-1BD6ACF8D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323975"/>
            <a:ext cx="6462713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4">
            <a:extLst>
              <a:ext uri="{FF2B5EF4-FFF2-40B4-BE49-F238E27FC236}">
                <a16:creationId xmlns:a16="http://schemas.microsoft.com/office/drawing/2014/main" id="{DDE68BC9-3D79-4E00-8B05-78E3BFA83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581775"/>
            <a:ext cx="1643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>
                <a:solidFill>
                  <a:schemeClr val="bg1"/>
                </a:solidFill>
                <a:latin typeface="Arial" panose="020B0604020202020204" pitchFamily="34" charset="0"/>
              </a:rPr>
              <a:t>Indiana University</a:t>
            </a:r>
            <a:endParaRPr lang="ru-RU" altLang="ru-RU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67193A-DD47-4DF6-AB55-368C47D40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5C7760E-1250-483B-87D4-16E3ED8E4F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00013"/>
            <a:ext cx="8229600" cy="1384301"/>
          </a:xfrm>
          <a:noFill/>
        </p:spPr>
        <p:txBody>
          <a:bodyPr/>
          <a:lstStyle/>
          <a:p>
            <a:r>
              <a:rPr lang="ru-RU" altLang="ru-RU" sz="3600"/>
              <a:t>Палеотемпературы: фанерозой</a:t>
            </a:r>
            <a:endParaRPr lang="en-US" altLang="ru-RU" sz="3600"/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95758BB2-6B82-4259-929A-290250843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1169988"/>
            <a:ext cx="7364413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FB734C-D219-4B0D-A319-9432B5A1C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167F2C2-9EE4-473E-9827-0DE2236751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93688"/>
            <a:ext cx="8229600" cy="1382712"/>
          </a:xfrm>
        </p:spPr>
        <p:txBody>
          <a:bodyPr lIns="91431" tIns="45716" rIns="91431" bIns="45716" anchor="t"/>
          <a:lstStyle/>
          <a:p>
            <a:endParaRPr lang="en-US" altLang="en-US"/>
          </a:p>
        </p:txBody>
      </p:sp>
      <p:pic>
        <p:nvPicPr>
          <p:cNvPr id="33795" name="Picture 3" descr="B12.5 Orbital Record.                                          000000CCSkinner Art Check              B5138315:">
            <a:extLst>
              <a:ext uri="{FF2B5EF4-FFF2-40B4-BE49-F238E27FC236}">
                <a16:creationId xmlns:a16="http://schemas.microsoft.com/office/drawing/2014/main" id="{27F57670-108D-4250-BD11-BAB334E76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686800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4">
            <a:extLst>
              <a:ext uri="{FF2B5EF4-FFF2-40B4-BE49-F238E27FC236}">
                <a16:creationId xmlns:a16="http://schemas.microsoft.com/office/drawing/2014/main" id="{8409EF63-E674-46C5-98FF-F4F1CC2BB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324600"/>
            <a:ext cx="200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FF"/>
                </a:solidFill>
                <a:latin typeface="Times New Roman" panose="02020603050405020304" pitchFamily="18" charset="0"/>
              </a:rPr>
              <a:t>Fig. B12.5</a:t>
            </a:r>
            <a:endParaRPr lang="en-US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E9DC4B-C75C-416F-9608-B8387B734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snowballearth.org/slides/Ch8-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7" y="144966"/>
            <a:ext cx="8496944" cy="656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96B7E-9976-47BA-975F-043C21BBB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34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C58536D-7507-425E-B4C8-2B992F1BB0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altLang="ru-RU"/>
              <a:t>Палеотемпературы</a:t>
            </a:r>
            <a:r>
              <a:rPr lang="en-US" altLang="ru-RU"/>
              <a:t>: 2 </a:t>
            </a:r>
            <a:r>
              <a:rPr lang="ru-RU" altLang="ru-RU"/>
              <a:t>тыс.лет</a:t>
            </a:r>
            <a:endParaRPr lang="en-US" altLang="ru-RU"/>
          </a:p>
        </p:txBody>
      </p:sp>
      <p:pic>
        <p:nvPicPr>
          <p:cNvPr id="36867" name="Picture 4" descr="2000_Year_Temperature_Comparison">
            <a:extLst>
              <a:ext uri="{FF2B5EF4-FFF2-40B4-BE49-F238E27FC236}">
                <a16:creationId xmlns:a16="http://schemas.microsoft.com/office/drawing/2014/main" id="{098EEB05-5819-4DF9-AD82-B658D26F0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65263"/>
            <a:ext cx="69850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C80386-3140-4117-8ABB-A5B611D05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219BF4-5D1B-4EE0-AA54-38136D84F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47" y="1484784"/>
            <a:ext cx="6361905" cy="4914286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E75B39D7-E265-4EF1-BC5E-366CFA37C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643443"/>
            <a:ext cx="76515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dirty="0">
                <a:solidFill>
                  <a:schemeClr val="bg1"/>
                </a:solidFill>
                <a:latin typeface="Arial" panose="020B0604020202020204" pitchFamily="34" charset="0"/>
              </a:rPr>
              <a:t>Рост концентрации углекислого газа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E7780E-1CED-4911-91B4-4A10F683A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>
            <a:extLst>
              <a:ext uri="{FF2B5EF4-FFF2-40B4-BE49-F238E27FC236}">
                <a16:creationId xmlns:a16="http://schemas.microsoft.com/office/drawing/2014/main" id="{BDF39841-728C-4D63-B223-60835A13C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68275"/>
            <a:ext cx="6383338" cy="647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2E7010-6931-4414-9F00-F7A5E4861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>
            <a:extLst>
              <a:ext uri="{FF2B5EF4-FFF2-40B4-BE49-F238E27FC236}">
                <a16:creationId xmlns:a16="http://schemas.microsoft.com/office/drawing/2014/main" id="{33EA962C-B034-4B70-BCAE-BAF7120611B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73138" y="981075"/>
            <a:ext cx="7559675" cy="2159000"/>
          </a:xfrm>
        </p:spPr>
        <p:txBody>
          <a:bodyPr/>
          <a:lstStyle/>
          <a:p>
            <a:pPr marL="360363" indent="11113" eaLnBrk="1" hangingPunct="1">
              <a:buFont typeface="Arial" panose="020B0604020202020204" pitchFamily="34" charset="0"/>
              <a:buNone/>
            </a:pPr>
            <a:r>
              <a:rPr lang="ru-RU" altLang="en-US" sz="2400">
                <a:solidFill>
                  <a:schemeClr val="bg1"/>
                </a:solidFill>
              </a:rPr>
              <a:t>В Северном полушарии снежный покров продолжает уменьшаться, особенно весной и летом. Здесь снежный покров в среднем уменьшается на </a:t>
            </a:r>
            <a:r>
              <a:rPr lang="en-GB" altLang="en-US" sz="2400">
                <a:solidFill>
                  <a:schemeClr val="bg1"/>
                </a:solidFill>
              </a:rPr>
              <a:t>1.3% </a:t>
            </a:r>
            <a:r>
              <a:rPr lang="ru-RU" altLang="en-US" sz="2400">
                <a:solidFill>
                  <a:schemeClr val="bg1"/>
                </a:solidFill>
              </a:rPr>
              <a:t>в 10 лет</a:t>
            </a:r>
            <a:r>
              <a:rPr lang="en-GB" altLang="en-US" sz="2400">
                <a:solidFill>
                  <a:schemeClr val="bg1"/>
                </a:solidFill>
              </a:rPr>
              <a:t>.</a:t>
            </a: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46083" name="Rectangle 13">
            <a:extLst>
              <a:ext uri="{FF2B5EF4-FFF2-40B4-BE49-F238E27FC236}">
                <a16:creationId xmlns:a16="http://schemas.microsoft.com/office/drawing/2014/main" id="{D9551106-D9B8-4DCF-937F-515893C1D0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8263" y="115888"/>
            <a:ext cx="3683000" cy="777875"/>
          </a:xfrm>
        </p:spPr>
        <p:txBody>
          <a:bodyPr/>
          <a:lstStyle/>
          <a:p>
            <a:pPr algn="l" eaLnBrk="1" hangingPunct="1"/>
            <a:r>
              <a:rPr lang="ru-RU" altLang="en-US" sz="2800" dirty="0">
                <a:solidFill>
                  <a:schemeClr val="bg1"/>
                </a:solidFill>
              </a:rPr>
              <a:t>Снежный покров: изменения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14FECE-8477-4E95-A537-B2F6CC313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18" y="2780928"/>
            <a:ext cx="8170862" cy="28669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76EA67-9B67-433C-8837-435DA602AC45}"/>
              </a:ext>
            </a:extLst>
          </p:cNvPr>
          <p:cNvSpPr txBox="1"/>
          <p:nvPr/>
        </p:nvSpPr>
        <p:spPr>
          <a:xfrm>
            <a:off x="568" y="6280447"/>
            <a:ext cx="6102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https://www.google.ca/imgres?imgurl=https%3A%2F%2Fwxshift.com%2Fuploads%2Fclimate-indicators%2FSnowCover_og.jpg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5A239C-A78F-4B10-9D84-868A75B73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4">
            <a:extLst>
              <a:ext uri="{FF2B5EF4-FFF2-40B4-BE49-F238E27FC236}">
                <a16:creationId xmlns:a16="http://schemas.microsoft.com/office/drawing/2014/main" id="{53F87572-6FD4-498A-BB59-6AD1E7481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Ледники: </a:t>
            </a:r>
            <a:r>
              <a:rPr lang="sv-SE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McCall Glacier, Alaska, 1958 and 2003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8132" name="AutoShape 13">
            <a:extLst>
              <a:ext uri="{FF2B5EF4-FFF2-40B4-BE49-F238E27FC236}">
                <a16:creationId xmlns:a16="http://schemas.microsoft.com/office/drawing/2014/main" id="{BC0D120B-4E10-437C-B126-EE411A6155D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16013" y="1557338"/>
            <a:ext cx="7477125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137" name="Rectangle 12">
            <a:extLst>
              <a:ext uri="{FF2B5EF4-FFF2-40B4-BE49-F238E27FC236}">
                <a16:creationId xmlns:a16="http://schemas.microsoft.com/office/drawing/2014/main" id="{CC708777-1275-4B21-97DF-41A3EFBA4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0" y="6611938"/>
            <a:ext cx="1030288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Verdana" panose="020B0604030504040204" pitchFamily="34" charset="0"/>
              </a:rPr>
              <a:t>V.Novikov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9B94B3-D8D8-4200-8E0D-769C5D15D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57338"/>
            <a:ext cx="3820468" cy="3380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F0B5F5-9267-49DB-AB51-F4E6C0AEF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2965388"/>
            <a:ext cx="4104456" cy="363861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EDE7121-7FCB-4AD9-B474-12F293592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Box 10">
            <a:extLst>
              <a:ext uri="{FF2B5EF4-FFF2-40B4-BE49-F238E27FC236}">
                <a16:creationId xmlns:a16="http://schemas.microsoft.com/office/drawing/2014/main" id="{64689535-A0AF-47C3-8F8A-A11A24182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23" y="598499"/>
            <a:ext cx="274384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chemeClr val="bg1"/>
                </a:solidFill>
                <a:latin typeface="YanusC"/>
              </a:rPr>
              <a:t>Изменения мощности Гренландского ледникового щита</a:t>
            </a:r>
            <a:endParaRPr lang="ru-RU" altLang="ru-RU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58ED44-8F4C-407A-9F71-E886A94C6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6075"/>
            <a:ext cx="4697016" cy="5915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D689E3-82CE-44E5-9F2E-03CE9771C627}"/>
              </a:ext>
            </a:extLst>
          </p:cNvPr>
          <p:cNvSpPr txBox="1"/>
          <p:nvPr/>
        </p:nvSpPr>
        <p:spPr>
          <a:xfrm>
            <a:off x="20817" y="6581001"/>
            <a:ext cx="85689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https://www.antarcticglaciers.org/glaciers-and-climate/changing-greenland-ice-sheet/greenland-ice-sheet-mass-balance/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64A857-D794-4C65-AF10-87CC591EB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6D322E-62A0-4DAC-9F01-1AB30837F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8316416" cy="44830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61424D-98C5-457F-8FA9-4C9896C6797D}"/>
              </a:ext>
            </a:extLst>
          </p:cNvPr>
          <p:cNvSpPr txBox="1"/>
          <p:nvPr/>
        </p:nvSpPr>
        <p:spPr>
          <a:xfrm>
            <a:off x="323528" y="609329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https://www.globalchange.gov/indicators/arctic-sea-ice-extent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02240429-A3CC-49D4-B7A7-4EDB91FF9E28}"/>
              </a:ext>
            </a:extLst>
          </p:cNvPr>
          <p:cNvSpPr txBox="1">
            <a:spLocks/>
          </p:cNvSpPr>
          <p:nvPr/>
        </p:nvSpPr>
        <p:spPr bwMode="auto">
          <a:xfrm>
            <a:off x="1475656" y="270674"/>
            <a:ext cx="5249961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ru-RU" altLang="en-US" sz="2800" dirty="0">
                <a:solidFill>
                  <a:schemeClr val="bg1"/>
                </a:solidFill>
              </a:rPr>
              <a:t>Морской лед: изменения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F1EE89-D342-4599-AAF9-94E0B9127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359203FF-1CAE-419F-9479-71FD945C3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24744" y="110946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Подъем уровня моря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4275" name="Picture 7" descr="6c_historicsealevel">
            <a:extLst>
              <a:ext uri="{FF2B5EF4-FFF2-40B4-BE49-F238E27FC236}">
                <a16:creationId xmlns:a16="http://schemas.microsoft.com/office/drawing/2014/main" id="{5DFCA0B3-EBB6-4930-AAA1-21A4F61D1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01775"/>
            <a:ext cx="7129463" cy="4375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Rectangle 14">
            <a:extLst>
              <a:ext uri="{FF2B5EF4-FFF2-40B4-BE49-F238E27FC236}">
                <a16:creationId xmlns:a16="http://schemas.microsoft.com/office/drawing/2014/main" id="{E6BD2D96-61AE-4F32-8CD5-E01CC4FE9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908050"/>
            <a:ext cx="3382962" cy="1625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000">
                <a:latin typeface="Verdana" panose="020B0604030504040204" pitchFamily="34" charset="0"/>
              </a:rPr>
              <a:t>В настоящее время уровень моря повышается на </a:t>
            </a:r>
            <a:r>
              <a:rPr lang="en-GB" altLang="en-US" sz="2000">
                <a:latin typeface="Verdana" panose="020B0604030504040204" pitchFamily="34" charset="0"/>
              </a:rPr>
              <a:t>3.1 </a:t>
            </a:r>
            <a:r>
              <a:rPr lang="ru-RU" altLang="en-US" sz="2000">
                <a:latin typeface="Verdana" panose="020B0604030504040204" pitchFamily="34" charset="0"/>
              </a:rPr>
              <a:t>мм в год</a:t>
            </a:r>
            <a:r>
              <a:rPr lang="en-GB" altLang="en-US" sz="2000">
                <a:latin typeface="Verdana" panose="020B0604030504040204" pitchFamily="34" charset="0"/>
              </a:rPr>
              <a:t>,</a:t>
            </a:r>
            <a:r>
              <a:rPr lang="ru-RU" altLang="en-US" sz="2000">
                <a:latin typeface="Verdana" panose="020B0604030504040204" pitchFamily="34" charset="0"/>
              </a:rPr>
              <a:t>в два раза выше темпа 20 века</a:t>
            </a:r>
            <a:r>
              <a:rPr lang="en-GB" altLang="en-US" sz="2000">
                <a:latin typeface="Verdana" panose="020B0604030504040204" pitchFamily="34" charset="0"/>
              </a:rPr>
              <a:t>.</a:t>
            </a:r>
            <a:endParaRPr lang="en-US" altLang="en-US" sz="2000">
              <a:latin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EE7ADB-090E-4DA8-92CC-7A2F530C4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D80E226A-F44E-4CDC-9E52-5F43C2F37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60350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en-US" sz="2400" b="1">
                <a:solidFill>
                  <a:schemeClr val="bg1"/>
                </a:solidFill>
                <a:latin typeface="Arial" panose="020B0604020202020204" pitchFamily="34" charset="0"/>
              </a:rPr>
              <a:t>Повышение уровня моря</a:t>
            </a:r>
            <a:r>
              <a:rPr lang="en-GB" altLang="en-US" sz="2400" b="1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en-US" sz="2400" b="1">
                <a:solidFill>
                  <a:schemeClr val="bg1"/>
                </a:solidFill>
                <a:latin typeface="Arial" panose="020B0604020202020204" pitchFamily="34" charset="0"/>
              </a:rPr>
              <a:t>перспектива</a:t>
            </a:r>
            <a:endParaRPr lang="en-US" altLang="en-US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6323" name="Picture 7">
            <a:extLst>
              <a:ext uri="{FF2B5EF4-FFF2-40B4-BE49-F238E27FC236}">
                <a16:creationId xmlns:a16="http://schemas.microsoft.com/office/drawing/2014/main" id="{5E8ABF7D-898C-4286-A426-6638753DF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341438"/>
            <a:ext cx="619125" cy="5399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Line 10">
            <a:extLst>
              <a:ext uri="{FF2B5EF4-FFF2-40B4-BE49-F238E27FC236}">
                <a16:creationId xmlns:a16="http://schemas.microsoft.com/office/drawing/2014/main" id="{627B62B0-53A4-4F78-9317-9CE4093B58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1457325"/>
            <a:ext cx="52863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5" name="Text Box 32">
            <a:extLst>
              <a:ext uri="{FF2B5EF4-FFF2-40B4-BE49-F238E27FC236}">
                <a16:creationId xmlns:a16="http://schemas.microsoft.com/office/drawing/2014/main" id="{BCF4640F-361E-4D4C-86E1-116497254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22250"/>
            <a:ext cx="17272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800">
                <a:solidFill>
                  <a:schemeClr val="bg1"/>
                </a:solidFill>
                <a:latin typeface="Verdana" panose="020B0604030504040204" pitchFamily="34" charset="0"/>
              </a:rPr>
              <a:t>Вклады в повышение уровня моря. </a:t>
            </a:r>
            <a:endParaRPr lang="en-US" altLang="en-US" sz="180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grpSp>
        <p:nvGrpSpPr>
          <p:cNvPr id="2" name="Group 34">
            <a:extLst>
              <a:ext uri="{FF2B5EF4-FFF2-40B4-BE49-F238E27FC236}">
                <a16:creationId xmlns:a16="http://schemas.microsoft.com/office/drawing/2014/main" id="{CBADB0CC-B9CA-425E-B47C-33300CFDFF65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1111250"/>
            <a:ext cx="2305050" cy="517525"/>
            <a:chOff x="975" y="531"/>
            <a:chExt cx="1452" cy="326"/>
          </a:xfrm>
        </p:grpSpPr>
        <p:sp>
          <p:nvSpPr>
            <p:cNvPr id="56338" name="Line 35">
              <a:extLst>
                <a:ext uri="{FF2B5EF4-FFF2-40B4-BE49-F238E27FC236}">
                  <a16:creationId xmlns:a16="http://schemas.microsoft.com/office/drawing/2014/main" id="{05E79830-2A0E-403B-A9EC-AF3DAFCF69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754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39" name="Text Box 36">
              <a:extLst>
                <a:ext uri="{FF2B5EF4-FFF2-40B4-BE49-F238E27FC236}">
                  <a16:creationId xmlns:a16="http://schemas.microsoft.com/office/drawing/2014/main" id="{178B53A7-BD01-4A0A-8FB2-254673F7E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531"/>
              <a:ext cx="1089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400">
                  <a:solidFill>
                    <a:schemeClr val="bg1"/>
                  </a:solidFill>
                  <a:latin typeface="Verdana" panose="020B0604030504040204" pitchFamily="34" charset="0"/>
                </a:rPr>
                <a:t>Гренландский ледяной щит</a:t>
              </a:r>
              <a:endParaRPr lang="en-US" altLang="en-US" sz="140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3" name="Group 37">
            <a:extLst>
              <a:ext uri="{FF2B5EF4-FFF2-40B4-BE49-F238E27FC236}">
                <a16:creationId xmlns:a16="http://schemas.microsoft.com/office/drawing/2014/main" id="{854521FB-DAD9-4B2B-8B59-3DD6D46860BF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1690688"/>
            <a:ext cx="2016125" cy="517525"/>
            <a:chOff x="975" y="935"/>
            <a:chExt cx="1270" cy="326"/>
          </a:xfrm>
        </p:grpSpPr>
        <p:sp>
          <p:nvSpPr>
            <p:cNvPr id="56336" name="Line 38">
              <a:extLst>
                <a:ext uri="{FF2B5EF4-FFF2-40B4-BE49-F238E27FC236}">
                  <a16:creationId xmlns:a16="http://schemas.microsoft.com/office/drawing/2014/main" id="{BF5C9CFB-2CFF-495F-8508-CC1761DFBB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1026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37" name="Text Box 39">
              <a:extLst>
                <a:ext uri="{FF2B5EF4-FFF2-40B4-BE49-F238E27FC236}">
                  <a16:creationId xmlns:a16="http://schemas.microsoft.com/office/drawing/2014/main" id="{47428A22-45D1-4D9C-97A0-5ACB37AC8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935"/>
              <a:ext cx="9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400">
                  <a:solidFill>
                    <a:schemeClr val="bg1"/>
                  </a:solidFill>
                  <a:latin typeface="Verdana" panose="020B0604030504040204" pitchFamily="34" charset="0"/>
                </a:rPr>
                <a:t>Антарктический ледяной щит</a:t>
              </a:r>
              <a:endParaRPr lang="en-US" altLang="en-US" sz="140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C1C2F5ED-773E-4A03-9BDE-8F8CDC05D514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14575"/>
            <a:ext cx="2232025" cy="898525"/>
            <a:chOff x="975" y="1393"/>
            <a:chExt cx="1406" cy="566"/>
          </a:xfrm>
        </p:grpSpPr>
        <p:sp>
          <p:nvSpPr>
            <p:cNvPr id="56334" name="Line 41">
              <a:extLst>
                <a:ext uri="{FF2B5EF4-FFF2-40B4-BE49-F238E27FC236}">
                  <a16:creationId xmlns:a16="http://schemas.microsoft.com/office/drawing/2014/main" id="{565B7753-04D6-4AC7-A98B-06EED97EB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1525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35" name="Text Box 42">
              <a:extLst>
                <a:ext uri="{FF2B5EF4-FFF2-40B4-BE49-F238E27FC236}">
                  <a16:creationId xmlns:a16="http://schemas.microsoft.com/office/drawing/2014/main" id="{091A353D-20A3-429F-8B1D-3BC087464F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1393"/>
              <a:ext cx="1043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ru-RU" altLang="en-US" sz="180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400">
                  <a:solidFill>
                    <a:schemeClr val="bg1"/>
                  </a:solidFill>
                  <a:latin typeface="Verdana" panose="020B0604030504040204" pitchFamily="34" charset="0"/>
                </a:rPr>
                <a:t>Ледники и ледяные шапки</a:t>
              </a:r>
              <a:endParaRPr lang="en-US" altLang="en-US" sz="140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5" name="Group 43">
            <a:extLst>
              <a:ext uri="{FF2B5EF4-FFF2-40B4-BE49-F238E27FC236}">
                <a16:creationId xmlns:a16="http://schemas.microsoft.com/office/drawing/2014/main" id="{A4E2708F-A892-4867-8FC1-67698A361F21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3635375"/>
            <a:ext cx="2303462" cy="730250"/>
            <a:chOff x="975" y="2028"/>
            <a:chExt cx="1451" cy="460"/>
          </a:xfrm>
        </p:grpSpPr>
        <p:sp>
          <p:nvSpPr>
            <p:cNvPr id="56332" name="Line 44">
              <a:extLst>
                <a:ext uri="{FF2B5EF4-FFF2-40B4-BE49-F238E27FC236}">
                  <a16:creationId xmlns:a16="http://schemas.microsoft.com/office/drawing/2014/main" id="{19AC9361-9B77-42CB-B751-6A17C08D1C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205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33" name="Text Box 45">
              <a:extLst>
                <a:ext uri="{FF2B5EF4-FFF2-40B4-BE49-F238E27FC236}">
                  <a16:creationId xmlns:a16="http://schemas.microsoft.com/office/drawing/2014/main" id="{C7811E00-9D47-4120-B849-61FC9AFAF7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2028"/>
              <a:ext cx="1043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400">
                  <a:solidFill>
                    <a:schemeClr val="bg1"/>
                  </a:solidFill>
                  <a:latin typeface="Verdana" panose="020B0604030504040204" pitchFamily="34" charset="0"/>
                </a:rPr>
                <a:t>Термальное расширение океана</a:t>
              </a:r>
              <a:endParaRPr lang="en-US" altLang="en-US" sz="140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127022" name="Rectangle 46">
            <a:extLst>
              <a:ext uri="{FF2B5EF4-FFF2-40B4-BE49-F238E27FC236}">
                <a16:creationId xmlns:a16="http://schemas.microsoft.com/office/drawing/2014/main" id="{F56DABBD-1C46-4D39-B126-1759F3891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125538"/>
            <a:ext cx="3671887" cy="2590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ru-RU" altLang="en-US" sz="2400">
                <a:solidFill>
                  <a:schemeClr val="bg1"/>
                </a:solidFill>
                <a:latin typeface="Arial" panose="020B0604020202020204" pitchFamily="34" charset="0"/>
              </a:rPr>
              <a:t>Повышение уровня моря от талых вод по прогнозам  может ускориться вследствие  увеличения таяния льда на суше. </a:t>
            </a:r>
            <a:endParaRPr lang="en-GB" altLang="en-US" sz="2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7023" name="Text Box 47">
            <a:extLst>
              <a:ext uri="{FF2B5EF4-FFF2-40B4-BE49-F238E27FC236}">
                <a16:creationId xmlns:a16="http://schemas.microsoft.com/office/drawing/2014/main" id="{6E82861D-B776-46C1-8445-19ABFAA30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076700"/>
            <a:ext cx="3600450" cy="19272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en-US" sz="2400">
                <a:solidFill>
                  <a:schemeClr val="bg1"/>
                </a:solidFill>
                <a:latin typeface="Verdana" panose="020B0604030504040204" pitchFamily="34" charset="0"/>
              </a:rPr>
              <a:t>В долгосрочном плане, ледяные щиты способствуют повышению уровня моря</a:t>
            </a:r>
            <a:r>
              <a:rPr lang="en-GB" altLang="en-US" sz="240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  <a:endParaRPr lang="en-US" altLang="en-US" sz="240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5212D1-AE85-416F-BCEA-4FA220F8B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15152A31-D89F-43B5-A378-340773C3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99627"/>
            <a:ext cx="8685213" cy="536575"/>
          </a:xfrm>
        </p:spPr>
        <p:txBody>
          <a:bodyPr/>
          <a:lstStyle/>
          <a:p>
            <a:pPr eaLnBrk="1" hangingPunct="1"/>
            <a:r>
              <a:rPr lang="ru-RU" altLang="ru-RU" dirty="0"/>
              <a:t>Температуры воздуха будут расти</a:t>
            </a:r>
            <a:endParaRPr lang="en-US" altLang="ru-RU" dirty="0"/>
          </a:p>
        </p:txBody>
      </p:sp>
      <p:sp>
        <p:nvSpPr>
          <p:cNvPr id="66563" name="Content Placeholder 4">
            <a:extLst>
              <a:ext uri="{FF2B5EF4-FFF2-40B4-BE49-F238E27FC236}">
                <a16:creationId xmlns:a16="http://schemas.microsoft.com/office/drawing/2014/main" id="{FE2A4D74-7494-4B21-A05F-14570D46E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997450"/>
            <a:ext cx="7188200" cy="946150"/>
          </a:xfrm>
        </p:spPr>
        <p:txBody>
          <a:bodyPr/>
          <a:lstStyle/>
          <a:p>
            <a:pPr marL="0" indent="0" algn="ctr">
              <a:buFont typeface="Times New Roman" panose="02020603050405020304" pitchFamily="18" charset="0"/>
              <a:buNone/>
            </a:pPr>
            <a:r>
              <a:rPr lang="en-US" altLang="ru-RU" sz="2400" i="1" dirty="0"/>
              <a:t>Projected increases in surface temperature for 2090</a:t>
            </a:r>
            <a:r>
              <a:rPr lang="en-US" altLang="ru-RU" sz="2400" i="1" dirty="0">
                <a:cs typeface="Times New Roman" panose="02020603050405020304" pitchFamily="18" charset="0"/>
              </a:rPr>
              <a:t>–</a:t>
            </a:r>
            <a:r>
              <a:rPr lang="en-US" altLang="ru-RU" sz="2400" i="1" dirty="0"/>
              <a:t>2099 relative to 1980</a:t>
            </a:r>
            <a:r>
              <a:rPr lang="en-US" altLang="ru-RU" sz="2400" i="1" dirty="0">
                <a:cs typeface="Times New Roman" panose="02020603050405020304" pitchFamily="18" charset="0"/>
              </a:rPr>
              <a:t>–</a:t>
            </a:r>
            <a:r>
              <a:rPr lang="en-US" altLang="ru-RU" sz="2400" i="1" dirty="0"/>
              <a:t>1999</a:t>
            </a:r>
          </a:p>
        </p:txBody>
      </p:sp>
      <p:pic>
        <p:nvPicPr>
          <p:cNvPr id="66564" name="Picture 6" descr="SBS_4e_Figure_18_12_L">
            <a:extLst>
              <a:ext uri="{FF2B5EF4-FFF2-40B4-BE49-F238E27FC236}">
                <a16:creationId xmlns:a16="http://schemas.microsoft.com/office/drawing/2014/main" id="{1FEB75BE-A1BB-4915-8A62-F4BA01E03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39850"/>
            <a:ext cx="8548688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C8C607-B901-4020-B632-73464D47D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FAAC2EA-8D33-421A-987E-37A6FC6B5D81}"/>
              </a:ext>
            </a:extLst>
          </p:cNvPr>
          <p:cNvSpPr txBox="1">
            <a:spLocks/>
          </p:cNvSpPr>
          <p:nvPr/>
        </p:nvSpPr>
        <p:spPr>
          <a:xfrm>
            <a:off x="7219950" y="5210175"/>
            <a:ext cx="1414463" cy="274638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75" dirty="0">
                <a:solidFill>
                  <a:schemeClr val="tx1"/>
                </a:solidFill>
                <a:latin typeface="Century Gothic" panose="020B0502020202020204"/>
              </a:rPr>
              <a:t>Павлов А.В., Малкова Г.В.</a:t>
            </a:r>
          </a:p>
        </p:txBody>
      </p:sp>
      <p:sp>
        <p:nvSpPr>
          <p:cNvPr id="58371" name="Заголовок 1">
            <a:extLst>
              <a:ext uri="{FF2B5EF4-FFF2-40B4-BE49-F238E27FC236}">
                <a16:creationId xmlns:a16="http://schemas.microsoft.com/office/drawing/2014/main" id="{E68BC739-9AE9-4124-9043-D42B6CDB6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252412"/>
            <a:ext cx="7740651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Повышение температур воздуха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 и горных пород  </a:t>
            </a:r>
          </a:p>
        </p:txBody>
      </p:sp>
      <p:pic>
        <p:nvPicPr>
          <p:cNvPr id="58372" name="Picture 4" descr="FIG11">
            <a:extLst>
              <a:ext uri="{FF2B5EF4-FFF2-40B4-BE49-F238E27FC236}">
                <a16:creationId xmlns:a16="http://schemas.microsoft.com/office/drawing/2014/main" id="{87502B10-D350-4F00-8A78-44B7BE9FC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104900"/>
            <a:ext cx="7740650" cy="4797425"/>
          </a:xfrm>
          <a:prstGeom prst="rect">
            <a:avLst/>
          </a:prstGeom>
          <a:noFill/>
          <a:ln w="1905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2">
            <a:extLst>
              <a:ext uri="{FF2B5EF4-FFF2-40B4-BE49-F238E27FC236}">
                <a16:creationId xmlns:a16="http://schemas.microsoft.com/office/drawing/2014/main" id="{1146C393-F801-4F50-8DEA-46B3B29AC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778500"/>
            <a:ext cx="2046287" cy="10350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8374" name="Рисунок 1">
            <a:extLst>
              <a:ext uri="{FF2B5EF4-FFF2-40B4-BE49-F238E27FC236}">
                <a16:creationId xmlns:a16="http://schemas.microsoft.com/office/drawing/2014/main" id="{FC7B4FFD-D17C-425F-BEE2-C7504A9D2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3" y="5876925"/>
            <a:ext cx="31877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4" descr="Геологический факультет МГУ им. М.В.Ломоносова — Официальный сайт Геологического  факультета">
            <a:extLst>
              <a:ext uri="{FF2B5EF4-FFF2-40B4-BE49-F238E27FC236}">
                <a16:creationId xmlns:a16="http://schemas.microsoft.com/office/drawing/2014/main" id="{F3695D31-CAE2-4A91-B69B-16D360A30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6988"/>
            <a:ext cx="631826" cy="63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6" name="TextBox 7">
            <a:extLst>
              <a:ext uri="{FF2B5EF4-FFF2-40B4-BE49-F238E27FC236}">
                <a16:creationId xmlns:a16="http://schemas.microsoft.com/office/drawing/2014/main" id="{886E9309-9A87-4E65-A626-BB518626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6550025"/>
            <a:ext cx="6515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>
                <a:solidFill>
                  <a:schemeClr val="bg1"/>
                </a:solidFill>
              </a:rPr>
              <a:t>Данные А.В.Павлова и Г.В.Малковой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19395E-F5B1-4AEA-B8C2-36282F77D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>
            <a:extLst>
              <a:ext uri="{FF2B5EF4-FFF2-40B4-BE49-F238E27FC236}">
                <a16:creationId xmlns:a16="http://schemas.microsoft.com/office/drawing/2014/main" id="{C0CFABCA-D3EC-4806-9EF1-8DCD2D7A6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628650"/>
            <a:ext cx="8264525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4">
            <a:extLst>
              <a:ext uri="{FF2B5EF4-FFF2-40B4-BE49-F238E27FC236}">
                <a16:creationId xmlns:a16="http://schemas.microsoft.com/office/drawing/2014/main" id="{1871614B-47BD-48BE-B089-95B2B1159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3797300"/>
            <a:ext cx="6161087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2">
            <a:extLst>
              <a:ext uri="{FF2B5EF4-FFF2-40B4-BE49-F238E27FC236}">
                <a16:creationId xmlns:a16="http://schemas.microsoft.com/office/drawing/2014/main" id="{3AC55DD9-EC94-412C-B582-F87EE252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-90488"/>
            <a:ext cx="8229600" cy="719138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Мерзлые горные породы</a:t>
            </a:r>
          </a:p>
        </p:txBody>
      </p:sp>
      <p:sp>
        <p:nvSpPr>
          <p:cNvPr id="7173" name="Номер слайда 1">
            <a:extLst>
              <a:ext uri="{FF2B5EF4-FFF2-40B4-BE49-F238E27FC236}">
                <a16:creationId xmlns:a16="http://schemas.microsoft.com/office/drawing/2014/main" id="{80FFA144-047F-4E12-9D4A-09EC81E7BF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0AC78C-4CF7-48D4-9149-589B45EF6C18}" type="slidenum">
              <a:rPr lang="ru-RU" altLang="en-US" sz="20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29</a:t>
            </a:fld>
            <a:endParaRPr lang="ru-RU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F83393-40D3-4843-ABC9-EF1A9A59A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>
            <a:extLst>
              <a:ext uri="{FF2B5EF4-FFF2-40B4-BE49-F238E27FC236}">
                <a16:creationId xmlns:a16="http://schemas.microsoft.com/office/drawing/2014/main" id="{8B546908-E5D8-4D68-AA3B-81366EC20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31718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60419" name="Rectangle 4">
            <a:extLst>
              <a:ext uri="{FF2B5EF4-FFF2-40B4-BE49-F238E27FC236}">
                <a16:creationId xmlns:a16="http://schemas.microsoft.com/office/drawing/2014/main" id="{AE19D074-6005-499F-88D4-D66E4195F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21050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60420" name="Rectangle 8">
            <a:extLst>
              <a:ext uri="{FF2B5EF4-FFF2-40B4-BE49-F238E27FC236}">
                <a16:creationId xmlns:a16="http://schemas.microsoft.com/office/drawing/2014/main" id="{0E0C4C76-4BD7-47BF-93CE-AEDB14DFE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92088"/>
            <a:ext cx="8108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ja-JP" sz="2800" b="1">
                <a:solidFill>
                  <a:schemeClr val="bg1"/>
                </a:solidFill>
                <a:latin typeface="Comic Sans MS" panose="030F0702030302020204" pitchFamily="66" charset="0"/>
              </a:rPr>
              <a:t>Возможное оттаивание вечной мерзлоты</a:t>
            </a:r>
            <a:endParaRPr lang="en-US" altLang="ja-JP" sz="2800" b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0421" name="Рисунок 3">
            <a:extLst>
              <a:ext uri="{FF2B5EF4-FFF2-40B4-BE49-F238E27FC236}">
                <a16:creationId xmlns:a16="http://schemas.microsoft.com/office/drawing/2014/main" id="{42247DF1-D14E-4BEF-88FB-A8BD96810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950913"/>
            <a:ext cx="72263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Box 13">
            <a:extLst>
              <a:ext uri="{FF2B5EF4-FFF2-40B4-BE49-F238E27FC236}">
                <a16:creationId xmlns:a16="http://schemas.microsoft.com/office/drawing/2014/main" id="{CA2B0B24-C9BD-4232-9532-57A0D7C28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589713"/>
            <a:ext cx="6515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1000"/>
              <a:t>Vladimir Romanovsky, 2009, https://ccin.ca/ccw/permafrost/future</a:t>
            </a:r>
            <a:endParaRPr lang="ru-RU" altLang="ru-RU" sz="100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5E5439-4ABB-4C64-98AC-DAF60F34C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1ED0D5-AB1D-425F-8C34-612FCB9E7081}"/>
              </a:ext>
            </a:extLst>
          </p:cNvPr>
          <p:cNvSpPr txBox="1">
            <a:spLocks/>
          </p:cNvSpPr>
          <p:nvPr/>
        </p:nvSpPr>
        <p:spPr>
          <a:xfrm>
            <a:off x="398860" y="1448087"/>
            <a:ext cx="584825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endParaRPr lang="ru-RU" sz="1350" dirty="0">
              <a:solidFill>
                <a:schemeClr val="bg1"/>
              </a:solidFill>
              <a:latin typeface="Century Gothic" panose="020B0502020202020204"/>
            </a:endParaRPr>
          </a:p>
          <a:p>
            <a:pPr defTabSz="342900"/>
            <a:endParaRPr lang="ru-RU" sz="1350" dirty="0">
              <a:solidFill>
                <a:schemeClr val="bg1"/>
              </a:solidFill>
              <a:latin typeface="Century Gothic" panose="020B0502020202020204"/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0E6D2D37-6907-4902-8BF7-7A89A3FAAE14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AA4A3DE2-B35A-463A-93C0-7B3456257E67}"/>
              </a:ext>
            </a:extLst>
          </p:cNvPr>
          <p:cNvSpPr txBox="1">
            <a:spLocks/>
          </p:cNvSpPr>
          <p:nvPr/>
        </p:nvSpPr>
        <p:spPr>
          <a:xfrm>
            <a:off x="1907704" y="592727"/>
            <a:ext cx="6547698" cy="52904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Изменения ландшафтов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95A935-7141-47E5-A200-3030C0783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69" y="1603739"/>
            <a:ext cx="6766533" cy="380617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EE167D0-35C5-43FA-BAE2-445F7985B120}"/>
              </a:ext>
            </a:extLst>
          </p:cNvPr>
          <p:cNvSpPr txBox="1"/>
          <p:nvPr/>
        </p:nvSpPr>
        <p:spPr>
          <a:xfrm>
            <a:off x="7520742" y="1609242"/>
            <a:ext cx="1272334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Движение редколесий на север со скоростью ~1 км/год.</a:t>
            </a:r>
          </a:p>
          <a:p>
            <a:r>
              <a:rPr lang="ru-RU" dirty="0">
                <a:solidFill>
                  <a:schemeClr val="bg1"/>
                </a:solidFill>
              </a:rPr>
              <a:t>В районе Усинска мерзлые торфяники на 130 км к северу протаяли.</a:t>
            </a:r>
          </a:p>
          <a:p>
            <a:r>
              <a:rPr lang="ru-RU" dirty="0">
                <a:solidFill>
                  <a:schemeClr val="bg1"/>
                </a:solidFill>
              </a:rPr>
              <a:t>На Ямале граница тундры сместились на север на 30 км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Данные </a:t>
            </a:r>
            <a:r>
              <a:rPr lang="ru-RU" dirty="0" err="1">
                <a:solidFill>
                  <a:schemeClr val="bg1"/>
                </a:solidFill>
              </a:rPr>
              <a:t>Д.С.Дроздова</a:t>
            </a:r>
            <a:r>
              <a:rPr lang="ru-RU" dirty="0">
                <a:solidFill>
                  <a:schemeClr val="bg1"/>
                </a:solidFill>
              </a:rPr>
              <a:t> и ИКЗ).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D19887-5A8B-4774-B995-E659A583D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3" y="1365"/>
            <a:ext cx="656822" cy="65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81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Заголовок 1">
            <a:extLst>
              <a:ext uri="{FF2B5EF4-FFF2-40B4-BE49-F238E27FC236}">
                <a16:creationId xmlns:a16="http://schemas.microsoft.com/office/drawing/2014/main" id="{D08AA70C-0B7C-40E1-AF99-BB4A54AB2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209550"/>
            <a:ext cx="77009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>
                <a:solidFill>
                  <a:schemeClr val="bg1"/>
                </a:solidFill>
                <a:latin typeface="Comic Sans MS" panose="030F0702030302020204" pitchFamily="66" charset="0"/>
              </a:rPr>
              <a:t>Активизация оттаивания (термокарста) и термоэрозии </a:t>
            </a:r>
            <a:r>
              <a:rPr lang="ru-RU" altLang="ru-RU" sz="1400">
                <a:solidFill>
                  <a:schemeClr val="bg1"/>
                </a:solidFill>
                <a:latin typeface="Comic Sans MS" panose="030F0702030302020204" pitchFamily="66" charset="0"/>
              </a:rPr>
              <a:t>(фото А.Н.Федорова)  </a:t>
            </a:r>
          </a:p>
        </p:txBody>
      </p:sp>
      <p:pic>
        <p:nvPicPr>
          <p:cNvPr id="62468" name="Picture 54">
            <a:extLst>
              <a:ext uri="{FF2B5EF4-FFF2-40B4-BE49-F238E27FC236}">
                <a16:creationId xmlns:a16="http://schemas.microsoft.com/office/drawing/2014/main" id="{5AD22940-04E9-47AC-A107-83B56F94B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75" y="4800600"/>
            <a:ext cx="2378075" cy="20129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9" name="Picture 11">
            <a:extLst>
              <a:ext uri="{FF2B5EF4-FFF2-40B4-BE49-F238E27FC236}">
                <a16:creationId xmlns:a16="http://schemas.microsoft.com/office/drawing/2014/main" id="{7C3E0C7C-EA4C-4807-BBE1-B92449114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4803775"/>
            <a:ext cx="3268662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>
            <a:extLst>
              <a:ext uri="{FF2B5EF4-FFF2-40B4-BE49-F238E27FC236}">
                <a16:creationId xmlns:a16="http://schemas.microsoft.com/office/drawing/2014/main" id="{F53CE437-4A88-4885-A0D3-BB78C6764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675" y="4772025"/>
            <a:ext cx="30924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Рисунок 5">
            <a:extLst>
              <a:ext uri="{FF2B5EF4-FFF2-40B4-BE49-F238E27FC236}">
                <a16:creationId xmlns:a16="http://schemas.microsoft.com/office/drawing/2014/main" id="{1B84CBFF-7186-4E54-9A86-7EBB50A75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854075"/>
            <a:ext cx="7700962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AF5E0D-4A98-4B43-81EF-760D548162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8E4A00-78A4-4A1A-B91B-23B3065AC73A}"/>
              </a:ext>
            </a:extLst>
          </p:cNvPr>
          <p:cNvSpPr txBox="1">
            <a:spLocks/>
          </p:cNvSpPr>
          <p:nvPr/>
        </p:nvSpPr>
        <p:spPr>
          <a:xfrm>
            <a:off x="398463" y="1447800"/>
            <a:ext cx="585787" cy="27463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ru-RU" sz="1350" dirty="0">
                <a:solidFill>
                  <a:schemeClr val="bg1"/>
                </a:solidFill>
                <a:latin typeface="Century Gothic" panose="020B0502020202020204"/>
              </a:rPr>
              <a:t>5</a:t>
            </a:r>
          </a:p>
          <a:p>
            <a:pPr defTabSz="342900">
              <a:defRPr/>
            </a:pPr>
            <a:endParaRPr lang="ru-RU" sz="1350" dirty="0">
              <a:solidFill>
                <a:schemeClr val="bg1"/>
              </a:solidFill>
              <a:latin typeface="Century Gothic" panose="020B0502020202020204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1ADF5647-782C-4765-BCE5-440228FCF810}"/>
              </a:ext>
            </a:extLst>
          </p:cNvPr>
          <p:cNvSpPr txBox="1">
            <a:spLocks/>
          </p:cNvSpPr>
          <p:nvPr/>
        </p:nvSpPr>
        <p:spPr>
          <a:xfrm>
            <a:off x="852488" y="393700"/>
            <a:ext cx="7521575" cy="1141413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</a:pPr>
            <a:r>
              <a:rPr lang="ru-RU" altLang="ru-RU" sz="2200">
                <a:solidFill>
                  <a:schemeClr val="bg1"/>
                </a:solidFill>
                <a:latin typeface="Century Gothic" panose="020B0502020202020204" pitchFamily="34" charset="0"/>
              </a:rPr>
              <a:t>Деформации железных и автомобильных дорог, аэродромов и других сооружений</a:t>
            </a:r>
            <a:endParaRPr lang="en-US" altLang="ru-RU" sz="22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70000"/>
              </a:lnSpc>
            </a:pPr>
            <a:endParaRPr lang="ru-RU" altLang="ru-RU" sz="15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70000"/>
              </a:lnSpc>
            </a:pPr>
            <a:r>
              <a:rPr lang="ru-RU" altLang="ru-RU" sz="1500">
                <a:solidFill>
                  <a:schemeClr val="bg1"/>
                </a:solidFill>
                <a:latin typeface="Calibri" panose="020F0502020204030204" pitchFamily="34" charset="0"/>
              </a:rPr>
              <a:t>Протяженность участков с осадками насыпей на железных дорогах составляет свыше 800 км (Дыдышко, 2017</a:t>
            </a:r>
            <a:r>
              <a:rPr lang="ru-RU" altLang="ru-RU" sz="100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r>
              <a:rPr lang="ru-RU" altLang="ru-RU" sz="100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</a:p>
        </p:txBody>
      </p:sp>
      <p:pic>
        <p:nvPicPr>
          <p:cNvPr id="64516" name="image411.jpeg">
            <a:extLst>
              <a:ext uri="{FF2B5EF4-FFF2-40B4-BE49-F238E27FC236}">
                <a16:creationId xmlns:a16="http://schemas.microsoft.com/office/drawing/2014/main" id="{017F6787-0316-4A2D-A006-40F7408B3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455738"/>
            <a:ext cx="3089275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image428.jpeg">
            <a:extLst>
              <a:ext uri="{FF2B5EF4-FFF2-40B4-BE49-F238E27FC236}">
                <a16:creationId xmlns:a16="http://schemas.microsoft.com/office/drawing/2014/main" id="{EC3A1F6B-035D-4773-834B-9DF76774E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88" y="1758950"/>
            <a:ext cx="362585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2" descr="На Ямале разработают технологии строительства дорог в вечной мерзлоте |  Правда УрФО">
            <a:extLst>
              <a:ext uri="{FF2B5EF4-FFF2-40B4-BE49-F238E27FC236}">
                <a16:creationId xmlns:a16="http://schemas.microsoft.com/office/drawing/2014/main" id="{F00C57B7-CC82-4B64-B8C9-A73F1C546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3651250"/>
            <a:ext cx="1851025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51683AF-5957-4E07-A981-F688D99D821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40000" contrast="-40000"/>
          </a:blip>
          <a:stretch>
            <a:fillRect/>
          </a:stretch>
        </p:blipFill>
        <p:spPr>
          <a:xfrm>
            <a:off x="482775" y="3620308"/>
            <a:ext cx="2145572" cy="1491704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pic>
        <p:nvPicPr>
          <p:cNvPr id="64520" name="Рисунок 1">
            <a:extLst>
              <a:ext uri="{FF2B5EF4-FFF2-40B4-BE49-F238E27FC236}">
                <a16:creationId xmlns:a16="http://schemas.microsoft.com/office/drawing/2014/main" id="{651004E9-8B39-4D17-8891-2D1C03A9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3895725"/>
            <a:ext cx="5351463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6">
            <a:extLst>
              <a:ext uri="{FF2B5EF4-FFF2-40B4-BE49-F238E27FC236}">
                <a16:creationId xmlns:a16="http://schemas.microsoft.com/office/drawing/2014/main" id="{19DA0F39-D554-4646-A54E-37537D1FC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392488"/>
            <a:ext cx="190023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2" name="Рисунок 37">
            <a:extLst>
              <a:ext uri="{FF2B5EF4-FFF2-40B4-BE49-F238E27FC236}">
                <a16:creationId xmlns:a16="http://schemas.microsoft.com/office/drawing/2014/main" id="{0A32BC75-3CFD-45BC-9D55-703509868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88" y="4281488"/>
            <a:ext cx="354965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3" name="Picture 4" descr="Чтобы трасса не «прыгала»">
            <a:extLst>
              <a:ext uri="{FF2B5EF4-FFF2-40B4-BE49-F238E27FC236}">
                <a16:creationId xmlns:a16="http://schemas.microsoft.com/office/drawing/2014/main" id="{EED5789D-345C-4B49-A5C1-B986A7D5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63" y="1862138"/>
            <a:ext cx="2671762" cy="178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07DAD1-BA62-4250-95C2-F70B8B0D15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C6DC6E-6D31-48DB-8F73-7890557C610E}"/>
              </a:ext>
            </a:extLst>
          </p:cNvPr>
          <p:cNvSpPr txBox="1"/>
          <p:nvPr/>
        </p:nvSpPr>
        <p:spPr>
          <a:xfrm>
            <a:off x="586682" y="2023509"/>
            <a:ext cx="40377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/>
            <a:r>
              <a:rPr lang="ru-RU" sz="1200" dirty="0">
                <a:solidFill>
                  <a:schemeClr val="bg1"/>
                </a:solidFill>
                <a:latin typeface="Century Gothic" panose="020B0502020202020204"/>
              </a:rPr>
              <a:t>Величины несущей способности сравниваются, и, если сокращение несущей способности в результате потепления грунтов основания составляет 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/>
              </a:rPr>
              <a:t>15%,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/>
              </a:rPr>
              <a:t>фундамент здания считается потерявшим несущую способность по п. 7.2.1 СП 25.13330.2012 и п. 5.7.2 СП 22.13330.2016 Основания зданий и сооружений.</a:t>
            </a:r>
          </a:p>
          <a:p>
            <a:pPr defTabSz="342900"/>
            <a:r>
              <a:rPr lang="ru-RU" sz="1200" i="1" dirty="0">
                <a:solidFill>
                  <a:schemeClr val="bg1"/>
                </a:solidFill>
                <a:latin typeface="Century Gothic" panose="020B0502020202020204"/>
              </a:rPr>
              <a:t>Эти разделы определяют коэффициент надежности по ответственности, принимаемый равным 1,2; 1,15 и 1,10 соответственно для сооружений геотехнических категорий 3, 2 и 1. </a:t>
            </a:r>
            <a:endParaRPr lang="ru-RU" sz="1200" dirty="0">
              <a:solidFill>
                <a:schemeClr val="bg1"/>
              </a:solidFill>
              <a:latin typeface="Century Gothic" panose="020B0502020202020204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D2431-F005-4654-B143-994942DFB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420" y="1829410"/>
            <a:ext cx="4205822" cy="32656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45D476-FDA0-483F-8901-C0CE087B2149}"/>
              </a:ext>
            </a:extLst>
          </p:cNvPr>
          <p:cNvSpPr txBox="1">
            <a:spLocks/>
          </p:cNvSpPr>
          <p:nvPr/>
        </p:nvSpPr>
        <p:spPr>
          <a:xfrm>
            <a:off x="1475656" y="825431"/>
            <a:ext cx="6938360" cy="60462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342900" fontAlgn="auto">
              <a:spcAft>
                <a:spcPts val="0"/>
              </a:spcAft>
              <a:defRPr/>
            </a:pPr>
            <a:r>
              <a:rPr lang="ru-RU" sz="2100" dirty="0">
                <a:solidFill>
                  <a:schemeClr val="bg1"/>
                </a:solidFill>
                <a:latin typeface="Century Gothic" panose="020B0502020202020204"/>
              </a:rPr>
              <a:t>Запас несущей способности фундаментов - 15%</a:t>
            </a:r>
            <a:endParaRPr lang="en-US" sz="2100" dirty="0">
              <a:solidFill>
                <a:schemeClr val="bg1"/>
              </a:solidFill>
              <a:latin typeface="Century Gothic" panose="020B0502020202020204"/>
            </a:endParaRP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BDC48903-4B7B-402F-BCD0-2F72E3C8FCE0}"/>
              </a:ext>
            </a:extLst>
          </p:cNvPr>
          <p:cNvSpPr/>
          <p:nvPr/>
        </p:nvSpPr>
        <p:spPr>
          <a:xfrm>
            <a:off x="0" y="857250"/>
            <a:ext cx="137160" cy="5143500"/>
          </a:xfrm>
          <a:prstGeom prst="rect">
            <a:avLst/>
          </a:prstGeom>
          <a:solidFill>
            <a:srgbClr val="766F54"/>
          </a:solidFill>
          <a:ln w="9525" cap="rnd" cmpd="sng" algn="ctr">
            <a:noFill/>
            <a:prstDash val="solid"/>
          </a:ln>
          <a:effectLst/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BC888D-2926-48DF-947D-A5B236669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28" y="0"/>
            <a:ext cx="656822" cy="65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45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EC99C3F3-F813-40F5-B6F7-C29E9D209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76" y="217883"/>
            <a:ext cx="8685212" cy="500063"/>
          </a:xfrm>
        </p:spPr>
        <p:txBody>
          <a:bodyPr/>
          <a:lstStyle/>
          <a:p>
            <a:r>
              <a:rPr lang="ru-RU" altLang="ru-RU" sz="4000" dirty="0"/>
              <a:t>Изменения атмосферных осадков</a:t>
            </a:r>
            <a:endParaRPr lang="en-US" altLang="ru-RU" sz="4000" dirty="0"/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51D9DF13-8392-44D8-B3E4-7225C3DD1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5373216"/>
            <a:ext cx="7112000" cy="946150"/>
          </a:xfrm>
        </p:spPr>
        <p:txBody>
          <a:bodyPr/>
          <a:lstStyle/>
          <a:p>
            <a:pPr marL="0" indent="0" algn="ctr">
              <a:buFont typeface="Times New Roman" panose="02020603050405020304" pitchFamily="18" charset="0"/>
              <a:buNone/>
            </a:pPr>
            <a:r>
              <a:rPr lang="en-US" altLang="ru-RU" sz="2000" i="1" dirty="0"/>
              <a:t>Precipitation will increase at high latitudes and decrease at low and middle latitudes</a:t>
            </a:r>
          </a:p>
        </p:txBody>
      </p:sp>
      <p:pic>
        <p:nvPicPr>
          <p:cNvPr id="68612" name="Picture 6" descr="SBS_4e_Figure_18_13_L">
            <a:extLst>
              <a:ext uri="{FF2B5EF4-FFF2-40B4-BE49-F238E27FC236}">
                <a16:creationId xmlns:a16="http://schemas.microsoft.com/office/drawing/2014/main" id="{DD5BD03D-7AD7-40BB-80BF-02D029908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548688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520D34-1FC6-4569-A1FB-00707C57B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DE5EEAC-B5DF-4017-BBD7-6B8827E1A30A}"/>
              </a:ext>
            </a:extLst>
          </p:cNvPr>
          <p:cNvSpPr txBox="1">
            <a:spLocks/>
          </p:cNvSpPr>
          <p:nvPr/>
        </p:nvSpPr>
        <p:spPr>
          <a:xfrm>
            <a:off x="935038" y="1851025"/>
            <a:ext cx="530225" cy="2476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0942">
              <a:defRPr/>
            </a:pPr>
            <a:r>
              <a:rPr lang="en-US" sz="1224" dirty="0">
                <a:solidFill>
                  <a:schemeClr val="bg1"/>
                </a:solidFill>
                <a:latin typeface="Century Gothic" panose="020B0502020202020204"/>
              </a:rPr>
              <a:t>6</a:t>
            </a:r>
            <a:endParaRPr lang="ru-RU" sz="1224" dirty="0">
              <a:solidFill>
                <a:schemeClr val="bg1"/>
              </a:solidFill>
              <a:latin typeface="Century Gothic" panose="020B0502020202020204"/>
            </a:endParaRPr>
          </a:p>
          <a:p>
            <a:pPr defTabSz="310942">
              <a:defRPr/>
            </a:pPr>
            <a:endParaRPr lang="ru-RU" sz="1224" dirty="0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5A821DDD-D8E2-4255-B4E1-3F8165096CC3}"/>
              </a:ext>
            </a:extLst>
          </p:cNvPr>
          <p:cNvSpPr txBox="1">
            <a:spLocks/>
          </p:cNvSpPr>
          <p:nvPr/>
        </p:nvSpPr>
        <p:spPr>
          <a:xfrm>
            <a:off x="1203561" y="942975"/>
            <a:ext cx="6981825" cy="479425"/>
          </a:xfrm>
          <a:prstGeom prst="rect">
            <a:avLst/>
          </a:prstGeom>
        </p:spPr>
        <p:txBody>
          <a:bodyPr lIns="62189" tIns="31094" rIns="62189" bIns="31094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3600" dirty="0">
                <a:latin typeface="Century Gothic" panose="020B0502020202020204" pitchFamily="34" charset="0"/>
              </a:rPr>
              <a:t>Риски: лесные и тундровые пожары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0617C9-8599-4321-914E-25889EEFE80E}"/>
              </a:ext>
            </a:extLst>
          </p:cNvPr>
          <p:cNvSpPr txBox="1"/>
          <p:nvPr/>
        </p:nvSpPr>
        <p:spPr>
          <a:xfrm>
            <a:off x="6994525" y="2173288"/>
            <a:ext cx="1152525" cy="2730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24" dirty="0"/>
              <a:t>На карте показана излучающая мощность огня, мера интенсивности пожаров - энергия, выделяемая огнем (в мегаваттах), за период 01.01.2003-31.12.2013</a:t>
            </a:r>
          </a:p>
        </p:txBody>
      </p:sp>
      <p:pic>
        <p:nvPicPr>
          <p:cNvPr id="70661" name="Рисунок 13">
            <a:extLst>
              <a:ext uri="{FF2B5EF4-FFF2-40B4-BE49-F238E27FC236}">
                <a16:creationId xmlns:a16="http://schemas.microsoft.com/office/drawing/2014/main" id="{6AD94DC2-928B-4609-85D0-2A87517B4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5634038"/>
            <a:ext cx="6532562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Рисунок 11">
            <a:extLst>
              <a:ext uri="{FF2B5EF4-FFF2-40B4-BE49-F238E27FC236}">
                <a16:creationId xmlns:a16="http://schemas.microsoft.com/office/drawing/2014/main" id="{84084296-0209-4A7A-8478-BB049E013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2220913"/>
            <a:ext cx="6078538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id="{44B16E2B-E2F5-41B6-8507-43A31500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A1F10-3CC0-4470-A288-59D5379725DE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9F68C4-9DE0-410F-A41D-D045275A2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">
            <a:extLst>
              <a:ext uri="{FF2B5EF4-FFF2-40B4-BE49-F238E27FC236}">
                <a16:creationId xmlns:a16="http://schemas.microsoft.com/office/drawing/2014/main" id="{B088801E-FD87-4007-88F7-E2F494E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263" y="1171575"/>
            <a:ext cx="511016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en-US" altLang="ru-RU" sz="4400" b="1" i="1">
                <a:solidFill>
                  <a:srgbClr val="008040"/>
                </a:solidFill>
                <a:latin typeface="Comic Sans MS" panose="030F0702030302020204" pitchFamily="66" charset="0"/>
              </a:rPr>
            </a:br>
            <a:br>
              <a:rPr lang="en-US" altLang="ru-RU" sz="4400">
                <a:solidFill>
                  <a:schemeClr val="tx2"/>
                </a:solidFill>
                <a:latin typeface="Comic Sans MS" panose="030F0702030302020204" pitchFamily="66" charset="0"/>
              </a:rPr>
            </a:br>
            <a:endParaRPr lang="en-US" altLang="ru-RU" sz="44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2707" name="Rectangle 11">
            <a:extLst>
              <a:ext uri="{FF2B5EF4-FFF2-40B4-BE49-F238E27FC236}">
                <a16:creationId xmlns:a16="http://schemas.microsoft.com/office/drawing/2014/main" id="{913FB525-66AA-4256-8B46-CA056B128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22955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08" name="Rectangle 12">
            <a:extLst>
              <a:ext uri="{FF2B5EF4-FFF2-40B4-BE49-F238E27FC236}">
                <a16:creationId xmlns:a16="http://schemas.microsoft.com/office/drawing/2014/main" id="{A01B9601-DC47-40CE-9F62-65F18A463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18669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09" name="Rectangle 13">
            <a:extLst>
              <a:ext uri="{FF2B5EF4-FFF2-40B4-BE49-F238E27FC236}">
                <a16:creationId xmlns:a16="http://schemas.microsoft.com/office/drawing/2014/main" id="{5DC18CA3-E2DD-4F5B-BAA6-36EC18C8E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227647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10" name="Rectangle 14">
            <a:extLst>
              <a:ext uri="{FF2B5EF4-FFF2-40B4-BE49-F238E27FC236}">
                <a16:creationId xmlns:a16="http://schemas.microsoft.com/office/drawing/2014/main" id="{9FDABA40-88D7-4C73-8163-71F971D28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227647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11" name="Rectangle 15">
            <a:extLst>
              <a:ext uri="{FF2B5EF4-FFF2-40B4-BE49-F238E27FC236}">
                <a16:creationId xmlns:a16="http://schemas.microsoft.com/office/drawing/2014/main" id="{B573A9DD-A186-40C0-A7E0-C9DB48B4F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185261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12" name="Rectangle 16">
            <a:extLst>
              <a:ext uri="{FF2B5EF4-FFF2-40B4-BE49-F238E27FC236}">
                <a16:creationId xmlns:a16="http://schemas.microsoft.com/office/drawing/2014/main" id="{624640BA-5D2B-4791-8230-43139A2A7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175736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13" name="Rectangle 17">
            <a:extLst>
              <a:ext uri="{FF2B5EF4-FFF2-40B4-BE49-F238E27FC236}">
                <a16:creationId xmlns:a16="http://schemas.microsoft.com/office/drawing/2014/main" id="{7E05DBE3-9FEF-41D5-96C4-0B7B7DE36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2014538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Comic Sans MS" panose="030F0702030302020204" pitchFamily="66" charset="0"/>
            </a:endParaRPr>
          </a:p>
        </p:txBody>
      </p:sp>
      <p:sp>
        <p:nvSpPr>
          <p:cNvPr id="72714" name="Text Box 18">
            <a:extLst>
              <a:ext uri="{FF2B5EF4-FFF2-40B4-BE49-F238E27FC236}">
                <a16:creationId xmlns:a16="http://schemas.microsoft.com/office/drawing/2014/main" id="{6EC9D173-CAA7-4A3D-AB7A-B1EA532ED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825" y="107950"/>
            <a:ext cx="70866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b="1">
                <a:solidFill>
                  <a:schemeClr val="bg1"/>
                </a:solidFill>
                <a:latin typeface="Comic Sans MS" panose="030F0702030302020204" pitchFamily="66" charset="0"/>
              </a:rPr>
              <a:t>Сколько метана в вечной мерзлоте?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latin typeface="Comic Sans MS" panose="030F0702030302020204" pitchFamily="66" charset="0"/>
              </a:rPr>
              <a:t>Исследования биогенных газов: содержание метана с глубиной в мерзлых отложениях Якутии</a:t>
            </a:r>
            <a:endParaRPr lang="en-US" altLang="ru-RU" sz="1800" b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72715" name="Object 19">
            <a:extLst>
              <a:ext uri="{FF2B5EF4-FFF2-40B4-BE49-F238E27FC236}">
                <a16:creationId xmlns:a16="http://schemas.microsoft.com/office/drawing/2014/main" id="{F493B5D5-6168-4286-A6FC-0170FCA97A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2176463"/>
          <a:ext cx="6481763" cy="456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7" name="Chart" r:id="rId3" imgW="5200802" imgH="3667049" progId="Excel.Sheet.8">
                  <p:embed/>
                </p:oleObj>
              </mc:Choice>
              <mc:Fallback>
                <p:oleObj name="Chart" r:id="rId3" imgW="5200802" imgH="3667049" progId="Excel.Shee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2176463"/>
                        <a:ext cx="6481763" cy="456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6" name="Номер слайда 1">
            <a:extLst>
              <a:ext uri="{FF2B5EF4-FFF2-40B4-BE49-F238E27FC236}">
                <a16:creationId xmlns:a16="http://schemas.microsoft.com/office/drawing/2014/main" id="{0AD64752-16F6-45D0-A687-26469A9BE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8BF408-C516-42D0-8415-958F24985C74}" type="slidenum">
              <a:rPr lang="ru-RU" altLang="ru-RU" sz="20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37</a:t>
            </a:fld>
            <a:endParaRPr lang="ru-RU" altLang="ru-RU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A65A57-63FA-424B-BB39-63DE753D0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A62B2F8-9804-46E0-B4AF-B01EDA6BB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863" y="234315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B70765E-2554-4DB4-8549-19A1ACDEA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863" y="235267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58E5C23-7E0B-4A04-A0AB-F5227C3BC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488" y="23479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4E7E2EF-82BE-40AB-B6A4-68EDB7929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863" y="234315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D5B21A2-EDE5-4169-9C69-BB54F9BC2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863" y="235267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2D0814A1-9C12-4AA2-9CA3-FE318DED9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1900" y="22479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40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91D5A78F-CB54-4CAD-AF64-34F33479C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420688"/>
            <a:ext cx="7579568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FFFF"/>
                </a:solidFill>
                <a:latin typeface="Comic Sans MS"/>
                <a:cs typeface="+mn-cs"/>
              </a:rPr>
              <a:t>Некоторые из найденных микроорганизмов, по-видимому, имеют огромный возраст – миллионы лет</a:t>
            </a:r>
            <a:endParaRPr lang="en-US" sz="2800" b="1" dirty="0">
              <a:solidFill>
                <a:srgbClr val="FFFFFF"/>
              </a:solidFill>
              <a:latin typeface="Comic Sans MS"/>
              <a:cs typeface="+mn-cs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6FF5C075-498D-4216-9CA8-B8616A485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268913"/>
            <a:ext cx="8458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FFFFF"/>
                </a:solidFill>
                <a:latin typeface="Comic Sans MS"/>
                <a:cs typeface="+mn-cs"/>
              </a:rPr>
              <a:t>Isolated strain of </a:t>
            </a:r>
            <a:r>
              <a:rPr lang="en-GB" sz="2400" i="1">
                <a:solidFill>
                  <a:srgbClr val="FFFFFF"/>
                </a:solidFill>
                <a:latin typeface="Comic Sans MS"/>
                <a:cs typeface="+mn-cs"/>
              </a:rPr>
              <a:t>Bacillus sp</a:t>
            </a:r>
            <a:r>
              <a:rPr lang="en-GB" sz="2400">
                <a:solidFill>
                  <a:srgbClr val="FFFFFF"/>
                </a:solidFill>
                <a:latin typeface="Comic Sans MS"/>
                <a:cs typeface="+mn-cs"/>
              </a:rPr>
              <a:t>.</a:t>
            </a:r>
            <a:r>
              <a:rPr lang="ru-RU" altLang="ja-JP" sz="2400">
                <a:solidFill>
                  <a:srgbClr val="FFFFFF"/>
                </a:solidFill>
                <a:latin typeface="Comic Sans MS"/>
                <a:cs typeface="+mn-cs"/>
              </a:rPr>
              <a:t>; </a:t>
            </a:r>
          </a:p>
          <a:p>
            <a:pPr>
              <a:defRPr/>
            </a:pPr>
            <a:r>
              <a:rPr lang="en-US" sz="2400">
                <a:solidFill>
                  <a:srgbClr val="FFFFFF"/>
                </a:solidFill>
                <a:latin typeface="Comic Sans MS"/>
                <a:ea typeface="MS PGothic" pitchFamily="34" charset="-128"/>
                <a:cs typeface="+mn-cs"/>
              </a:rPr>
              <a:t>right</a:t>
            </a:r>
            <a:r>
              <a:rPr lang="ru-RU" sz="2400">
                <a:solidFill>
                  <a:srgbClr val="FFFFFF"/>
                </a:solidFill>
                <a:latin typeface="Comic Sans MS"/>
                <a:cs typeface="+mn-cs"/>
              </a:rPr>
              <a:t> – </a:t>
            </a:r>
            <a:r>
              <a:rPr lang="en-US" sz="2400">
                <a:solidFill>
                  <a:srgbClr val="FFFFFF"/>
                </a:solidFill>
                <a:latin typeface="Comic Sans MS"/>
                <a:cs typeface="+mn-cs"/>
              </a:rPr>
              <a:t>Gram staining; </a:t>
            </a:r>
            <a:r>
              <a:rPr lang="ru-RU" sz="2400">
                <a:solidFill>
                  <a:srgbClr val="FFFFFF"/>
                </a:solidFill>
                <a:latin typeface="Comic Sans MS"/>
                <a:cs typeface="+mn-cs"/>
              </a:rPr>
              <a:t>left</a:t>
            </a:r>
            <a:r>
              <a:rPr lang="en-US" sz="2400">
                <a:solidFill>
                  <a:srgbClr val="FFFFFF"/>
                </a:solidFill>
                <a:latin typeface="Comic Sans MS"/>
                <a:cs typeface="+mn-cs"/>
              </a:rPr>
              <a:t> </a:t>
            </a:r>
            <a:r>
              <a:rPr lang="ru-RU" sz="2400">
                <a:solidFill>
                  <a:srgbClr val="FFFFFF"/>
                </a:solidFill>
                <a:latin typeface="Comic Sans MS"/>
                <a:cs typeface="+mn-cs"/>
              </a:rPr>
              <a:t>– </a:t>
            </a:r>
            <a:r>
              <a:rPr lang="en-US" sz="2400">
                <a:solidFill>
                  <a:srgbClr val="FFFFFF"/>
                </a:solidFill>
                <a:latin typeface="Comic Sans MS"/>
                <a:cs typeface="+mn-cs"/>
              </a:rPr>
              <a:t>growth in Petri dish</a:t>
            </a:r>
          </a:p>
        </p:txBody>
      </p:sp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A3ECEE23-2FA4-435C-AADF-3F1A32F63DD3}"/>
              </a:ext>
            </a:extLst>
          </p:cNvPr>
          <p:cNvSpPr txBox="1">
            <a:spLocks/>
          </p:cNvSpPr>
          <p:nvPr/>
        </p:nvSpPr>
        <p:spPr bwMode="auto">
          <a:xfrm>
            <a:off x="7878763" y="5953125"/>
            <a:ext cx="928687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defPPr>
              <a:defRPr lang="ru-R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DA340F8-246F-43AD-9C77-F761F2D97BBE}" type="slidenum">
              <a:rPr lang="en-US" sz="2000" smtClean="0">
                <a:solidFill>
                  <a:srgbClr val="FFFFFF"/>
                </a:solidFill>
              </a:rPr>
              <a:pPr>
                <a:defRPr/>
              </a:pPr>
              <a:t>38</a:t>
            </a:fld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73739" name="Picture 24">
            <a:extLst>
              <a:ext uri="{FF2B5EF4-FFF2-40B4-BE49-F238E27FC236}">
                <a16:creationId xmlns:a16="http://schemas.microsoft.com/office/drawing/2014/main" id="{27A18FBC-C13D-4301-BA4E-6E25C777E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40386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0" name="Picture 20">
            <a:extLst>
              <a:ext uri="{FF2B5EF4-FFF2-40B4-BE49-F238E27FC236}">
                <a16:creationId xmlns:a16="http://schemas.microsoft.com/office/drawing/2014/main" id="{29C8A60C-B443-4916-9987-3CD55445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05000"/>
            <a:ext cx="29575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6A232CE-B3FE-451B-BAA7-FFB1D8AF1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1BF300-E3C2-4039-B194-E5040A017D19}"/>
              </a:ext>
            </a:extLst>
          </p:cNvPr>
          <p:cNvSpPr/>
          <p:nvPr/>
        </p:nvSpPr>
        <p:spPr>
          <a:xfrm>
            <a:off x="1331640" y="192088"/>
            <a:ext cx="7093223" cy="955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Comic Sans MS" panose="030F0702030302020204" pitchFamily="66" charset="0"/>
                <a:cs typeface="+mn-cs"/>
              </a:rPr>
              <a:t>Вирусы в вечной мерзлоте (во льду) возрастом 25 тыс. лет</a:t>
            </a:r>
            <a:endParaRPr lang="en-US" sz="2800" dirty="0">
              <a:solidFill>
                <a:schemeClr val="bg1"/>
              </a:solidFill>
              <a:latin typeface="Comic Sans MS" panose="030F0702030302020204" pitchFamily="66" charset="0"/>
              <a:cs typeface="+mn-cs"/>
            </a:endParaRPr>
          </a:p>
        </p:txBody>
      </p:sp>
      <p:pic>
        <p:nvPicPr>
          <p:cNvPr id="74755" name="Рисунок 4">
            <a:extLst>
              <a:ext uri="{FF2B5EF4-FFF2-40B4-BE49-F238E27FC236}">
                <a16:creationId xmlns:a16="http://schemas.microsoft.com/office/drawing/2014/main" id="{A9C18526-A486-402E-8555-D09BC7192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96975"/>
            <a:ext cx="593407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7705A5-9490-4CF1-A1D1-8EB55A21D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7052E815-FBF1-4BDC-92F1-7C0124B916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094" y="919523"/>
            <a:ext cx="9144000" cy="939800"/>
          </a:xfrm>
        </p:spPr>
        <p:txBody>
          <a:bodyPr/>
          <a:lstStyle/>
          <a:p>
            <a:r>
              <a:rPr lang="ru-RU" alt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Температура Земли через ≈</a:t>
            </a:r>
            <a:r>
              <a:rPr lang="en-US" alt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7 </a:t>
            </a:r>
            <a:r>
              <a:rPr lang="ru-RU" alt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  <a:t>млрд лет:</a:t>
            </a:r>
            <a:br>
              <a:rPr lang="ru-RU" altLang="ru-RU" sz="36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u-RU" altLang="ru-RU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Солнце превратится из зрелой звезды в «красный гигант»</a:t>
            </a:r>
            <a:endParaRPr lang="en-US" altLang="ru-RU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E507F-65B7-4880-AF47-EB44B5336F70}"/>
              </a:ext>
            </a:extLst>
          </p:cNvPr>
          <p:cNvSpPr txBox="1"/>
          <p:nvPr/>
        </p:nvSpPr>
        <p:spPr>
          <a:xfrm>
            <a:off x="182563" y="6157913"/>
            <a:ext cx="82772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https://aasnova.org/2020/11/25/the-eventual-fate-of-our-solar-system/</a:t>
            </a:r>
            <a:endParaRPr lang="ru-RU" sz="1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1000" dirty="0">
                <a:solidFill>
                  <a:schemeClr val="bg1"/>
                </a:solidFill>
              </a:rPr>
              <a:t>The Great Inequality and the Dynamical Disintegration of the Outer Solar System,” Jon K. Zink et al 2020 AJ 160 232. doi:10.3847/1538-3881/abb8de</a:t>
            </a:r>
            <a:endParaRPr lang="ru-RU" sz="1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1000" dirty="0">
                <a:solidFill>
                  <a:schemeClr val="bg1"/>
                </a:solidFill>
              </a:rPr>
              <a:t>https://futurism.com/death-from-the-skies-how-our-solar-system-will-die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75780" name="Рисунок 3">
            <a:extLst>
              <a:ext uri="{FF2B5EF4-FFF2-40B4-BE49-F238E27FC236}">
                <a16:creationId xmlns:a16="http://schemas.microsoft.com/office/drawing/2014/main" id="{3D3CAEA6-67EE-41D8-9972-A0DCCBF12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18" y="1898650"/>
            <a:ext cx="8647112" cy="425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Рисунок 6">
            <a:extLst>
              <a:ext uri="{FF2B5EF4-FFF2-40B4-BE49-F238E27FC236}">
                <a16:creationId xmlns:a16="http://schemas.microsoft.com/office/drawing/2014/main" id="{F9865DB3-8FCE-4989-A74B-3F09EE9DFC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51275" y="4365625"/>
            <a:ext cx="2916238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782" name="Rectangle 2">
            <a:extLst>
              <a:ext uri="{FF2B5EF4-FFF2-40B4-BE49-F238E27FC236}">
                <a16:creationId xmlns:a16="http://schemas.microsoft.com/office/drawing/2014/main" id="{8B238C08-27BE-4FC4-B3F3-2C4295F4A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438" y="5276850"/>
            <a:ext cx="20986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ru-RU" sz="2400" b="1">
                <a:solidFill>
                  <a:srgbClr val="C00000"/>
                </a:solidFill>
                <a:latin typeface="Comic Sans MS" panose="030F0702030302020204" pitchFamily="66" charset="0"/>
              </a:rPr>
              <a:t>Earth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EB2ECB-76A0-45FB-9480-83FEEF07F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752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234D2B7-530A-4DA6-AD7D-16BE387965A9}"/>
              </a:ext>
            </a:extLst>
          </p:cNvPr>
          <p:cNvSpPr>
            <a:spLocks noGrp="1" noRot="1"/>
          </p:cNvSpPr>
          <p:nvPr>
            <p:ph type="title"/>
          </p:nvPr>
        </p:nvSpPr>
        <p:spPr>
          <a:xfrm>
            <a:off x="261938" y="549275"/>
            <a:ext cx="8510587" cy="1325563"/>
          </a:xfrm>
        </p:spPr>
        <p:txBody>
          <a:bodyPr/>
          <a:lstStyle/>
          <a:p>
            <a:pPr eaLnBrk="1" hangingPunct="1"/>
            <a:r>
              <a:rPr lang="ru-RU" altLang="en-US" dirty="0">
                <a:latin typeface="Comic Sans MS" panose="030F0702030302020204" pitchFamily="66" charset="0"/>
              </a:rPr>
              <a:t>Спасибо за внимание!</a:t>
            </a:r>
            <a:br>
              <a:rPr lang="ru-RU" altLang="en-US" dirty="0">
                <a:latin typeface="Comic Sans MS" panose="030F0702030302020204" pitchFamily="66" charset="0"/>
              </a:rPr>
            </a:br>
            <a:endParaRPr lang="en-US" altLang="en-US" sz="3200" dirty="0">
              <a:latin typeface="Comic Sans MS" panose="030F0702030302020204" pitchFamily="66" charset="0"/>
            </a:endParaRPr>
          </a:p>
        </p:txBody>
      </p:sp>
      <p:pic>
        <p:nvPicPr>
          <p:cNvPr id="76803" name="Рисунок 4">
            <a:extLst>
              <a:ext uri="{FF2B5EF4-FFF2-40B4-BE49-F238E27FC236}">
                <a16:creationId xmlns:a16="http://schemas.microsoft.com/office/drawing/2014/main" id="{254345DB-C95F-46D3-A75F-22EFA0DA4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905985"/>
            <a:ext cx="8286837" cy="442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6">
            <a:extLst>
              <a:ext uri="{FF2B5EF4-FFF2-40B4-BE49-F238E27FC236}">
                <a16:creationId xmlns:a16="http://schemas.microsoft.com/office/drawing/2014/main" id="{ED788594-EF46-4E3B-892B-6E0FF477A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6360263"/>
            <a:ext cx="6526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800" dirty="0"/>
              <a:t>https://www.google.ca/url?sa=i&amp;url=https%3A%2F%2Fnangs.org%2Fnews%2Fecology%2Fvechnaya-merzlota-v-arktike-obilyno-vydelyaet-metan&amp;psig=AOvVaw3HL0x7NkBoRYw1gIVITm2m&amp;ust=1665166033137000&amp;source=images&amp;cd=vfe&amp;ved=0CAoQjhxqFwoTCPiPp4KZzPoCFQAAAAAdAAAAABAN</a:t>
            </a:r>
            <a:endParaRPr lang="ru-RU" altLang="ru-RU" sz="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5DF706-CD47-40BC-B93B-DED058924D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831" cy="9358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1633</TotalTime>
  <Words>1720</Words>
  <Application>Microsoft Office PowerPoint</Application>
  <PresentationFormat>Экран (4:3)</PresentationFormat>
  <Paragraphs>194</Paragraphs>
  <Slides>41</Slides>
  <Notes>27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5" baseType="lpstr">
      <vt:lpstr>Arial</vt:lpstr>
      <vt:lpstr>Calibri</vt:lpstr>
      <vt:lpstr>Comic Sans MS</vt:lpstr>
      <vt:lpstr>Times New Roman</vt:lpstr>
      <vt:lpstr>Symbol</vt:lpstr>
      <vt:lpstr>Amienne</vt:lpstr>
      <vt:lpstr>Verdana</vt:lpstr>
      <vt:lpstr>YanusC</vt:lpstr>
      <vt:lpstr>Wingdings</vt:lpstr>
      <vt:lpstr>Century Gothic</vt:lpstr>
      <vt:lpstr>Cambria</vt:lpstr>
      <vt:lpstr>MS PGothic</vt:lpstr>
      <vt:lpstr>Тема Office</vt:lpstr>
      <vt:lpstr>Chart</vt:lpstr>
      <vt:lpstr>Презентация PowerPoint</vt:lpstr>
      <vt:lpstr>Презентация PowerPoint</vt:lpstr>
      <vt:lpstr>Презентация PowerPoint</vt:lpstr>
      <vt:lpstr>Тепловой баланс Земли</vt:lpstr>
      <vt:lpstr>Солнечная радиация</vt:lpstr>
      <vt:lpstr>Презентация PowerPoint</vt:lpstr>
      <vt:lpstr>Расчет температуры Земли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Палеотемпературы: парадокс «слабого молодого солнца»</vt:lpstr>
      <vt:lpstr>Палеотемпературы: докембрий</vt:lpstr>
      <vt:lpstr>Палеотемпературы: фанерозой</vt:lpstr>
      <vt:lpstr>Презентация PowerPoint</vt:lpstr>
      <vt:lpstr>Презентация PowerPoint</vt:lpstr>
      <vt:lpstr>Палеотемпературы: 2 тыс.лет</vt:lpstr>
      <vt:lpstr>Презентация PowerPoint</vt:lpstr>
      <vt:lpstr>Презентация PowerPoint</vt:lpstr>
      <vt:lpstr>Снежный покров: изменения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Температуры воздуха будут расти</vt:lpstr>
      <vt:lpstr>Презентация PowerPoint</vt:lpstr>
      <vt:lpstr>Мерзлые горные породы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Изменения атмосферных осадков</vt:lpstr>
      <vt:lpstr>Презентация PowerPoint</vt:lpstr>
      <vt:lpstr>Презентация PowerPoint</vt:lpstr>
      <vt:lpstr>Презентация PowerPoint</vt:lpstr>
      <vt:lpstr>Презентация PowerPoint</vt:lpstr>
      <vt:lpstr>Температура Земли через ≈7 млрд лет: Солнце превратится из зрелой звезды в «красный гигант»</vt:lpstr>
      <vt:lpstr>Спасибо за внимание!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Anatoli Brouchkov</cp:lastModifiedBy>
  <cp:revision>402</cp:revision>
  <dcterms:created xsi:type="dcterms:W3CDTF">2010-09-01T10:30:47Z</dcterms:created>
  <dcterms:modified xsi:type="dcterms:W3CDTF">2023-10-05T16:31:31Z</dcterms:modified>
</cp:coreProperties>
</file>