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74" r:id="rId5"/>
    <p:sldId id="278" r:id="rId6"/>
    <p:sldId id="259" r:id="rId7"/>
    <p:sldId id="260" r:id="rId8"/>
    <p:sldId id="262" r:id="rId9"/>
    <p:sldId id="263" r:id="rId10"/>
    <p:sldId id="264" r:id="rId11"/>
    <p:sldId id="265" r:id="rId12"/>
    <p:sldId id="273" r:id="rId13"/>
    <p:sldId id="275" r:id="rId14"/>
    <p:sldId id="268" r:id="rId15"/>
    <p:sldId id="277" r:id="rId16"/>
    <p:sldId id="267" r:id="rId17"/>
    <p:sldId id="270" r:id="rId18"/>
    <p:sldId id="271" r:id="rId19"/>
    <p:sldId id="269" r:id="rId20"/>
    <p:sldId id="272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5284034108786493E-2"/>
          <c:y val="5.78969852002005E-2"/>
          <c:w val="0.59954404788930971"/>
          <c:h val="0.846743274470057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Каменная наброска из фракционного камня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118300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27-487A-9409-748B5535208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Вентиляционные короба из лотков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Sheet1!$B$3</c:f>
              <c:numCache>
                <c:formatCode>General</c:formatCode>
                <c:ptCount val="1"/>
                <c:pt idx="0">
                  <c:v>131600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127-487A-9409-748B5535208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Теплоизоляция из пенополистирола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Sheet1!$B$4</c:f>
              <c:numCache>
                <c:formatCode>General</c:formatCode>
                <c:ptCount val="1"/>
                <c:pt idx="0">
                  <c:v>24288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127-487A-9409-748B55352081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Парожидкостные термосифоны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Sheet1!$B$5</c:f>
              <c:numCache>
                <c:formatCode>General</c:formatCode>
                <c:ptCount val="1"/>
                <c:pt idx="0">
                  <c:v>39348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127-487A-9409-748B5535208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732480"/>
        <c:axId val="51734400"/>
      </c:barChart>
      <c:catAx>
        <c:axId val="51732480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Стоимость охлаждения откосов 10 п. м ж/д насыпи высотой 4,5 м, 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crossAx val="51734400"/>
        <c:crosses val="autoZero"/>
        <c:auto val="1"/>
        <c:lblAlgn val="ctr"/>
        <c:lblOffset val="100"/>
        <c:noMultiLvlLbl val="0"/>
      </c:catAx>
      <c:valAx>
        <c:axId val="5173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73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712845037613212"/>
          <c:y val="0.16453634846570112"/>
          <c:w val="0.30921917006201238"/>
          <c:h val="0.633464350179416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 algn="just">
        <a:defRPr/>
      </a:pPr>
      <a:endParaRPr lang="ru-RU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983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764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39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297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712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19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933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74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619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5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162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7EBE8-438A-452F-A808-65DB09284BCA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12BCB-4881-4736-BEA1-80A3F0B92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6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59754"/>
            <a:ext cx="6858000" cy="2387600"/>
          </a:xfrm>
        </p:spPr>
        <p:txBody>
          <a:bodyPr>
            <a:noAutofit/>
          </a:bodyPr>
          <a:lstStyle/>
          <a:p>
            <a:r>
              <a:rPr lang="ru-RU" sz="4800" b="1" dirty="0"/>
              <a:t>Новый способ сохранения мерзлотных условий в основании насыпи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4145377"/>
            <a:ext cx="6858000" cy="479632"/>
          </a:xfrm>
        </p:spPr>
        <p:txBody>
          <a:bodyPr>
            <a:normAutofit/>
          </a:bodyPr>
          <a:lstStyle/>
          <a:p>
            <a:r>
              <a:rPr lang="ru-RU" dirty="0"/>
              <a:t>Чжан А.А.</a:t>
            </a:r>
            <a:r>
              <a:rPr lang="ru-RU" baseline="30000" dirty="0"/>
              <a:t>1</a:t>
            </a:r>
            <a:r>
              <a:rPr lang="ru-RU" dirty="0"/>
              <a:t>, </a:t>
            </a:r>
            <a:r>
              <a:rPr lang="ru-RU" dirty="0" err="1"/>
              <a:t>Ашпиз</a:t>
            </a:r>
            <a:r>
              <a:rPr lang="ru-RU" dirty="0"/>
              <a:t> Е.С.</a:t>
            </a:r>
            <a:r>
              <a:rPr lang="ru-RU" baseline="30000" dirty="0"/>
              <a:t>2</a:t>
            </a:r>
            <a:r>
              <a:rPr lang="ru-RU" dirty="0"/>
              <a:t>, Хрусталев Л.Н.</a:t>
            </a:r>
            <a:r>
              <a:rPr lang="ru-RU" baseline="30000" dirty="0"/>
              <a:t>1</a:t>
            </a:r>
            <a:r>
              <a:rPr lang="ru-RU" dirty="0"/>
              <a:t>, Шестернев Д.М.</a:t>
            </a:r>
            <a:r>
              <a:rPr lang="ru-RU" baseline="30000" dirty="0"/>
              <a:t>3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143000" y="5128591"/>
            <a:ext cx="6858000" cy="15630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МГУ имени М.В. Ломоносова, кафедра геокриологии, г. Москва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Московский государственный университет путей сообщения Императора Николая II (МГУПС (МИИТ), кафедра "Путь и путевое хозяйство", г. Москва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Институт мерзлотоведения СО РАН им. П.И. Мельникова, г. Якутск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74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Авторы способа: </a:t>
            </a:r>
            <a:r>
              <a:rPr lang="ru-RU" sz="2400" dirty="0" err="1" smtClean="0"/>
              <a:t>Ашпиз</a:t>
            </a:r>
            <a:r>
              <a:rPr lang="ru-RU" sz="2400" dirty="0" smtClean="0"/>
              <a:t> Е.С. (МИИТ), Хрусталев Л.Н. (МГУ), Лукин М.П. (ГИПРОТРАНССТРОЙ), </a:t>
            </a:r>
            <a:r>
              <a:rPr lang="ru-RU" sz="2400" dirty="0" err="1" smtClean="0"/>
              <a:t>Шолин</a:t>
            </a:r>
            <a:r>
              <a:rPr lang="ru-RU" sz="2400" dirty="0" smtClean="0"/>
              <a:t> В.В. (ГИПРОТРАНССТРОЙ). </a:t>
            </a:r>
            <a:endParaRPr lang="ru-RU" sz="2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8650" y="1825625"/>
            <a:ext cx="3600602" cy="4977857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29149" y="1489587"/>
            <a:ext cx="4053211" cy="531389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Способ разработан в 2008 г. как средство борьбы с многолетним оттаиванием  мерзлых пород в основании железнодорожных и автомобильных насыпей. </a:t>
            </a:r>
          </a:p>
          <a:p>
            <a:pPr>
              <a:buNone/>
            </a:pPr>
            <a:r>
              <a:rPr lang="ru-RU" dirty="0" smtClean="0"/>
              <a:t>		Он заключается в расположении синтетического изолятора по откосам насыпи, что приводит к увеличению слоя сезонного промерзания  откоса над слоем его сезонного оттаивания и вызывает охлаждающий эффект. Способ прошел успешное испытание на  одном из участков железнодорожной магистрали Томмот – Якутск в 2009 – 2016 г.г.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04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картинки\схема теплоизолято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5441132" cy="443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Способ крепления теплоизоляции на откосе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509856" y="1825625"/>
            <a:ext cx="4527612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1 – тело насыпи; </a:t>
            </a:r>
          </a:p>
          <a:p>
            <a:pPr marL="0" indent="0" algn="just">
              <a:buNone/>
            </a:pPr>
            <a:r>
              <a:rPr lang="ru-RU" dirty="0"/>
              <a:t>2,3 – земляные призмы; </a:t>
            </a:r>
          </a:p>
          <a:p>
            <a:pPr marL="0" indent="0" algn="just">
              <a:buNone/>
            </a:pPr>
            <a:r>
              <a:rPr lang="ru-RU" dirty="0"/>
              <a:t>4 – основание; </a:t>
            </a:r>
          </a:p>
          <a:p>
            <a:pPr marL="0" indent="0" algn="just">
              <a:buNone/>
            </a:pPr>
            <a:r>
              <a:rPr lang="ru-RU" dirty="0"/>
              <a:t>5 – основная площадка; </a:t>
            </a:r>
          </a:p>
          <a:p>
            <a:pPr marL="0" indent="0" algn="just">
              <a:buNone/>
            </a:pPr>
            <a:r>
              <a:rPr lang="ru-RU" dirty="0"/>
              <a:t>6,8 – откосы; </a:t>
            </a:r>
          </a:p>
          <a:p>
            <a:pPr marL="0" indent="0" algn="just">
              <a:buNone/>
            </a:pPr>
            <a:r>
              <a:rPr lang="ru-RU" dirty="0"/>
              <a:t>7 – гребни земляных приз; </a:t>
            </a:r>
          </a:p>
          <a:p>
            <a:pPr marL="0" indent="0" algn="just">
              <a:buNone/>
            </a:pPr>
            <a:r>
              <a:rPr lang="ru-RU" dirty="0"/>
              <a:t>9 – теплоизолятор; </a:t>
            </a:r>
          </a:p>
          <a:p>
            <a:pPr marL="0" indent="0" algn="just">
              <a:buNone/>
            </a:pPr>
            <a:r>
              <a:rPr lang="ru-RU" dirty="0"/>
              <a:t>10 – крепление откоса; </a:t>
            </a:r>
          </a:p>
          <a:p>
            <a:pPr marL="0" indent="0" algn="just">
              <a:buNone/>
            </a:pPr>
            <a:r>
              <a:rPr lang="ru-RU" dirty="0"/>
              <a:t>11 – </a:t>
            </a:r>
            <a:r>
              <a:rPr lang="ru-RU" dirty="0" err="1" smtClean="0"/>
              <a:t>диафрагммы</a:t>
            </a:r>
            <a:r>
              <a:rPr lang="ru-RU" dirty="0" smtClean="0"/>
              <a:t> </a:t>
            </a:r>
            <a:r>
              <a:rPr lang="ru-RU" dirty="0"/>
              <a:t>(металлические листы);</a:t>
            </a:r>
          </a:p>
          <a:p>
            <a:pPr marL="0" indent="0" algn="just">
              <a:buNone/>
            </a:pPr>
            <a:r>
              <a:rPr lang="ru-RU" dirty="0"/>
              <a:t>12 – металлические штыри</a:t>
            </a:r>
          </a:p>
        </p:txBody>
      </p:sp>
    </p:spTree>
    <p:extLst>
      <p:ext uri="{BB962C8B-B14F-4D97-AF65-F5344CB8AC3E}">
        <p14:creationId xmlns:p14="http://schemas.microsoft.com/office/powerpoint/2010/main" val="142902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Теоретическое представление</a:t>
            </a:r>
          </a:p>
        </p:txBody>
      </p:sp>
    </p:spTree>
    <p:extLst>
      <p:ext uri="{BB962C8B-B14F-4D97-AF65-F5344CB8AC3E}">
        <p14:creationId xmlns:p14="http://schemas.microsoft.com/office/powerpoint/2010/main" val="361419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СХЕМА ТЕПЛОПОТОКОВ ЧЕРЕЗ ПОВЕРХНОСТЬ НАСЫПИ</a:t>
            </a:r>
            <a:endParaRPr lang="ru-RU" sz="2400" dirty="0"/>
          </a:p>
        </p:txBody>
      </p:sp>
      <p:pic>
        <p:nvPicPr>
          <p:cNvPr id="4" name="Picture 19" descr="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6918" y="1534782"/>
            <a:ext cx="7123470" cy="532321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ЗАВИСИМОСТЬ ГЛУБИНЫ СЕЗОННОГО ПРОМЕРЗАНИЯ-ОТТАИВАНИЯ ГРУНТА ОТ ТЕРМИЧЕСКОГО СОПРОТИВЛЕНИЯ ПОВЕРХНОСТИ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0952" y="1690689"/>
            <a:ext cx="6683106" cy="44862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11387" y="6267510"/>
            <a:ext cx="3902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(1 – ПРОМЕРЗАНИЕ; 2 – ОТТАИВАНИЕ)</a:t>
            </a:r>
          </a:p>
        </p:txBody>
      </p:sp>
    </p:spTree>
    <p:extLst>
      <p:ext uri="{BB962C8B-B14F-4D97-AF65-F5344CB8AC3E}">
        <p14:creationId xmlns:p14="http://schemas.microsoft.com/office/powerpoint/2010/main" val="259167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ЭНЕРГЕТИЧЕСКИЙ БАЛАНС ПОВЕРХНОСТИ ОТКОСА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844" y="1690689"/>
            <a:ext cx="6314391" cy="448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44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Положение верхней границы вечномерзлых грунтов в теле и основании насыпи на конец летнего периода через 50 лет после ее возведения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1789" y="1970220"/>
            <a:ext cx="6260422" cy="33075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8650" y="5557318"/>
            <a:ext cx="77785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ПК 6710+50, Н = 9,5 м, B = 6.5 м, L = 39.7 м </a:t>
            </a:r>
          </a:p>
          <a:p>
            <a:r>
              <a:rPr lang="ru-RU" sz="1600" dirty="0"/>
              <a:t>(Н – высота насыпи, В – ширина основной площадки, L – общая длина откосов и берм).</a:t>
            </a:r>
            <a:br>
              <a:rPr lang="ru-RU" sz="1600" dirty="0"/>
            </a:br>
            <a:r>
              <a:rPr lang="ru-RU" sz="1600" dirty="0"/>
              <a:t>1 – насыпь без теплоизоляции, 2 – насыпь с теплоизоляцией толщиной 4 см, уложенной под крепление откосов и берм на всю их длину.</a:t>
            </a:r>
          </a:p>
        </p:txBody>
      </p:sp>
    </p:spTree>
    <p:extLst>
      <p:ext uri="{BB962C8B-B14F-4D97-AF65-F5344CB8AC3E}">
        <p14:creationId xmlns:p14="http://schemas.microsoft.com/office/powerpoint/2010/main" val="356926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КОРРЕЛЯЦИОННАЯ ЗАВИСИМОСТЬ РАСЧЕТНОЙ ТЕМПЕРАТУРЫ ОТКОСА ОТ БЕЗРАЗМЕРНОГО ПАРАМЕТРА «М» ДЛЯ ПУРГОВЫХ РАЙОНОВ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0476" y="1825625"/>
            <a:ext cx="70430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40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КОРРЕЛЯЦИОННАЯ ЗАВИСИМОСТЬ РАСЧЕТНОЙ ТЕМПЕРАТУРЫ ОТКОСА ОТ БЕЗРАЗМЕРНОГО ПАРАМЕТРА</a:t>
            </a:r>
            <a:br>
              <a:rPr lang="ru-RU" sz="2400" b="1" dirty="0"/>
            </a:br>
            <a:r>
              <a:rPr lang="ru-RU" sz="2400" b="1" dirty="0"/>
              <a:t>« М» ДЛЯ МОРОЗНЫХ РАЙОНОВ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137" y="1825625"/>
            <a:ext cx="682572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44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РАСЧЕТНЫЕ ФОРМУЛЫ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757779"/>
            <a:ext cx="7886700" cy="4419184"/>
          </a:xfrm>
        </p:spPr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Пурговые</a:t>
            </a:r>
            <a:r>
              <a:rPr lang="ru-RU" dirty="0">
                <a:solidFill>
                  <a:srgbClr val="FF0000"/>
                </a:solidFill>
              </a:rPr>
              <a:t> районы:  </a:t>
            </a:r>
            <a:r>
              <a:rPr lang="ru-RU" dirty="0" err="1">
                <a:solidFill>
                  <a:srgbClr val="FF0000"/>
                </a:solidFill>
              </a:rPr>
              <a:t>T</a:t>
            </a:r>
            <a:r>
              <a:rPr lang="ru-RU" sz="1400" dirty="0" err="1">
                <a:solidFill>
                  <a:srgbClr val="FF0000"/>
                </a:solidFill>
              </a:rPr>
              <a:t>de</a:t>
            </a:r>
            <a:r>
              <a:rPr lang="ru-RU" dirty="0">
                <a:solidFill>
                  <a:srgbClr val="FF0000"/>
                </a:solidFill>
              </a:rPr>
              <a:t>= -5,513 M + 6,644, 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                                       (n = 56, r = -0,938)</a:t>
            </a:r>
          </a:p>
          <a:p>
            <a:r>
              <a:rPr lang="ru-RU" dirty="0">
                <a:solidFill>
                  <a:srgbClr val="0070C0"/>
                </a:solidFill>
              </a:rPr>
              <a:t>Морозные районы: </a:t>
            </a:r>
            <a:r>
              <a:rPr lang="ru-RU" dirty="0" err="1">
                <a:solidFill>
                  <a:srgbClr val="0070C0"/>
                </a:solidFill>
              </a:rPr>
              <a:t>T</a:t>
            </a:r>
            <a:r>
              <a:rPr lang="ru-RU" sz="1400" dirty="0" err="1">
                <a:solidFill>
                  <a:srgbClr val="0070C0"/>
                </a:solidFill>
              </a:rPr>
              <a:t>de</a:t>
            </a:r>
            <a:r>
              <a:rPr lang="ru-RU" dirty="0">
                <a:solidFill>
                  <a:srgbClr val="0070C0"/>
                </a:solidFill>
              </a:rPr>
              <a:t>= -7,762 M + 7,683,                        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                                         (n = 48, r = -0,957)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                                        M = </a:t>
            </a:r>
            <a:r>
              <a:rPr lang="ru-RU" dirty="0" err="1">
                <a:solidFill>
                  <a:srgbClr val="FF0000"/>
                </a:solidFill>
              </a:rPr>
              <a:t>d</a:t>
            </a:r>
            <a:r>
              <a:rPr lang="ru-RU" sz="1400" dirty="0" err="1">
                <a:solidFill>
                  <a:srgbClr val="FF0000"/>
                </a:solidFill>
              </a:rPr>
              <a:t>f</a:t>
            </a:r>
            <a:r>
              <a:rPr lang="ru-RU" dirty="0"/>
              <a:t> / </a:t>
            </a:r>
            <a:r>
              <a:rPr lang="ru-RU" dirty="0" err="1">
                <a:solidFill>
                  <a:srgbClr val="0070C0"/>
                </a:solidFill>
              </a:rPr>
              <a:t>d</a:t>
            </a:r>
            <a:r>
              <a:rPr lang="ru-RU" sz="1400" dirty="0" err="1">
                <a:solidFill>
                  <a:srgbClr val="0070C0"/>
                </a:solidFill>
              </a:rPr>
              <a:t>th</a:t>
            </a:r>
            <a:r>
              <a:rPr lang="ru-RU" dirty="0"/>
              <a:t> ,                                        </a:t>
            </a:r>
          </a:p>
          <a:p>
            <a:endParaRPr lang="ru-RU" dirty="0"/>
          </a:p>
          <a:p>
            <a:r>
              <a:rPr lang="ru-RU" dirty="0"/>
              <a:t>где  </a:t>
            </a:r>
            <a:r>
              <a:rPr lang="ru-RU" dirty="0" err="1"/>
              <a:t>T</a:t>
            </a:r>
            <a:r>
              <a:rPr lang="ru-RU" sz="1400" dirty="0" err="1"/>
              <a:t>de</a:t>
            </a:r>
            <a:r>
              <a:rPr lang="ru-RU" dirty="0"/>
              <a:t> – расчетная температура поверхности откоса (среднегодовая температура грунта на подошве слоя сезонного промерзания – оттаивания);</a:t>
            </a:r>
          </a:p>
          <a:p>
            <a:r>
              <a:rPr lang="ru-RU" dirty="0" err="1"/>
              <a:t>d</a:t>
            </a:r>
            <a:r>
              <a:rPr lang="ru-RU" sz="1400" dirty="0" err="1"/>
              <a:t>f</a:t>
            </a:r>
            <a:r>
              <a:rPr lang="ru-RU" dirty="0"/>
              <a:t> , </a:t>
            </a:r>
            <a:r>
              <a:rPr lang="ru-RU" dirty="0" err="1"/>
              <a:t>d</a:t>
            </a:r>
            <a:r>
              <a:rPr lang="ru-RU" sz="1400" dirty="0" err="1"/>
              <a:t>th</a:t>
            </a:r>
            <a:r>
              <a:rPr lang="ru-RU" dirty="0"/>
              <a:t> – соответственно, глубина сезонного промерзания и сезонного оттаивания грунта. Определяются по формуле Стефана.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487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Экспериментальные </a:t>
            </a:r>
            <a:r>
              <a:rPr lang="ru-RU" b="1" dirty="0" smtClean="0"/>
              <a:t>исследования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2629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Экспериментальный участок насыпи ж/д АЯМ с теплоизоляцией на откосе (695 км)</a:t>
            </a:r>
          </a:p>
        </p:txBody>
      </p:sp>
      <p:pic>
        <p:nvPicPr>
          <p:cNvPr id="1027" name="Picture 3" descr="E:\фото\IMG_03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375" y="3785855"/>
            <a:ext cx="4137434" cy="275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фото\IMG_03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33" y="1901229"/>
            <a:ext cx="4067266" cy="271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: вниз 1"/>
          <p:cNvSpPr/>
          <p:nvPr/>
        </p:nvSpPr>
        <p:spPr>
          <a:xfrm rot="7309930">
            <a:off x="3880395" y="4077959"/>
            <a:ext cx="545770" cy="17402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478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Расположение геофизических профилей на исследуемом участке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04" y="2166152"/>
            <a:ext cx="7579792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69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Георадиолокационный</a:t>
            </a:r>
            <a:r>
              <a:rPr lang="ru-RU" dirty="0"/>
              <a:t> разрез по поперечному профилю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95" y="2570812"/>
            <a:ext cx="8070583" cy="2352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597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Положение кровли ММГ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05" y="1129957"/>
            <a:ext cx="8099144" cy="572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78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Экономическая эффективность</a:t>
            </a:r>
          </a:p>
        </p:txBody>
      </p:sp>
    </p:spTree>
    <p:extLst>
      <p:ext uri="{BB962C8B-B14F-4D97-AF65-F5344CB8AC3E}">
        <p14:creationId xmlns:p14="http://schemas.microsoft.com/office/powerpoint/2010/main" val="1058679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37271"/>
              </p:ext>
            </p:extLst>
          </p:nvPr>
        </p:nvGraphicFramePr>
        <p:xfrm>
          <a:off x="628651" y="804215"/>
          <a:ext cx="7886700" cy="379413"/>
        </p:xfrm>
        <a:graphic>
          <a:graphicData uri="http://schemas.openxmlformats.org/drawingml/2006/table">
            <a:tbl>
              <a:tblPr firstRow="1" firstCol="1" bandRow="1"/>
              <a:tblGrid>
                <a:gridCol w="1489009">
                  <a:extLst>
                    <a:ext uri="{9D8B030D-6E8A-4147-A177-3AD203B41FA5}">
                      <a16:colId xmlns="" xmlns:a16="http://schemas.microsoft.com/office/drawing/2014/main" val="522498962"/>
                    </a:ext>
                  </a:extLst>
                </a:gridCol>
                <a:gridCol w="2194080">
                  <a:extLst>
                    <a:ext uri="{9D8B030D-6E8A-4147-A177-3AD203B41FA5}">
                      <a16:colId xmlns="" xmlns:a16="http://schemas.microsoft.com/office/drawing/2014/main" val="2288562109"/>
                    </a:ext>
                  </a:extLst>
                </a:gridCol>
                <a:gridCol w="2194080">
                  <a:extLst>
                    <a:ext uri="{9D8B030D-6E8A-4147-A177-3AD203B41FA5}">
                      <a16:colId xmlns="" xmlns:a16="http://schemas.microsoft.com/office/drawing/2014/main" val="3786110844"/>
                    </a:ext>
                  </a:extLst>
                </a:gridCol>
                <a:gridCol w="2009531">
                  <a:extLst>
                    <a:ext uri="{9D8B030D-6E8A-4147-A177-3AD203B41FA5}">
                      <a16:colId xmlns="" xmlns:a16="http://schemas.microsoft.com/office/drawing/2014/main" val="30570793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насыпи, м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объем, м</a:t>
                      </a:r>
                      <a:r>
                        <a:rPr lang="ru-RU" sz="1100" b="0" i="0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цена за 1м</a:t>
                      </a:r>
                      <a:r>
                        <a:rPr lang="ru-RU" sz="1100" b="0" i="0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руб.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стоимость, руб.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005390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118300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674681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28649" y="353439"/>
            <a:ext cx="2416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1) Каменная наброска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8649" y="1330680"/>
            <a:ext cx="2964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2) Вентиляционные короба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240388"/>
              </p:ext>
            </p:extLst>
          </p:nvPr>
        </p:nvGraphicFramePr>
        <p:xfrm>
          <a:off x="628649" y="1783599"/>
          <a:ext cx="7886701" cy="917575"/>
        </p:xfrm>
        <a:graphic>
          <a:graphicData uri="http://schemas.openxmlformats.org/drawingml/2006/table">
            <a:tbl>
              <a:tblPr firstRow="1" firstCol="1" bandRow="1"/>
              <a:tblGrid>
                <a:gridCol w="821794">
                  <a:extLst>
                    <a:ext uri="{9D8B030D-6E8A-4147-A177-3AD203B41FA5}">
                      <a16:colId xmlns="" xmlns:a16="http://schemas.microsoft.com/office/drawing/2014/main" val="2400991081"/>
                    </a:ext>
                  </a:extLst>
                </a:gridCol>
                <a:gridCol w="837568">
                  <a:extLst>
                    <a:ext uri="{9D8B030D-6E8A-4147-A177-3AD203B41FA5}">
                      <a16:colId xmlns="" xmlns:a16="http://schemas.microsoft.com/office/drawing/2014/main" val="2409049444"/>
                    </a:ext>
                  </a:extLst>
                </a:gridCol>
                <a:gridCol w="959023">
                  <a:extLst>
                    <a:ext uri="{9D8B030D-6E8A-4147-A177-3AD203B41FA5}">
                      <a16:colId xmlns="" xmlns:a16="http://schemas.microsoft.com/office/drawing/2014/main" val="800121118"/>
                    </a:ext>
                  </a:extLst>
                </a:gridCol>
                <a:gridCol w="959023">
                  <a:extLst>
                    <a:ext uri="{9D8B030D-6E8A-4147-A177-3AD203B41FA5}">
                      <a16:colId xmlns="" xmlns:a16="http://schemas.microsoft.com/office/drawing/2014/main" val="1229986178"/>
                    </a:ext>
                  </a:extLst>
                </a:gridCol>
                <a:gridCol w="955868">
                  <a:extLst>
                    <a:ext uri="{9D8B030D-6E8A-4147-A177-3AD203B41FA5}">
                      <a16:colId xmlns="" xmlns:a16="http://schemas.microsoft.com/office/drawing/2014/main" val="1012599924"/>
                    </a:ext>
                  </a:extLst>
                </a:gridCol>
                <a:gridCol w="1317079">
                  <a:extLst>
                    <a:ext uri="{9D8B030D-6E8A-4147-A177-3AD203B41FA5}">
                      <a16:colId xmlns="" xmlns:a16="http://schemas.microsoft.com/office/drawing/2014/main" val="2606427653"/>
                    </a:ext>
                  </a:extLst>
                </a:gridCol>
                <a:gridCol w="1075746">
                  <a:extLst>
                    <a:ext uri="{9D8B030D-6E8A-4147-A177-3AD203B41FA5}">
                      <a16:colId xmlns="" xmlns:a16="http://schemas.microsoft.com/office/drawing/2014/main" val="3220470081"/>
                    </a:ext>
                  </a:extLst>
                </a:gridCol>
                <a:gridCol w="960600">
                  <a:extLst>
                    <a:ext uri="{9D8B030D-6E8A-4147-A177-3AD203B41FA5}">
                      <a16:colId xmlns="" xmlns:a16="http://schemas.microsoft.com/office/drawing/2014/main" val="2278586342"/>
                    </a:ext>
                  </a:extLst>
                </a:gridCol>
              </a:tblGrid>
              <a:tr h="35877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насыпи, м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1 шт., руб.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лотка на длину откоса, руб.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стоимость лотка по длине откоса, руб.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сборных коробов на 10 п. м, шт.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стоимость, руб.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310901"/>
                  </a:ext>
                </a:extLst>
              </a:tr>
              <a:tr h="358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 1</a:t>
                      </a:r>
                      <a:r>
                        <a:rPr lang="ru-RU" sz="1100" b="0" i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8/2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 1д</a:t>
                      </a:r>
                      <a:r>
                        <a:rPr lang="ru-RU" sz="1100" b="0" i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 1</a:t>
                      </a:r>
                      <a:r>
                        <a:rPr lang="ru-RU" sz="1100" b="0" i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8/2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 1д</a:t>
                      </a:r>
                      <a:r>
                        <a:rPr lang="ru-RU" sz="1100" b="0" i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446433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2600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5200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4200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9400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131600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40533315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28649" y="2939751"/>
            <a:ext cx="5212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3) Теплоизолятор из пенополистирола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913461"/>
              </p:ext>
            </p:extLst>
          </p:nvPr>
        </p:nvGraphicFramePr>
        <p:xfrm>
          <a:off x="628649" y="3399721"/>
          <a:ext cx="7886700" cy="952500"/>
        </p:xfrm>
        <a:graphic>
          <a:graphicData uri="http://schemas.openxmlformats.org/drawingml/2006/table">
            <a:tbl>
              <a:tblPr firstRow="1" firstCol="1" bandRow="1"/>
              <a:tblGrid>
                <a:gridCol w="1671980">
                  <a:extLst>
                    <a:ext uri="{9D8B030D-6E8A-4147-A177-3AD203B41FA5}">
                      <a16:colId xmlns="" xmlns:a16="http://schemas.microsoft.com/office/drawing/2014/main" val="3943447118"/>
                    </a:ext>
                  </a:extLst>
                </a:gridCol>
                <a:gridCol w="1795013">
                  <a:extLst>
                    <a:ext uri="{9D8B030D-6E8A-4147-A177-3AD203B41FA5}">
                      <a16:colId xmlns="" xmlns:a16="http://schemas.microsoft.com/office/drawing/2014/main" val="1423342747"/>
                    </a:ext>
                  </a:extLst>
                </a:gridCol>
                <a:gridCol w="2271370">
                  <a:extLst>
                    <a:ext uri="{9D8B030D-6E8A-4147-A177-3AD203B41FA5}">
                      <a16:colId xmlns="" xmlns:a16="http://schemas.microsoft.com/office/drawing/2014/main" val="3372264232"/>
                    </a:ext>
                  </a:extLst>
                </a:gridCol>
                <a:gridCol w="2148337">
                  <a:extLst>
                    <a:ext uri="{9D8B030D-6E8A-4147-A177-3AD203B41FA5}">
                      <a16:colId xmlns="" xmlns:a16="http://schemas.microsoft.com/office/drawing/2014/main" val="2048876203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насыпи, м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объем, м</a:t>
                      </a:r>
                      <a:r>
                        <a:rPr lang="ru-RU" sz="1100" b="0" i="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цена 1 м</a:t>
                      </a:r>
                      <a:r>
                        <a:rPr lang="ru-RU" sz="1100" b="0" i="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теплоизолятора, руб.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стоимость, руб.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81846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5,06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4800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24288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60963339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28649" y="4771293"/>
            <a:ext cx="3256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4) Вертикальные термосифоны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499608"/>
              </p:ext>
            </p:extLst>
          </p:nvPr>
        </p:nvGraphicFramePr>
        <p:xfrm>
          <a:off x="628649" y="5230393"/>
          <a:ext cx="7886700" cy="809625"/>
        </p:xfrm>
        <a:graphic>
          <a:graphicData uri="http://schemas.openxmlformats.org/drawingml/2006/table">
            <a:tbl>
              <a:tblPr firstRow="1" firstCol="1" bandRow="1"/>
              <a:tblGrid>
                <a:gridCol w="2628374">
                  <a:extLst>
                    <a:ext uri="{9D8B030D-6E8A-4147-A177-3AD203B41FA5}">
                      <a16:colId xmlns="" xmlns:a16="http://schemas.microsoft.com/office/drawing/2014/main" val="2242409315"/>
                    </a:ext>
                  </a:extLst>
                </a:gridCol>
                <a:gridCol w="2991235">
                  <a:extLst>
                    <a:ext uri="{9D8B030D-6E8A-4147-A177-3AD203B41FA5}">
                      <a16:colId xmlns="" xmlns:a16="http://schemas.microsoft.com/office/drawing/2014/main" val="2255912514"/>
                    </a:ext>
                  </a:extLst>
                </a:gridCol>
                <a:gridCol w="2267091">
                  <a:extLst>
                    <a:ext uri="{9D8B030D-6E8A-4147-A177-3AD203B41FA5}">
                      <a16:colId xmlns="" xmlns:a16="http://schemas.microsoft.com/office/drawing/2014/main" val="169431436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термосифонов на 10 п. м, шт.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1 термосифона длиной 8,5 м, руб.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стоимость, руб.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326451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9837*</a:t>
                      </a:r>
                      <a:endParaRPr lang="ru-RU" sz="1100" b="0" i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59022</a:t>
                      </a:r>
                      <a:endParaRPr lang="ru-RU" sz="1100" b="0" i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91460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6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Сравнительная стоимость материалов охлаждающих устройств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36847794"/>
              </p:ext>
            </p:extLst>
          </p:nvPr>
        </p:nvGraphicFramePr>
        <p:xfrm>
          <a:off x="374468" y="1690689"/>
          <a:ext cx="8395063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382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Выводы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Предлагаемый способ имеет следующие преимущества перед известными:</a:t>
            </a:r>
          </a:p>
          <a:p>
            <a:pPr marL="0" indent="0">
              <a:buNone/>
            </a:pPr>
            <a:r>
              <a:rPr lang="ru-RU" dirty="0"/>
              <a:t>— большая долговечность;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— высокая надежность;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— низкая стоимость;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dirty="0" err="1"/>
              <a:t>вандалоустойчивость</a:t>
            </a:r>
            <a:r>
              <a:rPr lang="ru-RU" dirty="0"/>
              <a:t> 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	Его </a:t>
            </a:r>
            <a:r>
              <a:rPr lang="ru-RU" dirty="0"/>
              <a:t>широкое внедрение в практику </a:t>
            </a:r>
            <a:r>
              <a:rPr lang="ru-RU" dirty="0" smtClean="0"/>
              <a:t>явится </a:t>
            </a:r>
            <a:r>
              <a:rPr lang="ru-RU" dirty="0"/>
              <a:t>новым шагом технического прогресса в дорожном строительстве.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41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</a:t>
            </a:r>
            <a:r>
              <a:rPr lang="ru-RU" sz="4800" b="1" dirty="0" smtClean="0"/>
              <a:t>Благодарю за внимание.</a:t>
            </a:r>
            <a:endParaRPr lang="ru-RU" sz="4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3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Words>605</Words>
  <Application>Microsoft Office PowerPoint</Application>
  <PresentationFormat>Экран (4:3)</PresentationFormat>
  <Paragraphs>102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Новый способ сохранения мерзлотных условий в основании насыпи</vt:lpstr>
      <vt:lpstr>Авторы способа: Ашпиз Е.С. (МИИТ), Хрусталев Л.Н. (МГУ), Лукин М.П. (ГИПРОТРАНССТРОЙ), Шолин В.В. (ГИПРОТРАНССТРОЙ). </vt:lpstr>
      <vt:lpstr>Способ крепления теплоизоляции на откосе</vt:lpstr>
      <vt:lpstr>Теоретическое представление</vt:lpstr>
      <vt:lpstr>СХЕМА ТЕПЛОПОТОКОВ ЧЕРЕЗ ПОВЕРХНОСТЬ НАСЫПИ</vt:lpstr>
      <vt:lpstr>ЗАВИСИМОСТЬ ГЛУБИНЫ СЕЗОННОГО ПРОМЕРЗАНИЯ-ОТТАИВАНИЯ ГРУНТА ОТ ТЕРМИЧЕСКОГО СОПРОТИВЛЕНИЯ ПОВЕРХНОСТИ</vt:lpstr>
      <vt:lpstr>ЭНЕРГЕТИЧЕСКИЙ БАЛАНС ПОВЕРХНОСТИ ОТКОСА</vt:lpstr>
      <vt:lpstr>Положение верхней границы вечномерзлых грунтов в теле и основании насыпи на конец летнего периода через 50 лет после ее возведения</vt:lpstr>
      <vt:lpstr>КОРРЕЛЯЦИОННАЯ ЗАВИСИМОСТЬ РАСЧЕТНОЙ ТЕМПЕРАТУРЫ ОТКОСА ОТ БЕЗРАЗМЕРНОГО ПАРАМЕТРА «М» ДЛЯ ПУРГОВЫХ РАЙОНОВ</vt:lpstr>
      <vt:lpstr>КОРРЕЛЯЦИОННАЯ ЗАВИСИМОСТЬ РАСЧЕТНОЙ ТЕМПЕРАТУРЫ ОТКОСА ОТ БЕЗРАЗМЕРНОГО ПАРАМЕТРА « М» ДЛЯ МОРОЗНЫХ РАЙОНОВ</vt:lpstr>
      <vt:lpstr>РАСЧЕТНЫЕ ФОРМУЛЫ</vt:lpstr>
      <vt:lpstr>Экспериментальные исследования</vt:lpstr>
      <vt:lpstr>Экспериментальный участок насыпи ж/д АЯМ с теплоизоляцией на откосе (695 км)</vt:lpstr>
      <vt:lpstr>Расположение геофизических профилей на исследуемом участке</vt:lpstr>
      <vt:lpstr>Георадиолокационный разрез по поперечному профилю</vt:lpstr>
      <vt:lpstr>Положение кровли ММГ</vt:lpstr>
      <vt:lpstr>Экономическая эффективность</vt:lpstr>
      <vt:lpstr>Презентация PowerPoint</vt:lpstr>
      <vt:lpstr>Сравнительная стоимость материалов охлаждающих устройств</vt:lpstr>
      <vt:lpstr>Выводы</vt:lpstr>
      <vt:lpstr>       Благодарю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способ сохранения мерзлотных условий в основании насыпи</dc:title>
  <dc:creator>Андрей Чжан</dc:creator>
  <cp:lastModifiedBy>Lev</cp:lastModifiedBy>
  <cp:revision>23</cp:revision>
  <dcterms:created xsi:type="dcterms:W3CDTF">2017-03-27T19:00:33Z</dcterms:created>
  <dcterms:modified xsi:type="dcterms:W3CDTF">2017-03-29T15:10:56Z</dcterms:modified>
</cp:coreProperties>
</file>