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6754B-4866-44A6-AE2B-5EF45849DD8B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267D4-6E78-440C-ABA4-6B2E1E8961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278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267D4-6E78-440C-ABA4-6B2E1E8961B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384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267D4-6E78-440C-ABA4-6B2E1E8961B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631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D7FAE4A-3CAB-4882-83E9-9FD7C9830224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4A1D6D-1C54-4EFA-A2E5-E50CC03573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Новые технологии управления состоянием многолетнемерзлых пород при освоении природных ресурсов </a:t>
            </a:r>
            <a:r>
              <a:rPr lang="ru-RU" sz="2800" b="1" dirty="0" err="1" smtClean="0">
                <a:solidFill>
                  <a:schemeClr val="tx1"/>
                </a:solidFill>
              </a:rPr>
              <a:t>криолитозоны</a:t>
            </a:r>
            <a:r>
              <a:rPr lang="ru-RU" sz="2800" b="1" dirty="0" smtClean="0">
                <a:solidFill>
                  <a:schemeClr val="tx1"/>
                </a:solidFill>
              </a:rPr>
              <a:t> России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М.А. Минкин (ОАО «</a:t>
            </a:r>
            <a:r>
              <a:rPr lang="ru-RU" sz="2400" dirty="0" err="1" smtClean="0"/>
              <a:t>Фундаментпроек</a:t>
            </a:r>
            <a:r>
              <a:rPr lang="ru-RU" sz="2400" dirty="0" smtClean="0"/>
              <a:t>»),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Л.Н. Хрусталев (МГУ им М.В. Ломоносова)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67786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Карта </a:t>
            </a:r>
            <a:r>
              <a:rPr lang="ru-RU" dirty="0" err="1" smtClean="0"/>
              <a:t>криолитозоны</a:t>
            </a:r>
            <a:r>
              <a:rPr lang="ru-RU" dirty="0" smtClean="0"/>
              <a:t> России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105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301208"/>
            <a:ext cx="5486400" cy="792088"/>
          </a:xfrm>
        </p:spPr>
        <p:txBody>
          <a:bodyPr/>
          <a:lstStyle/>
          <a:p>
            <a:pPr algn="ctr"/>
            <a:r>
              <a:rPr lang="ru-RU" dirty="0" smtClean="0"/>
              <a:t>Гравитационные тепловые трубы (</a:t>
            </a:r>
            <a:r>
              <a:rPr lang="ru-RU" dirty="0" err="1" smtClean="0"/>
              <a:t>термостабилизаторы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8" name="Рисунок 7" descr="pic3,4"/>
          <p:cNvPicPr>
            <a:picLocks noGrp="1"/>
          </p:cNvPicPr>
          <p:nvPr>
            <p:ph type="pic" idx="1"/>
          </p:nvPr>
        </p:nvPicPr>
        <p:blipFill>
          <a:blip r:embed="rId2"/>
          <a:srcRect t="25444" b="25444"/>
          <a:stretch>
            <a:fillRect/>
          </a:stretch>
        </p:blipFill>
        <p:spPr bwMode="auto">
          <a:xfrm>
            <a:off x="1835696" y="1196752"/>
            <a:ext cx="5486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6093296"/>
            <a:ext cx="5486400" cy="7890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527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9" b="9329"/>
          <a:stretch>
            <a:fillRect/>
          </a:stretch>
        </p:blipFill>
        <p:spPr bwMode="auto">
          <a:xfrm>
            <a:off x="683569" y="620688"/>
            <a:ext cx="2376264" cy="298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571480"/>
            <a:ext cx="231837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Рисунок 1" descr="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" t="2612" r="4984" b="3484"/>
          <a:stretch>
            <a:fillRect/>
          </a:stretch>
        </p:blipFill>
        <p:spPr bwMode="auto">
          <a:xfrm>
            <a:off x="6012160" y="620688"/>
            <a:ext cx="234114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3717032"/>
            <a:ext cx="77417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Термостабилизаторы</a:t>
            </a:r>
            <a:r>
              <a:rPr lang="ru-RU" sz="2000" b="1" dirty="0"/>
              <a:t> на объектах строительства</a:t>
            </a:r>
            <a:r>
              <a:rPr lang="ru-RU" sz="2000" b="1" dirty="0" smtClean="0"/>
              <a:t>.</a:t>
            </a:r>
          </a:p>
          <a:p>
            <a:pPr algn="ctr"/>
            <a:endParaRPr lang="ru-RU" sz="2000" b="1" dirty="0"/>
          </a:p>
          <a:p>
            <a:r>
              <a:rPr lang="ru-RU" sz="2000" b="1" dirty="0" smtClean="0"/>
              <a:t>а</a:t>
            </a:r>
            <a:r>
              <a:rPr lang="ru-RU" sz="2000" b="1" dirty="0"/>
              <a:t>, б - </a:t>
            </a:r>
            <a:r>
              <a:rPr lang="ru-RU" sz="2000" b="1" dirty="0" err="1"/>
              <a:t>термостабилизаторы</a:t>
            </a:r>
            <a:r>
              <a:rPr lang="ru-RU" sz="2000" b="1" dirty="0"/>
              <a:t> сезонного действия с </a:t>
            </a:r>
            <a:r>
              <a:rPr lang="ru-RU" sz="2000" b="1" dirty="0" smtClean="0"/>
              <a:t>одним и </a:t>
            </a:r>
            <a:r>
              <a:rPr lang="ru-RU" sz="2000" b="1" dirty="0"/>
              <a:t>двумя конденсаторами; в) </a:t>
            </a:r>
            <a:r>
              <a:rPr lang="ru-RU" sz="2000" b="1" dirty="0" err="1"/>
              <a:t>термостабилизатор</a:t>
            </a:r>
            <a:r>
              <a:rPr lang="ru-RU" sz="2000" b="1" dirty="0"/>
              <a:t> круглогодичного </a:t>
            </a:r>
            <a:r>
              <a:rPr lang="ru-RU" sz="2000" b="1" dirty="0" smtClean="0"/>
              <a:t>действия</a:t>
            </a:r>
          </a:p>
          <a:p>
            <a:endParaRPr lang="ru-RU" sz="2000" b="1" dirty="0"/>
          </a:p>
          <a:p>
            <a:pPr lvl="0" algn="ctr"/>
            <a:r>
              <a:rPr lang="ru-RU" sz="2000" b="1" dirty="0">
                <a:solidFill>
                  <a:prstClr val="black"/>
                </a:solidFill>
              </a:rPr>
              <a:t>(патенты: 2231595, 2349852, 2387937)</a:t>
            </a:r>
          </a:p>
          <a:p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21429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29124" y="2142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00892" y="21429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4595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400" dirty="0"/>
              <a:t>Охлаждение грунтов основания с помощью </a:t>
            </a:r>
            <a:br>
              <a:rPr lang="ru-RU" sz="1400" dirty="0"/>
            </a:br>
            <a:r>
              <a:rPr lang="ru-RU" sz="1400" dirty="0" smtClean="0"/>
              <a:t>вентилируемого </a:t>
            </a:r>
            <a:r>
              <a:rPr lang="ru-RU" sz="1400" dirty="0"/>
              <a:t>подполья и  горизонтальных </a:t>
            </a:r>
            <a:r>
              <a:rPr lang="ru-RU" sz="1400" dirty="0" err="1"/>
              <a:t>термостабилизаторов</a:t>
            </a:r>
            <a:endParaRPr lang="ru-RU" sz="1400" dirty="0"/>
          </a:p>
        </p:txBody>
      </p:sp>
      <p:pic>
        <p:nvPicPr>
          <p:cNvPr id="2050" name="Picture 2" descr="pic5,1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5" r="1247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 – здание;  2 – свайный фундамент;  3  - вентилируемое подполье;</a:t>
            </a:r>
          </a:p>
          <a:p>
            <a:r>
              <a:rPr lang="ru-RU" dirty="0" smtClean="0"/>
              <a:t>4 – горизонтальные термостабилизаторы;  5 – подсыпка из крупно скелетного грунта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40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ru-RU" dirty="0" err="1" smtClean="0"/>
              <a:t>Промораживание</a:t>
            </a:r>
            <a:r>
              <a:rPr lang="ru-RU" dirty="0" smtClean="0"/>
              <a:t> талых грунтов в основании здания в процессе его  эксплуатации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 – фундамент;  2 – </a:t>
            </a:r>
            <a:r>
              <a:rPr lang="ru-RU" sz="2400" dirty="0" err="1" smtClean="0"/>
              <a:t>термостабилизаторы</a:t>
            </a:r>
            <a:r>
              <a:rPr lang="ru-RU" sz="2400" dirty="0" smtClean="0"/>
              <a:t>; 3 – талый грунт;  4 – мерзлый грунт</a:t>
            </a:r>
          </a:p>
          <a:p>
            <a:r>
              <a:rPr lang="ru-RU" sz="2400" dirty="0" smtClean="0"/>
              <a:t>(А.С. №545736)</a:t>
            </a:r>
            <a:endParaRPr lang="ru-RU" sz="2400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5050" y="858351"/>
            <a:ext cx="5111750" cy="468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65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Охлаждающий контур из установленных в ряд </a:t>
            </a:r>
            <a:r>
              <a:rPr lang="ru-RU" dirty="0" err="1" smtClean="0"/>
              <a:t>термостабилизаторов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 – здание;  2 – фундамент;  3 – </a:t>
            </a:r>
            <a:r>
              <a:rPr lang="ru-RU" dirty="0" err="1" smtClean="0"/>
              <a:t>термостабилизаторы</a:t>
            </a:r>
            <a:r>
              <a:rPr lang="ru-RU" dirty="0" smtClean="0"/>
              <a:t>;  4 – талый грунт;  5 – мерзлый грунт</a:t>
            </a:r>
          </a:p>
          <a:p>
            <a:pPr algn="ctr"/>
            <a:r>
              <a:rPr lang="ru-RU" dirty="0" smtClean="0"/>
              <a:t>(А.С. № 673703)</a:t>
            </a: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91845"/>
            <a:ext cx="5472608" cy="398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602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Здание общежития в </a:t>
            </a:r>
            <a:r>
              <a:rPr lang="ru-RU" dirty="0" err="1" smtClean="0"/>
              <a:t>пос</a:t>
            </a:r>
            <a:r>
              <a:rPr lang="ru-RU" dirty="0" smtClean="0"/>
              <a:t> Ворга-Шор г Воркута, построенное с охлаждающим контуром</a:t>
            </a:r>
            <a:endParaRPr lang="ru-RU" dirty="0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" r="504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Начиная с 1978 г</a:t>
            </a:r>
            <a: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</a:rPr>
              <a:t>.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в Воркутинском промышленном районе построено </a:t>
            </a:r>
            <a: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 охлаждающим контуром 30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гражданских и промышленных зданий, а также он использован как ремонтное мероприятие на 3-х зданиях.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481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Стабилизация ореола оттаивания вокруг нефтепровода с помощью охлаждающего контура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 r="1178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262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Применение наклонных </a:t>
            </a:r>
            <a:r>
              <a:rPr lang="ru-RU" dirty="0" err="1" smtClean="0"/>
              <a:t>термостабилизаторов</a:t>
            </a:r>
            <a:r>
              <a:rPr lang="ru-RU" dirty="0" smtClean="0"/>
              <a:t> для стабилизации деформаций </a:t>
            </a:r>
            <a:r>
              <a:rPr lang="ru-RU" dirty="0" err="1" smtClean="0"/>
              <a:t>ж.д</a:t>
            </a:r>
            <a:r>
              <a:rPr lang="ru-RU" dirty="0" smtClean="0"/>
              <a:t>. пути</a:t>
            </a:r>
            <a:endParaRPr lang="ru-RU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7" b="728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(рабочий момент)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085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Содержимое 9" descr="DSCN03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3362765" cy="279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333" y="332656"/>
            <a:ext cx="836905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950" y="3475279"/>
            <a:ext cx="902032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671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Стабилизация мерзлотных условий в основании зданий с помощью вентилируемых подполий (А.С. № 480803)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1 –кровля ММП;  2- </a:t>
            </a:r>
            <a:r>
              <a:rPr lang="ru-RU" dirty="0" err="1" smtClean="0"/>
              <a:t>безградиентный</a:t>
            </a:r>
            <a:r>
              <a:rPr lang="ru-RU" dirty="0" smtClean="0"/>
              <a:t> слой;  3 – подошва слоя сезонного промерзания;  4 – сваи;  5 – вентилируемое подполье.</a:t>
            </a:r>
            <a:endParaRPr lang="ru-RU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2" b="1244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43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Поперечный разрез здания, построенного способом стабилизации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Режим вентиляции подполья назначается из условия равенства глубины сезонного оттаивания глубине сезонного промерзания</a:t>
            </a:r>
            <a:endParaRPr lang="ru-RU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7" r="1035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614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Панорама микрорайона Б пос. Ворга-Шор в </a:t>
            </a:r>
            <a:br>
              <a:rPr lang="ru-RU" dirty="0" smtClean="0"/>
            </a:br>
            <a:r>
              <a:rPr lang="ru-RU" dirty="0" smtClean="0"/>
              <a:t>г. Воркута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Построен в 1975 – 77 </a:t>
            </a:r>
            <a:r>
              <a:rPr lang="ru-RU" dirty="0" err="1" smtClean="0"/>
              <a:t>г.г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2" r="1290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899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Фрагмент м-на Молодежный в </a:t>
            </a:r>
            <a:r>
              <a:rPr lang="ru-RU" dirty="0" err="1" smtClean="0"/>
              <a:t>пос</a:t>
            </a:r>
            <a:r>
              <a:rPr lang="ru-RU" dirty="0" smtClean="0"/>
              <a:t> Ворга-Шор </a:t>
            </a:r>
            <a:br>
              <a:rPr lang="ru-RU" dirty="0" smtClean="0"/>
            </a:br>
            <a:r>
              <a:rPr lang="ru-RU" dirty="0" smtClean="0"/>
              <a:t>г. Воркута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Построен в 1977 – 80 </a:t>
            </a:r>
            <a:r>
              <a:rPr lang="ru-RU" dirty="0" err="1" smtClean="0"/>
              <a:t>г.г</a:t>
            </a:r>
            <a:r>
              <a:rPr lang="ru-RU" dirty="0" smtClean="0"/>
              <a:t>.  Внутренний фасад сблокированных зданий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2" r="1215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3387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Фрагмент м-на </a:t>
            </a:r>
            <a:r>
              <a:rPr lang="ru-RU" dirty="0" err="1" smtClean="0"/>
              <a:t>Тиман</a:t>
            </a:r>
            <a:r>
              <a:rPr lang="ru-RU" dirty="0" smtClean="0"/>
              <a:t> в г. Воркута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Построен в 1981 – 85 </a:t>
            </a:r>
            <a:r>
              <a:rPr lang="ru-RU" dirty="0" err="1" smtClean="0"/>
              <a:t>г.г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" r="5639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1652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Генпланы сопредельных микрорайонов в пос. </a:t>
            </a:r>
            <a:r>
              <a:rPr lang="ru-RU" dirty="0" err="1" smtClean="0"/>
              <a:t>Ворга_Шор</a:t>
            </a:r>
            <a:r>
              <a:rPr lang="ru-RU" dirty="0" smtClean="0"/>
              <a:t> в г Воркута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а</a:t>
            </a:r>
            <a:r>
              <a:rPr lang="ru-RU" dirty="0" smtClean="0"/>
              <a:t> – микрорайон построен по новой технологии;</a:t>
            </a:r>
          </a:p>
          <a:p>
            <a:r>
              <a:rPr lang="ru-RU" dirty="0"/>
              <a:t>б</a:t>
            </a:r>
            <a:r>
              <a:rPr lang="ru-RU" dirty="0" smtClean="0"/>
              <a:t> – микрорайон построен по старой технологии.</a:t>
            </a:r>
            <a:endParaRPr lang="ru-RU" dirty="0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" b="122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202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ЗАКЛЮЧЕНИЕ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312267"/>
            <a:ext cx="4572000" cy="50267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/>
                <a:ea typeface="Calibri"/>
                <a:cs typeface="Times New Roman"/>
              </a:rPr>
              <a:t>Предложенные Вашему вниманию технологии разрабатывались и внедрялись в производство более 30 лет. В 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>них 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впервые в мировой практике предлагаются экологически чистые технологии строительства в сложных мерзлотных условиях, которые отличаются от известных методов отсутствием теплового загрязнения геологической среды, повышением надежности инженерных сооружений, существенным ростом производительности труда, снижением </a:t>
            </a:r>
            <a:r>
              <a:rPr lang="ru-RU" sz="2000" dirty="0" err="1">
                <a:latin typeface="Calibri"/>
                <a:ea typeface="Calibri"/>
                <a:cs typeface="Times New Roman"/>
              </a:rPr>
              <a:t>энергозатрат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 и себестоимости работ.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5294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БЛАГОДАРИМ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6600" dirty="0">
                <a:solidFill>
                  <a:srgbClr val="FFFF00"/>
                </a:solidFill>
              </a:rPr>
              <a:t>з</a:t>
            </a:r>
            <a:r>
              <a:rPr lang="ru-RU" sz="6600" dirty="0" smtClean="0">
                <a:solidFill>
                  <a:srgbClr val="FFFF00"/>
                </a:solidFill>
              </a:rPr>
              <a:t>а внимание !</a:t>
            </a:r>
            <a:endParaRPr lang="ru-RU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24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269</TotalTime>
  <Words>432</Words>
  <Application>Microsoft Office PowerPoint</Application>
  <PresentationFormat>Экран (4:3)</PresentationFormat>
  <Paragraphs>46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Новые технологии управления состоянием многолетнемерзлых пород при освоении природных ресурсов криолитозоны России</vt:lpstr>
      <vt:lpstr>Карта криолитозоны России</vt:lpstr>
      <vt:lpstr>Гравитационные тепловые трубы (термостабилизаторы)</vt:lpstr>
      <vt:lpstr>Презентация PowerPoint</vt:lpstr>
      <vt:lpstr>Охлаждение грунтов основания с помощью  вентилируемого подполья и  горизонтальных термостабилизаторов</vt:lpstr>
      <vt:lpstr>Промораживание талых грунтов в основании здания в процессе его  эксплуатации</vt:lpstr>
      <vt:lpstr>Охлаждающий контур из установленных в ряд термостабилизаторов</vt:lpstr>
      <vt:lpstr>Здание общежития в пос Ворга-Шор г Воркута, построенное с охлаждающим контуром</vt:lpstr>
      <vt:lpstr>Стабилизация ореола оттаивания вокруг нефтепровода с помощью охлаждающего контура</vt:lpstr>
      <vt:lpstr>Применение наклонных термостабилизаторов для стабилизации деформаций ж.д. пути</vt:lpstr>
      <vt:lpstr>Презентация PowerPoint</vt:lpstr>
      <vt:lpstr>Стабилизация мерзлотных условий в основании зданий с помощью вентилируемых подполий (А.С. № 480803)</vt:lpstr>
      <vt:lpstr>Поперечный разрез здания, построенного способом стабилизации</vt:lpstr>
      <vt:lpstr>Панорама микрорайона Б пос. Ворга-Шор в  г. Воркута</vt:lpstr>
      <vt:lpstr>Фрагмент м-на Молодежный в пос Ворга-Шор  г. Воркута</vt:lpstr>
      <vt:lpstr>Фрагмент м-на Тиман в г. Воркута</vt:lpstr>
      <vt:lpstr>Генпланы сопредельных микрорайонов в пос. Ворга_Шор в г Воркута</vt:lpstr>
      <vt:lpstr>ЗАКЛЮЧЕНИЕ</vt:lpstr>
      <vt:lpstr>БЛАГОДАРИМ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технологии управления состоянием многолетнемерзлых пород при освоении природных ресурсов криолитозоны России</dc:title>
  <dc:creator>Lev</dc:creator>
  <cp:lastModifiedBy>Lev</cp:lastModifiedBy>
  <cp:revision>27</cp:revision>
  <dcterms:created xsi:type="dcterms:W3CDTF">2014-03-05T13:27:58Z</dcterms:created>
  <dcterms:modified xsi:type="dcterms:W3CDTF">2014-03-13T11:34:47Z</dcterms:modified>
</cp:coreProperties>
</file>