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D04F-8DE6-47FB-B7FC-E3EF613C8FF0}" type="datetimeFigureOut">
              <a:rPr lang="ru-RU" smtClean="0"/>
              <a:t>06.11.2014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ABD8-1427-402F-8E82-312A8F6889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D04F-8DE6-47FB-B7FC-E3EF613C8FF0}" type="datetimeFigureOut">
              <a:rPr lang="ru-RU" smtClean="0"/>
              <a:t>06.11.2014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ABD8-1427-402F-8E82-312A8F6889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D04F-8DE6-47FB-B7FC-E3EF613C8FF0}" type="datetimeFigureOut">
              <a:rPr lang="ru-RU" smtClean="0"/>
              <a:t>06.11.2014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ABD8-1427-402F-8E82-312A8F6889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D04F-8DE6-47FB-B7FC-E3EF613C8FF0}" type="datetimeFigureOut">
              <a:rPr lang="ru-RU" smtClean="0"/>
              <a:t>06.11.2014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ABD8-1427-402F-8E82-312A8F6889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D04F-8DE6-47FB-B7FC-E3EF613C8FF0}" type="datetimeFigureOut">
              <a:rPr lang="ru-RU" smtClean="0"/>
              <a:t>06.11.2014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ABD8-1427-402F-8E82-312A8F6889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D04F-8DE6-47FB-B7FC-E3EF613C8FF0}" type="datetimeFigureOut">
              <a:rPr lang="ru-RU" smtClean="0"/>
              <a:t>06.11.2014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ABD8-1427-402F-8E82-312A8F6889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D04F-8DE6-47FB-B7FC-E3EF613C8FF0}" type="datetimeFigureOut">
              <a:rPr lang="ru-RU" smtClean="0"/>
              <a:t>06.11.2014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ABD8-1427-402F-8E82-312A8F6889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D04F-8DE6-47FB-B7FC-E3EF613C8FF0}" type="datetimeFigureOut">
              <a:rPr lang="ru-RU" smtClean="0"/>
              <a:t>06.11.2014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ABD8-1427-402F-8E82-312A8F6889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D04F-8DE6-47FB-B7FC-E3EF613C8FF0}" type="datetimeFigureOut">
              <a:rPr lang="ru-RU" smtClean="0"/>
              <a:t>06.11.2014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ABD8-1427-402F-8E82-312A8F6889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D04F-8DE6-47FB-B7FC-E3EF613C8FF0}" type="datetimeFigureOut">
              <a:rPr lang="ru-RU" smtClean="0"/>
              <a:t>06.11.2014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ABD8-1427-402F-8E82-312A8F6889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DD04F-8DE6-47FB-B7FC-E3EF613C8FF0}" type="datetimeFigureOut">
              <a:rPr lang="ru-RU" smtClean="0"/>
              <a:t>06.11.2014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ABD8-1427-402F-8E82-312A8F6889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DD04F-8DE6-47FB-B7FC-E3EF613C8FF0}" type="datetimeFigureOut">
              <a:rPr lang="ru-RU" smtClean="0"/>
              <a:t>06.11.2014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DABD8-1427-402F-8E82-312A8F68894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1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2.doc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3.doc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emf"/><Relationship Id="rId5" Type="http://schemas.openxmlformats.org/officeDocument/2006/relationships/oleObject" Target="../embeddings/Microsoft_Word_97_-_2003_Document4.doc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5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emf"/><Relationship Id="rId5" Type="http://schemas.openxmlformats.org/officeDocument/2006/relationships/oleObject" Target="../embeddings/Microsoft_Word_97_-_2003_Document6.doc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7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8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714356"/>
            <a:ext cx="7772400" cy="1470025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Л.Н. Хрусталев</a:t>
            </a:r>
            <a:br>
              <a:rPr lang="ru-RU" sz="2800" dirty="0" smtClean="0"/>
            </a:br>
            <a:r>
              <a:rPr lang="ru-RU" sz="2800" b="1" dirty="0" smtClean="0"/>
              <a:t>ГАЗОВЫЕ СКВАЖИНЫ В МНОГОЛЕТНЕМЕРЗЛЫХ ПОРОДАХ (ММП)</a:t>
            </a:r>
            <a:endParaRPr lang="ru-RU" sz="31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Се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2976" y="2357430"/>
            <a:ext cx="7200900" cy="3792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Схема скважины без тепловой защиты</a:t>
            </a:r>
            <a:endParaRPr lang="ru-RU" sz="2800" b="1" dirty="0"/>
          </a:p>
        </p:txBody>
      </p:sp>
      <p:pic>
        <p:nvPicPr>
          <p:cNvPr id="2054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76216" y="1857597"/>
            <a:ext cx="3782568" cy="4011168"/>
          </a:xfrm>
          <a:prstGeom prst="rect">
            <a:avLst/>
          </a:prstGeom>
          <a:noFill/>
        </p:spPr>
      </p:pic>
      <p:pic>
        <p:nvPicPr>
          <p:cNvPr id="1331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60" y="1556792"/>
            <a:ext cx="3353091" cy="4577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Схема скважины с воздушной прослойкой между  колоннами труб</a:t>
            </a:r>
            <a:endParaRPr lang="ru-RU" sz="28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135" name="Object 39"/>
          <p:cNvGraphicFramePr>
            <a:graphicFrameLocks noChangeAspect="1"/>
          </p:cNvGraphicFramePr>
          <p:nvPr/>
        </p:nvGraphicFramePr>
        <p:xfrm>
          <a:off x="4857752" y="1643050"/>
          <a:ext cx="3857652" cy="3835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Документ" r:id="rId3" imgW="5886994" imgH="3406096" progId="Word.Document.8">
                  <p:embed/>
                </p:oleObj>
              </mc:Choice>
              <mc:Fallback>
                <p:oleObj name="Документ" r:id="rId3" imgW="5886994" imgH="3406096" progId="Word.Document.8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2" y="1643050"/>
                        <a:ext cx="3857652" cy="38354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37" name="Picture 4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8" y="1628800"/>
            <a:ext cx="4024943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Схема скважины с кольцевой теплоизоляцией вокруг  лифтовой колонны</a:t>
            </a:r>
            <a:endParaRPr lang="ru-RU" sz="2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Условные обозначения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286248" y="2428868"/>
          <a:ext cx="4686820" cy="2714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Документ" r:id="rId3" imgW="5886994" imgH="2423073" progId="Word.Document.8">
                  <p:embed/>
                </p:oleObj>
              </mc:Choice>
              <mc:Fallback>
                <p:oleObj name="Документ" r:id="rId3" imgW="5886994" imgH="2423073" progId="Word.Documen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48" y="2428868"/>
                        <a:ext cx="4686820" cy="27146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2505075" cy="348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Инновационное предложение – скважина с </a:t>
            </a:r>
            <a:r>
              <a:rPr lang="ru-RU" sz="2800" b="1" dirty="0" err="1" smtClean="0"/>
              <a:t>зеротером</a:t>
            </a:r>
            <a:endParaRPr lang="ru-RU" sz="28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Условные обозначения</a:t>
            </a:r>
          </a:p>
          <a:p>
            <a:endParaRPr lang="ru-RU" sz="1800" dirty="0" smtClean="0"/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429124" y="2714620"/>
          <a:ext cx="5886450" cy="299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Документ" r:id="rId3" imgW="5886994" imgH="2994355" progId="Word.Document.8">
                  <p:embed/>
                </p:oleObj>
              </mc:Choice>
              <mc:Fallback>
                <p:oleObj name="Документ" r:id="rId3" imgW="5886994" imgH="2994355" progId="Word.Document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4" y="2714620"/>
                        <a:ext cx="5886450" cy="299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4786315" y="2143116"/>
          <a:ext cx="4071966" cy="571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Документ" r:id="rId5" imgW="5748005" imgH="395717" progId="Word.Document.8">
                  <p:embed/>
                </p:oleObj>
              </mc:Choice>
              <mc:Fallback>
                <p:oleObj name="Документ" r:id="rId5" imgW="5748005" imgH="395717" progId="Word.Document.8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6315" y="2143116"/>
                        <a:ext cx="4071966" cy="5715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70349"/>
            <a:ext cx="3456384" cy="5431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Цикл работы </a:t>
            </a:r>
            <a:r>
              <a:rPr lang="ru-RU" sz="2800" b="1" dirty="0" err="1" smtClean="0"/>
              <a:t>зеротера</a:t>
            </a:r>
            <a:endParaRPr lang="ru-RU" sz="2800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268760"/>
            <a:ext cx="5286325" cy="4748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Математическое моделирование теплового взаимодействия газовой скважины с ММП, осуществляемое по разработанной нами программе </a:t>
            </a:r>
            <a:r>
              <a:rPr lang="en-US" sz="2800" b="1" dirty="0" smtClean="0"/>
              <a:t>WARM (</a:t>
            </a:r>
            <a:r>
              <a:rPr lang="ru-RU" sz="2800" b="1" dirty="0" smtClean="0"/>
              <a:t>свидетельство № 940281 </a:t>
            </a:r>
            <a:r>
              <a:rPr lang="ru-RU" sz="2800" b="1" dirty="0" err="1" smtClean="0"/>
              <a:t>РосАПО</a:t>
            </a:r>
            <a:r>
              <a:rPr lang="ru-RU" sz="2800" b="1" dirty="0" smtClean="0"/>
              <a:t>, 1994)</a:t>
            </a:r>
            <a:endParaRPr lang="ru-RU" sz="28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sz="1800" dirty="0" smtClean="0"/>
          </a:p>
          <a:p>
            <a:endParaRPr lang="ru-RU" sz="1800" dirty="0"/>
          </a:p>
          <a:p>
            <a:r>
              <a:rPr lang="ru-RU" sz="1800" dirty="0" smtClean="0"/>
              <a:t>Фрагмент температурного поля породы вокруг газовой скважины в центре куста скважин, расположенных с шагом 10 м.</a:t>
            </a:r>
          </a:p>
          <a:p>
            <a:r>
              <a:rPr lang="ru-RU" sz="1800" dirty="0" smtClean="0"/>
              <a:t>Слева -  направо: через 5. 10 и 30 лет эксплуатации.</a:t>
            </a:r>
          </a:p>
          <a:p>
            <a:r>
              <a:rPr lang="ru-RU" sz="1800" dirty="0" smtClean="0"/>
              <a:t>Теплыми тонами показаны талые породы, холодными – мерзлые.</a:t>
            </a:r>
            <a:endParaRPr lang="ru-RU" sz="1800" dirty="0"/>
          </a:p>
        </p:txBody>
      </p:sp>
      <p:pic>
        <p:nvPicPr>
          <p:cNvPr id="8196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76848"/>
            <a:ext cx="4038600" cy="32238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Аналитический расчет радиуса оттаивания вокруг скважины по разработанной нами номограмме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500034" y="1714488"/>
          <a:ext cx="4000528" cy="4413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Документ" r:id="rId3" imgW="5908592" imgH="7299525" progId="Word.Document.8">
                  <p:embed/>
                </p:oleObj>
              </mc:Choice>
              <mc:Fallback>
                <p:oleObj name="Документ" r:id="rId3" imgW="5908592" imgH="7299525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1714488"/>
                        <a:ext cx="4000528" cy="44131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4429124" y="1643050"/>
          <a:ext cx="4462485" cy="4429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Документ" r:id="rId5" imgW="5748005" imgH="4072128" progId="Word.Document.8">
                  <p:embed/>
                </p:oleObj>
              </mc:Choice>
              <mc:Fallback>
                <p:oleObj name="Документ" r:id="rId5" imgW="5748005" imgH="4072128" progId="Word.Documen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4" y="1643050"/>
                        <a:ext cx="4462485" cy="44291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Аналитический расчет (продолжение)</a:t>
            </a:r>
            <a:endParaRPr lang="ru-RU" sz="2800" b="1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000100" y="928670"/>
          <a:ext cx="7286676" cy="5664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Документ" r:id="rId3" imgW="5748005" imgH="6327300" progId="Word.Document.8">
                  <p:embed/>
                </p:oleObj>
              </mc:Choice>
              <mc:Fallback>
                <p:oleObj name="Документ" r:id="rId3" imgW="5748005" imgH="6327300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00" y="928670"/>
                        <a:ext cx="7286676" cy="56642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2012942"/>
          </a:xfrm>
        </p:spPr>
        <p:txBody>
          <a:bodyPr>
            <a:normAutofit fontScale="90000"/>
          </a:bodyPr>
          <a:lstStyle/>
          <a:p>
            <a:r>
              <a:rPr lang="ru-RU" sz="2800" b="0" dirty="0" smtClean="0"/>
              <a:t>Результаты расчетов  динамики </a:t>
            </a:r>
            <a:r>
              <a:rPr lang="ru-RU" sz="2800" b="0" dirty="0" err="1" smtClean="0"/>
              <a:t>оттаива</a:t>
            </a:r>
            <a:r>
              <a:rPr lang="ru-RU" sz="2800" b="0" dirty="0" smtClean="0"/>
              <a:t>- </a:t>
            </a:r>
            <a:r>
              <a:rPr lang="ru-RU" sz="2800" b="0" dirty="0" err="1" smtClean="0"/>
              <a:t>ния</a:t>
            </a:r>
            <a:r>
              <a:rPr lang="ru-RU" sz="2800" b="0" dirty="0" smtClean="0"/>
              <a:t> ММП вокруг скважины</a:t>
            </a:r>
            <a:endParaRPr lang="ru-RU" sz="2800" b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0034" y="2285992"/>
            <a:ext cx="3008313" cy="3994164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70C0"/>
                </a:solidFill>
              </a:rPr>
              <a:t>Синяя кривая </a:t>
            </a:r>
            <a:r>
              <a:rPr lang="ru-RU" sz="1800" dirty="0" smtClean="0"/>
              <a:t>– скважина без тепловой защиты.</a:t>
            </a:r>
          </a:p>
          <a:p>
            <a:r>
              <a:rPr lang="ru-RU" sz="1800" dirty="0" err="1" smtClean="0">
                <a:solidFill>
                  <a:schemeClr val="accent2">
                    <a:lumMod val="75000"/>
                  </a:schemeClr>
                </a:solidFill>
              </a:rPr>
              <a:t>Розовая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 кривая </a:t>
            </a:r>
            <a:r>
              <a:rPr lang="ru-RU" sz="1800" dirty="0" smtClean="0"/>
              <a:t>– скважина с воздушным зазором между колоннами труб.</a:t>
            </a:r>
          </a:p>
          <a:p>
            <a:r>
              <a:rPr lang="ru-RU" sz="1800" dirty="0" smtClean="0">
                <a:solidFill>
                  <a:srgbClr val="FF0000"/>
                </a:solidFill>
              </a:rPr>
              <a:t>Красная кривая </a:t>
            </a:r>
            <a:r>
              <a:rPr lang="ru-RU" sz="1800" dirty="0" smtClean="0"/>
              <a:t>– скважина с кольцевой теплоизоляцией лифтовой колонны.</a:t>
            </a:r>
          </a:p>
          <a:p>
            <a:r>
              <a:rPr lang="ru-RU" sz="1800" dirty="0">
                <a:solidFill>
                  <a:srgbClr val="0070C0"/>
                </a:solidFill>
              </a:rPr>
              <a:t> </a:t>
            </a:r>
            <a:r>
              <a:rPr lang="ru-RU" sz="1800" dirty="0" smtClean="0">
                <a:solidFill>
                  <a:srgbClr val="0070C0"/>
                </a:solidFill>
              </a:rPr>
              <a:t>             </a:t>
            </a:r>
            <a:r>
              <a:rPr lang="ru-RU" sz="1800" b="1" dirty="0" smtClean="0">
                <a:solidFill>
                  <a:srgbClr val="0070C0"/>
                </a:solidFill>
              </a:rPr>
              <a:t>ВЫВОД</a:t>
            </a:r>
          </a:p>
          <a:p>
            <a:r>
              <a:rPr lang="ru-RU" sz="1800" dirty="0" smtClean="0"/>
              <a:t>  </a:t>
            </a:r>
            <a:r>
              <a:rPr lang="ru-RU" sz="1800" dirty="0" smtClean="0">
                <a:solidFill>
                  <a:srgbClr val="0070C0"/>
                </a:solidFill>
              </a:rPr>
              <a:t>Все известные конструкции</a:t>
            </a:r>
          </a:p>
          <a:p>
            <a:r>
              <a:rPr lang="ru-RU" sz="1800" dirty="0">
                <a:solidFill>
                  <a:srgbClr val="0070C0"/>
                </a:solidFill>
              </a:rPr>
              <a:t>с</a:t>
            </a:r>
            <a:r>
              <a:rPr lang="ru-RU" sz="1800" dirty="0" smtClean="0">
                <a:solidFill>
                  <a:srgbClr val="0070C0"/>
                </a:solidFill>
              </a:rPr>
              <a:t>кважин не обеспечивают защиту ММП от оттаивания</a:t>
            </a:r>
            <a:endParaRPr lang="ru-RU" sz="1800" dirty="0">
              <a:solidFill>
                <a:srgbClr val="0070C0"/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93109" y="1000108"/>
            <a:ext cx="4675632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Заключение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1643042" y="1428736"/>
          <a:ext cx="5748337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Документ" r:id="rId3" imgW="5748005" imgH="5143631" progId="Word.Document.8">
                  <p:embed/>
                </p:oleObj>
              </mc:Choice>
              <mc:Fallback>
                <p:oleObj name="Документ" r:id="rId3" imgW="5748005" imgH="5143631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3042" y="1428736"/>
                        <a:ext cx="5748337" cy="514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167</Words>
  <Application>Microsoft Office PowerPoint</Application>
  <PresentationFormat>Экран (4:3)</PresentationFormat>
  <Paragraphs>24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Документ</vt:lpstr>
      <vt:lpstr>Л.Н. Хрусталев ГАЗОВЫЕ СКВАЖИНЫ В МНОГОЛЕТНЕМЕРЗЛЫХ ПОРОДАХ (ММП)</vt:lpstr>
      <vt:lpstr>Схема скважины без тепловой защиты</vt:lpstr>
      <vt:lpstr>Схема скважины с воздушной прослойкой между  колоннами труб</vt:lpstr>
      <vt:lpstr>Схема скважины с кольцевой теплоизоляцией вокруг  лифтовой колонны</vt:lpstr>
      <vt:lpstr>Инновационное предложение – скважина с зеротером</vt:lpstr>
      <vt:lpstr>Цикл работы зеротера</vt:lpstr>
      <vt:lpstr>Математическое моделирование теплового взаимодействия газовой скважины с ММП, осуществляемое по разработанной нами программе WARM (свидетельство № 940281 РосАПО, 1994)</vt:lpstr>
      <vt:lpstr>Аналитический расчет радиуса оттаивания вокруг скважины по разработанной нами номограмме</vt:lpstr>
      <vt:lpstr>Аналитический расчет (продолжение)</vt:lpstr>
      <vt:lpstr>Результаты расчетов  динамики оттаива- ния ММП вокруг скважины</vt:lpstr>
      <vt:lpstr>Заключение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Л.Н. Хрусталев ГАЗОВЫЕ СКВАЖИНЫ В МНОГОЛЕТНЕМЕРЗЛЫХ ГРУНТАХ</dc:title>
  <dc:creator>TOSHIBA</dc:creator>
  <cp:lastModifiedBy>Lev</cp:lastModifiedBy>
  <cp:revision>26</cp:revision>
  <dcterms:created xsi:type="dcterms:W3CDTF">2014-11-05T06:33:42Z</dcterms:created>
  <dcterms:modified xsi:type="dcterms:W3CDTF">2014-11-06T07:28:15Z</dcterms:modified>
</cp:coreProperties>
</file>